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551" r:id="rId3"/>
    <p:sldId id="505" r:id="rId4"/>
    <p:sldId id="515" r:id="rId5"/>
    <p:sldId id="511" r:id="rId6"/>
    <p:sldId id="507" r:id="rId7"/>
    <p:sldId id="536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526" r:id="rId20"/>
    <p:sldId id="418" r:id="rId21"/>
    <p:sldId id="419" r:id="rId22"/>
    <p:sldId id="421" r:id="rId23"/>
    <p:sldId id="516" r:id="rId24"/>
    <p:sldId id="424" r:id="rId25"/>
    <p:sldId id="541" r:id="rId26"/>
    <p:sldId id="426" r:id="rId27"/>
    <p:sldId id="427" r:id="rId28"/>
    <p:sldId id="542" r:id="rId29"/>
    <p:sldId id="556" r:id="rId30"/>
    <p:sldId id="560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553" r:id="rId40"/>
    <p:sldId id="552" r:id="rId41"/>
    <p:sldId id="437" r:id="rId42"/>
    <p:sldId id="530" r:id="rId43"/>
    <p:sldId id="557" r:id="rId44"/>
    <p:sldId id="554" r:id="rId45"/>
    <p:sldId id="537" r:id="rId46"/>
    <p:sldId id="538" r:id="rId47"/>
    <p:sldId id="543" r:id="rId48"/>
    <p:sldId id="539" r:id="rId49"/>
    <p:sldId id="555" r:id="rId50"/>
    <p:sldId id="540" r:id="rId51"/>
    <p:sldId id="544" r:id="rId52"/>
    <p:sldId id="440" r:id="rId53"/>
    <p:sldId id="545" r:id="rId54"/>
    <p:sldId id="546" r:id="rId55"/>
    <p:sldId id="532" r:id="rId56"/>
    <p:sldId id="442" r:id="rId57"/>
    <p:sldId id="547" r:id="rId58"/>
    <p:sldId id="445" r:id="rId59"/>
    <p:sldId id="548" r:id="rId60"/>
    <p:sldId id="447" r:id="rId61"/>
    <p:sldId id="448" r:id="rId62"/>
    <p:sldId id="449" r:id="rId63"/>
    <p:sldId id="450" r:id="rId64"/>
    <p:sldId id="451" r:id="rId65"/>
    <p:sldId id="549" r:id="rId66"/>
    <p:sldId id="453" r:id="rId67"/>
    <p:sldId id="558" r:id="rId68"/>
    <p:sldId id="456" r:id="rId69"/>
    <p:sldId id="457" r:id="rId70"/>
    <p:sldId id="458" r:id="rId71"/>
    <p:sldId id="459" r:id="rId72"/>
    <p:sldId id="460" r:id="rId73"/>
    <p:sldId id="562" r:id="rId74"/>
    <p:sldId id="563" r:id="rId75"/>
    <p:sldId id="561" r:id="rId76"/>
    <p:sldId id="564" r:id="rId77"/>
    <p:sldId id="565" r:id="rId78"/>
    <p:sldId id="566" r:id="rId79"/>
    <p:sldId id="567" r:id="rId80"/>
    <p:sldId id="568" r:id="rId81"/>
    <p:sldId id="569" r:id="rId82"/>
    <p:sldId id="570" r:id="rId83"/>
    <p:sldId id="571" r:id="rId84"/>
    <p:sldId id="572" r:id="rId85"/>
    <p:sldId id="573" r:id="rId86"/>
    <p:sldId id="574" r:id="rId87"/>
    <p:sldId id="575" r:id="rId88"/>
    <p:sldId id="576" r:id="rId89"/>
    <p:sldId id="519" r:id="rId90"/>
    <p:sldId id="498" r:id="rId91"/>
    <p:sldId id="499" r:id="rId92"/>
    <p:sldId id="500" r:id="rId93"/>
    <p:sldId id="501" r:id="rId94"/>
    <p:sldId id="502" r:id="rId95"/>
    <p:sldId id="503" r:id="rId96"/>
    <p:sldId id="504" r:id="rId97"/>
    <p:sldId id="520" r:id="rId98"/>
    <p:sldId id="403" r:id="rId99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87">
          <p15:clr>
            <a:srgbClr val="A4A3A4"/>
          </p15:clr>
        </p15:guide>
        <p15:guide id="2" pos="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C"/>
    <a:srgbClr val="000000"/>
    <a:srgbClr val="333333"/>
    <a:srgbClr val="FF0000"/>
    <a:srgbClr val="3366FF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9"/>
    <p:restoredTop sz="70418" autoAdjust="0"/>
  </p:normalViewPr>
  <p:slideViewPr>
    <p:cSldViewPr showGuides="1">
      <p:cViewPr varScale="1">
        <p:scale>
          <a:sx n="69" d="100"/>
          <a:sy n="69" d="100"/>
        </p:scale>
        <p:origin x="3392" y="176"/>
      </p:cViewPr>
      <p:guideLst>
        <p:guide orient="horz" pos="1887"/>
        <p:guide pos="931"/>
      </p:guideLst>
    </p:cSldViewPr>
  </p:slideViewPr>
  <p:outlineViewPr>
    <p:cViewPr>
      <p:scale>
        <a:sx n="33" d="100"/>
        <a:sy n="33" d="100"/>
      </p:scale>
      <p:origin x="0" y="-71624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2816"/>
    </p:cViewPr>
  </p:sorterViewPr>
  <p:notesViewPr>
    <p:cSldViewPr showGuides="1">
      <p:cViewPr varScale="1">
        <p:scale>
          <a:sx n="83" d="100"/>
          <a:sy n="83" d="100"/>
        </p:scale>
        <p:origin x="1704" y="19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48EF23-D537-344F-B0E0-76CC2E21E7B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9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latin typeface="Calibri"/>
              </a:defRPr>
            </a:lvl1pPr>
          </a:lstStyle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54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3BB733-A2FE-1A41-9344-DF13D5CBA1E4}" type="slidenum">
              <a:rPr lang="el-GR" sz="1400">
                <a:latin typeface="Calibri"/>
              </a:rPr>
              <a:pPr eaLnBrk="1" hangingPunct="1"/>
              <a:t>1</a:t>
            </a:fld>
            <a:endParaRPr lang="el-GR" sz="1400" dirty="0">
              <a:latin typeface="Calibri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D180FC-2A0E-094E-A841-0FD65FF7CC59}" type="slidenum">
              <a:rPr lang="el-GR" sz="1400">
                <a:latin typeface="Calibri"/>
              </a:rPr>
              <a:pPr eaLnBrk="1" hangingPunct="1"/>
              <a:t>12</a:t>
            </a:fld>
            <a:endParaRPr lang="el-GR" sz="1400" dirty="0">
              <a:latin typeface="Calibri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FC8BAF-F248-0A49-B2D2-B53A54B55529}" type="slidenum">
              <a:rPr lang="el-GR" sz="1400">
                <a:latin typeface="Calibri"/>
              </a:rPr>
              <a:pPr eaLnBrk="1" hangingPunct="1"/>
              <a:t>13</a:t>
            </a:fld>
            <a:endParaRPr lang="el-GR" sz="1400" dirty="0">
              <a:latin typeface="Calibri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6B521F-0EAD-6C49-A4C8-C49B508AFA5A}" type="slidenum">
              <a:rPr lang="el-GR" sz="1400">
                <a:latin typeface="Calibri"/>
              </a:rPr>
              <a:pPr eaLnBrk="1" hangingPunct="1"/>
              <a:t>14</a:t>
            </a:fld>
            <a:endParaRPr lang="el-GR" sz="1400" dirty="0">
              <a:latin typeface="Calibri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DFF7-142F-754C-87E9-A0A7C07547B4}" type="slidenum">
              <a:rPr lang="el-GR" sz="1400">
                <a:latin typeface="Calibri"/>
              </a:rPr>
              <a:pPr eaLnBrk="1" hangingPunct="1"/>
              <a:t>15</a:t>
            </a:fld>
            <a:endParaRPr lang="el-GR" sz="1400" dirty="0">
              <a:latin typeface="Calibri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4DBD84-3B12-1148-9E70-F4AC8B83FD3A}" type="slidenum">
              <a:rPr lang="el-GR" sz="1400">
                <a:latin typeface="Calibri"/>
              </a:rPr>
              <a:pPr eaLnBrk="1" hangingPunct="1"/>
              <a:t>16</a:t>
            </a:fld>
            <a:endParaRPr lang="el-GR" sz="1400" dirty="0">
              <a:latin typeface="Calibri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A8E982-9D60-B149-8955-E11CFD865139}" type="slidenum">
              <a:rPr lang="el-GR" sz="1400">
                <a:latin typeface="Calibri"/>
              </a:rPr>
              <a:pPr eaLnBrk="1" hangingPunct="1"/>
              <a:t>17</a:t>
            </a:fld>
            <a:endParaRPr lang="el-GR" sz="1400" dirty="0">
              <a:latin typeface="Calibri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18894C-E2C0-7A49-A251-678AB989936D}" type="slidenum">
              <a:rPr lang="el-GR" sz="1400">
                <a:latin typeface="Calibri"/>
              </a:rPr>
              <a:pPr eaLnBrk="1" hangingPunct="1"/>
              <a:t>18</a:t>
            </a:fld>
            <a:endParaRPr lang="el-GR" sz="1400" dirty="0">
              <a:latin typeface="Calibri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6150F-CFA5-E048-9F1C-5DD6CDEFD215}" type="slidenum">
              <a:rPr lang="el-GR" sz="1400">
                <a:latin typeface="Calibri"/>
              </a:rPr>
              <a:pPr eaLnBrk="1" hangingPunct="1"/>
              <a:t>20</a:t>
            </a:fld>
            <a:endParaRPr lang="el-GR" sz="14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AFB11-E952-1B48-9417-1B6E95837F7F}" type="slidenum">
              <a:rPr lang="el-GR" sz="1400">
                <a:latin typeface="Calibri"/>
              </a:rPr>
              <a:pPr eaLnBrk="1" hangingPunct="1"/>
              <a:t>21</a:t>
            </a:fld>
            <a:endParaRPr lang="el-GR" sz="14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07CBEF-EB40-A449-8DF4-770CAB2610C3}" type="slidenum">
              <a:rPr lang="el-GR" sz="1400">
                <a:latin typeface="Calibri"/>
              </a:rPr>
              <a:pPr eaLnBrk="1" hangingPunct="1"/>
              <a:t>22</a:t>
            </a:fld>
            <a:endParaRPr lang="el-GR" sz="1400" dirty="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4C6526-E255-4A4C-AC82-CA9D98A82B33}" type="slidenum">
              <a:rPr lang="el-GR" sz="1400">
                <a:latin typeface="Calibri"/>
              </a:rPr>
              <a:pPr eaLnBrk="1" hangingPunct="1"/>
              <a:t>3</a:t>
            </a:fld>
            <a:endParaRPr lang="el-GR" sz="1400" dirty="0">
              <a:latin typeface="Calibri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151282-8DDA-014D-A541-AF467D7A997B}" type="slidenum">
              <a:rPr lang="el-GR" sz="1400">
                <a:latin typeface="Calibri"/>
              </a:rPr>
              <a:pPr eaLnBrk="1" hangingPunct="1"/>
              <a:t>23</a:t>
            </a:fld>
            <a:endParaRPr lang="el-GR" sz="14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A79CE4-5299-CE40-ADD7-11C577164292}" type="slidenum">
              <a:rPr lang="el-GR" sz="1400">
                <a:latin typeface="Calibri"/>
              </a:rPr>
              <a:pPr eaLnBrk="1" hangingPunct="1"/>
              <a:t>24</a:t>
            </a:fld>
            <a:endParaRPr lang="el-GR" sz="14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EC9410-1D99-FD4E-8B55-30F83B868078}" type="slidenum">
              <a:rPr lang="el-GR" sz="1400">
                <a:latin typeface="Calibri"/>
              </a:rPr>
              <a:pPr eaLnBrk="1" hangingPunct="1"/>
              <a:t>25</a:t>
            </a:fld>
            <a:endParaRPr lang="el-GR" sz="14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9F80BE3-13B1-374B-88CB-0E6B49A0300E}" type="slidenum">
              <a:rPr lang="el-GR" sz="1400">
                <a:latin typeface="Calibri"/>
              </a:rPr>
              <a:pPr eaLnBrk="1" hangingPunct="1"/>
              <a:t>26</a:t>
            </a:fld>
            <a:endParaRPr lang="el-GR" sz="14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85207A-A0A2-5C42-8F47-827F13F62236}" type="slidenum">
              <a:rPr lang="el-GR" sz="1400">
                <a:latin typeface="Calibri"/>
              </a:rPr>
              <a:pPr eaLnBrk="1" hangingPunct="1"/>
              <a:t>27</a:t>
            </a:fld>
            <a:endParaRPr lang="el-GR" sz="14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3400" dirty="0" err="1"/>
              <a:t>Ravi</a:t>
            </a:r>
            <a:r>
              <a:rPr lang="tr-TR" sz="123400" dirty="0"/>
              <a:t> </a:t>
            </a:r>
            <a:r>
              <a:rPr lang="tr-TR" sz="123400" dirty="0" err="1"/>
              <a:t>Chandan</a:t>
            </a:r>
            <a:r>
              <a:rPr lang="tr-TR" sz="123400" dirty="0"/>
              <a:t>, </a:t>
            </a:r>
            <a:r>
              <a:rPr lang="tr-TR" sz="123400" dirty="0" err="1"/>
              <a:t>Darshan</a:t>
            </a:r>
            <a:r>
              <a:rPr lang="tr-TR" sz="123400" dirty="0"/>
              <a:t>  3000604290  CG40779</a:t>
            </a:r>
            <a:endParaRPr lang="en-US" sz="12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2647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481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5821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CB19B-3589-EA45-BA97-3B3A35A9B29E}" type="slidenum">
              <a:rPr lang="el-GR" sz="1400">
                <a:latin typeface="Calibri"/>
              </a:rPr>
              <a:pPr eaLnBrk="1" hangingPunct="1"/>
              <a:t>31</a:t>
            </a:fld>
            <a:endParaRPr lang="el-GR" sz="1400" dirty="0">
              <a:latin typeface="Calibri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2E8195-35B3-9848-931F-0D3ADFA212B6}" type="slidenum">
              <a:rPr lang="el-GR" sz="1400">
                <a:latin typeface="Calibri"/>
              </a:rPr>
              <a:pPr eaLnBrk="1" hangingPunct="1"/>
              <a:t>32</a:t>
            </a:fld>
            <a:endParaRPr lang="el-GR" sz="14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5364EC-9589-2140-A44D-CECB70FFAD01}" type="slidenum">
              <a:rPr lang="el-GR" sz="1400">
                <a:latin typeface="Calibri"/>
              </a:rPr>
              <a:pPr eaLnBrk="1" hangingPunct="1"/>
              <a:t>4</a:t>
            </a:fld>
            <a:endParaRPr lang="el-GR" sz="1400" dirty="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CF4A9-1E73-8845-ACCA-E32B6A1BB121}" type="slidenum">
              <a:rPr lang="el-GR" sz="1400">
                <a:latin typeface="Calibri"/>
              </a:rPr>
              <a:pPr eaLnBrk="1" hangingPunct="1"/>
              <a:t>33</a:t>
            </a:fld>
            <a:endParaRPr lang="el-GR" sz="14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C1BDAC-E6F7-5E40-9C57-7D5667A34448}" type="slidenum">
              <a:rPr lang="el-GR" sz="1400">
                <a:latin typeface="Calibri"/>
              </a:rPr>
              <a:pPr eaLnBrk="1" hangingPunct="1"/>
              <a:t>34</a:t>
            </a:fld>
            <a:endParaRPr lang="el-GR" sz="14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81DA0C-1F2C-3A44-8855-E6FB89E75E43}" type="slidenum">
              <a:rPr lang="el-GR" sz="1400">
                <a:latin typeface="Calibri"/>
              </a:rPr>
              <a:pPr eaLnBrk="1" hangingPunct="1"/>
              <a:t>35</a:t>
            </a:fld>
            <a:endParaRPr lang="el-GR" sz="14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8E6846-CB20-D243-9B9E-1F50454F59CB}" type="slidenum">
              <a:rPr lang="el-GR" sz="1400">
                <a:latin typeface="Calibri"/>
              </a:rPr>
              <a:pPr eaLnBrk="1" hangingPunct="1"/>
              <a:t>36</a:t>
            </a:fld>
            <a:endParaRPr lang="el-GR" sz="14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A2C910-6BF5-AB4E-9482-90E64F407E5D}" type="slidenum">
              <a:rPr lang="el-GR" sz="1400">
                <a:latin typeface="Calibri"/>
              </a:rPr>
              <a:pPr eaLnBrk="1" hangingPunct="1"/>
              <a:t>37</a:t>
            </a:fld>
            <a:endParaRPr lang="el-GR" sz="1400" dirty="0">
              <a:latin typeface="Calibri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38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39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51A99F-A729-094C-B343-1672AFB1B863}" type="slidenum">
              <a:rPr lang="el-GR" sz="1400">
                <a:latin typeface="Calibri"/>
              </a:rPr>
              <a:pPr eaLnBrk="1" hangingPunct="1"/>
              <a:t>40</a:t>
            </a:fld>
            <a:endParaRPr lang="el-GR" sz="1400" dirty="0">
              <a:latin typeface="Calibri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02DE67-941E-244B-9946-95CB2690329F}" type="slidenum">
              <a:rPr lang="el-GR" sz="1400">
                <a:latin typeface="Calibri"/>
              </a:rPr>
              <a:pPr eaLnBrk="1" hangingPunct="1"/>
              <a:t>41</a:t>
            </a:fld>
            <a:endParaRPr lang="el-GR" sz="14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5906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49ECF7-1871-2748-B7C1-B8856C56B13F}" type="slidenum">
              <a:rPr lang="el-GR" sz="1400">
                <a:latin typeface="Calibri"/>
              </a:rPr>
              <a:pPr eaLnBrk="1" hangingPunct="1"/>
              <a:t>5</a:t>
            </a:fld>
            <a:endParaRPr lang="el-GR" sz="1400" dirty="0">
              <a:latin typeface="Calibri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48075" y="434975"/>
            <a:ext cx="2306638" cy="1730375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113" y="2336800"/>
            <a:ext cx="7038975" cy="4430713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968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8923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???1 = nothing</a:t>
            </a:r>
          </a:p>
          <a:p>
            <a:r>
              <a:rPr lang="en-US" sz="3200" dirty="0"/>
              <a:t>???2 = :Person </a:t>
            </a:r>
            <a:r>
              <a:rPr lang="en-US" sz="3200" dirty="0" err="1"/>
              <a:t>rdfs:subClassOf</a:t>
            </a:r>
            <a:r>
              <a:rPr lang="en-US" sz="3200" dirty="0"/>
              <a:t> :</a:t>
            </a:r>
            <a:r>
              <a:rPr lang="en-US" sz="3200" dirty="0" err="1"/>
              <a:t>bio:animal</a:t>
            </a:r>
            <a:endParaRPr lang="en-US" sz="3200" dirty="0"/>
          </a:p>
          <a:p>
            <a:r>
              <a:rPr lang="en-US" sz="3200" dirty="0"/>
              <a:t>???3 = :</a:t>
            </a:r>
            <a:r>
              <a:rPr lang="en-US" sz="3200" dirty="0" err="1"/>
              <a:t>alice</a:t>
            </a:r>
            <a:r>
              <a:rPr lang="en-US" sz="3200" dirty="0"/>
              <a:t> a :animal. :bob a :animal, :person</a:t>
            </a:r>
          </a:p>
          <a:p>
            <a:r>
              <a:rPr lang="en-US" sz="3200" dirty="0"/>
              <a:t>???4: :don a  :animal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:don a </a:t>
            </a:r>
            <a:r>
              <a:rPr lang="en-US" sz="2400" dirty="0" err="1"/>
              <a:t>foaf:Person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1C0876-0EDD-3141-A954-4669185A621A}" type="slidenum">
              <a:rPr lang="el-GR" sz="1400">
                <a:latin typeface="Calibri"/>
              </a:rPr>
              <a:pPr eaLnBrk="1" hangingPunct="1"/>
              <a:t>47</a:t>
            </a:fld>
            <a:endParaRPr lang="el-GR" sz="1400" dirty="0">
              <a:latin typeface="Calibri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062706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49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7131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???1: :ed  a :Person; :sex “male”</a:t>
            </a:r>
          </a:p>
          <a:p>
            <a:r>
              <a:rPr lang="en-US" dirty="0"/>
              <a:t>???2: :frank a :Person</a:t>
            </a:r>
          </a:p>
          <a:p>
            <a:r>
              <a:rPr lang="en-US" dirty="0"/>
              <a:t>???3: :pat a :Person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50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233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01B13B-5CE1-6B4E-8BBD-E01CB1F10B34}" type="slidenum">
              <a:rPr lang="el-GR" sz="1400">
                <a:latin typeface="Calibri"/>
              </a:rPr>
              <a:pPr eaLnBrk="1" hangingPunct="1"/>
              <a:t>51</a:t>
            </a:fld>
            <a:endParaRPr lang="el-GR" sz="1400" dirty="0">
              <a:latin typeface="Calibri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Where did the “a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” go?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F3FD82-BDD5-584E-B9AC-8B32637A4A2C}" type="slidenum">
              <a:rPr lang="el-GR" sz="1400">
                <a:latin typeface="Calibri"/>
              </a:rPr>
              <a:pPr eaLnBrk="1" hangingPunct="1"/>
              <a:t>52</a:t>
            </a:fld>
            <a:endParaRPr lang="el-GR" sz="1400" dirty="0">
              <a:latin typeface="Calibri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340B61-0A46-D14A-BB53-72E625A6491A}" type="slidenum">
              <a:rPr lang="el-GR" sz="1400">
                <a:latin typeface="Calibri"/>
              </a:rPr>
              <a:pPr eaLnBrk="1" hangingPunct="1"/>
              <a:t>6</a:t>
            </a:fld>
            <a:endParaRPr lang="el-GR" sz="14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E9DF4-BFCC-284C-9509-26F47CFD946E}" type="slidenum">
              <a:rPr lang="el-GR" sz="1400">
                <a:latin typeface="Calibri"/>
              </a:rPr>
              <a:pPr eaLnBrk="1" hangingPunct="1"/>
              <a:t>53</a:t>
            </a:fld>
            <a:endParaRPr lang="el-GR" sz="1400" dirty="0">
              <a:latin typeface="Calibri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DF40AB-AAD1-B541-B1F3-4EC514EE75F4}" type="slidenum">
              <a:rPr lang="el-GR" sz="1400">
                <a:latin typeface="Calibri"/>
              </a:rPr>
              <a:pPr eaLnBrk="1" hangingPunct="1"/>
              <a:t>56</a:t>
            </a:fld>
            <a:endParaRPr lang="el-GR" sz="1400" dirty="0">
              <a:latin typeface="Calibri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200B75-9B2B-9F48-BC36-F736950C9956}" type="slidenum">
              <a:rPr lang="el-GR" sz="1400">
                <a:latin typeface="Calibri"/>
              </a:rPr>
              <a:pPr eaLnBrk="1" hangingPunct="1"/>
              <a:t>57</a:t>
            </a:fld>
            <a:endParaRPr lang="el-GR" sz="1400" dirty="0">
              <a:latin typeface="Calibri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D0B7F6-5E69-8043-A43C-D70768D72616}" type="slidenum">
              <a:rPr lang="el-GR" sz="1400">
                <a:latin typeface="Calibri"/>
              </a:rPr>
              <a:pPr eaLnBrk="1" hangingPunct="1"/>
              <a:t>58</a:t>
            </a:fld>
            <a:endParaRPr lang="el-GR" sz="1400" dirty="0">
              <a:latin typeface="Calibri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4861B3-B372-0846-B749-D4F40CCD1645}" type="slidenum">
              <a:rPr lang="el-GR" sz="1400">
                <a:latin typeface="Calibri"/>
              </a:rPr>
              <a:pPr eaLnBrk="1" hangingPunct="1"/>
              <a:t>59</a:t>
            </a:fld>
            <a:endParaRPr lang="el-GR" sz="1400" dirty="0">
              <a:latin typeface="Calibri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340573-4A77-3746-9F32-4130A7AD133C}" type="slidenum">
              <a:rPr lang="el-GR" sz="1400">
                <a:latin typeface="Calibri"/>
              </a:rPr>
              <a:pPr eaLnBrk="1" hangingPunct="1"/>
              <a:t>60</a:t>
            </a:fld>
            <a:endParaRPr lang="el-GR" sz="1400" dirty="0">
              <a:latin typeface="Calibri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96CF65-3503-B94E-A4A2-962D6E0C1B52}" type="slidenum">
              <a:rPr lang="el-GR" sz="1400">
                <a:latin typeface="Calibri"/>
              </a:rPr>
              <a:pPr eaLnBrk="1" hangingPunct="1"/>
              <a:t>61</a:t>
            </a:fld>
            <a:endParaRPr lang="el-GR" sz="1400" dirty="0">
              <a:latin typeface="Calibri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6FBA9D-5BAA-F848-9DEA-D84300F9C107}" type="slidenum">
              <a:rPr lang="el-GR" sz="1400">
                <a:latin typeface="Calibri"/>
              </a:rPr>
              <a:pPr eaLnBrk="1" hangingPunct="1"/>
              <a:t>62</a:t>
            </a:fld>
            <a:endParaRPr lang="el-GR" sz="1400" dirty="0">
              <a:latin typeface="Calibri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0049-2D01-A64C-AEF7-DB3DFD999823}" type="slidenum">
              <a:rPr lang="el-GR" sz="1400">
                <a:latin typeface="Calibri"/>
              </a:rPr>
              <a:pPr eaLnBrk="1" hangingPunct="1"/>
              <a:t>63</a:t>
            </a:fld>
            <a:endParaRPr lang="el-GR" sz="1400" dirty="0">
              <a:latin typeface="Calibri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6221B7-7DAE-944D-A966-0703490ADB51}" type="slidenum">
              <a:rPr lang="el-GR" sz="1400">
                <a:latin typeface="Calibri"/>
              </a:rPr>
              <a:pPr eaLnBrk="1" hangingPunct="1"/>
              <a:t>64</a:t>
            </a:fld>
            <a:endParaRPr lang="el-GR" sz="1400" dirty="0">
              <a:latin typeface="Calibri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59D32A-77E8-3B42-8E25-E57AF22D1C39}" type="slidenum">
              <a:rPr lang="el-GR" sz="1400">
                <a:latin typeface="Calibri"/>
              </a:rPr>
              <a:pPr eaLnBrk="1" hangingPunct="1"/>
              <a:t>8</a:t>
            </a:fld>
            <a:endParaRPr lang="el-GR" sz="1400" dirty="0">
              <a:latin typeface="Calibri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4024F-A28E-744A-AAAA-5273FCB6668F}" type="slidenum">
              <a:rPr lang="el-GR" sz="1400">
                <a:latin typeface="Calibri"/>
              </a:rPr>
              <a:pPr eaLnBrk="1" hangingPunct="1"/>
              <a:t>65</a:t>
            </a:fld>
            <a:endParaRPr lang="el-GR" sz="1400" dirty="0">
              <a:latin typeface="Calibri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B15D65-9482-DC43-86D8-60C59519683B}" type="slidenum">
              <a:rPr lang="el-GR" sz="1400">
                <a:latin typeface="Calibri"/>
              </a:rPr>
              <a:pPr eaLnBrk="1" hangingPunct="1"/>
              <a:t>66</a:t>
            </a:fld>
            <a:endParaRPr lang="el-GR" sz="1400" dirty="0">
              <a:latin typeface="Calibri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67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89060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54A4E5-5421-7C45-A60B-751B0028D6D4}" type="slidenum">
              <a:rPr lang="el-GR" sz="1400">
                <a:latin typeface="Calibri"/>
              </a:rPr>
              <a:pPr eaLnBrk="1" hangingPunct="1"/>
              <a:t>68</a:t>
            </a:fld>
            <a:endParaRPr lang="el-GR" sz="1400" dirty="0">
              <a:latin typeface="Calibri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1EF30E-4D1F-5C43-8A59-08D30FEBFA8D}" type="slidenum">
              <a:rPr lang="el-GR" sz="1400">
                <a:latin typeface="Calibri"/>
              </a:rPr>
              <a:pPr eaLnBrk="1" hangingPunct="1"/>
              <a:t>69</a:t>
            </a:fld>
            <a:endParaRPr lang="el-GR" sz="1400" dirty="0">
              <a:latin typeface="Calibri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AFED75-418F-7646-9060-BCEF9845965B}" type="slidenum">
              <a:rPr lang="el-GR" sz="1400">
                <a:latin typeface="Calibri"/>
              </a:rPr>
              <a:pPr eaLnBrk="1" hangingPunct="1"/>
              <a:t>70</a:t>
            </a:fld>
            <a:endParaRPr lang="el-GR" sz="1400" dirty="0">
              <a:latin typeface="Calibri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9041D-640D-9D45-8474-5850EC8CD8FD}" type="slidenum">
              <a:rPr lang="el-GR" sz="1400">
                <a:latin typeface="Calibri"/>
              </a:rPr>
              <a:pPr eaLnBrk="1" hangingPunct="1"/>
              <a:t>71</a:t>
            </a:fld>
            <a:endParaRPr lang="el-GR" sz="1400" dirty="0">
              <a:latin typeface="Calibri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1A42A-1A11-0A4C-83AF-5FD8FE59F4FD}" type="slidenum">
              <a:rPr lang="el-GR" sz="1400">
                <a:latin typeface="Calibri"/>
              </a:rPr>
              <a:pPr eaLnBrk="1" hangingPunct="1"/>
              <a:t>72</a:t>
            </a:fld>
            <a:endParaRPr lang="el-GR" sz="1400" dirty="0">
              <a:latin typeface="Calibri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BB8F8-AAB5-9F4F-8025-B87FB79EEA69}" type="slidenum">
              <a:rPr lang="el-GR" smtClean="0"/>
              <a:pPr>
                <a:defRPr/>
              </a:pPr>
              <a:t>74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5161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F9942F-6E59-E24D-A5A8-3DD6184C330A}" type="slidenum">
              <a:rPr lang="el-GR" sz="1400">
                <a:latin typeface="Calibri"/>
              </a:rPr>
              <a:pPr eaLnBrk="1" hangingPunct="1"/>
              <a:t>75</a:t>
            </a:fld>
            <a:endParaRPr lang="el-GR" sz="1400" dirty="0">
              <a:latin typeface="Calibri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1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BB5B7-F8D2-1640-BE61-911ED8D830F2}" type="slidenum">
              <a:rPr lang="el-GR" sz="1400">
                <a:latin typeface="Calibri"/>
              </a:rPr>
              <a:pPr eaLnBrk="1" hangingPunct="1"/>
              <a:t>9</a:t>
            </a:fld>
            <a:endParaRPr lang="el-GR" sz="14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7306D9-C06C-4942-905F-B89B27EDAEE0}" type="slidenum">
              <a:rPr lang="el-GR" sz="1400">
                <a:latin typeface="Calibri"/>
              </a:rPr>
              <a:pPr eaLnBrk="1" hangingPunct="1"/>
              <a:t>77</a:t>
            </a:fld>
            <a:endParaRPr lang="el-GR" sz="1400" dirty="0">
              <a:latin typeface="Calibri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62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D5574-A85F-D246-93B1-1BEACFE51A26}" type="slidenum">
              <a:rPr lang="el-GR" sz="1400">
                <a:latin typeface="Calibri"/>
              </a:rPr>
              <a:pPr eaLnBrk="1" hangingPunct="1"/>
              <a:t>78</a:t>
            </a:fld>
            <a:endParaRPr lang="el-GR" sz="1400" dirty="0">
              <a:latin typeface="Calibri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="is-part-of"/&gt;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="eats"&gt;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342900" indent="-342900" eaLnBrk="1" hangingPunct="1">
              <a:spcAft>
                <a:spcPct val="50000"/>
              </a:spcAft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="eaten-by"&gt;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08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335719-7F4C-B64F-BE2F-23F91D63022E}" type="slidenum">
              <a:rPr lang="el-GR" sz="1400">
                <a:latin typeface="Calibri"/>
              </a:rPr>
              <a:pPr eaLnBrk="1" hangingPunct="1"/>
              <a:t>79</a:t>
            </a:fld>
            <a:endParaRPr lang="el-GR" sz="1400" dirty="0">
              <a:latin typeface="Calibri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="branch"&gt;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&gt;Branches are parts of trees.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="#tree"/&gt;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53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339275-1473-A04C-BB84-F7560DA0A569}" type="slidenum">
              <a:rPr lang="el-GR" sz="1400">
                <a:latin typeface="Calibri"/>
              </a:rPr>
              <a:pPr eaLnBrk="1" hangingPunct="1"/>
              <a:t>80</a:t>
            </a:fld>
            <a:endParaRPr lang="el-GR" sz="1400" dirty="0">
              <a:latin typeface="Calibri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="leaf"&gt;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&gt;Leaves are parts of branches.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="#is-part-of"/&gt;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="#branch"/&gt;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493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5C717-C7C0-FF48-9A34-3A8FD3C536C2}" type="slidenum">
              <a:rPr lang="el-GR" sz="1400">
                <a:latin typeface="Calibri"/>
              </a:rPr>
              <a:pPr eaLnBrk="1" hangingPunct="1"/>
              <a:t>81</a:t>
            </a:fld>
            <a:endParaRPr lang="el-GR" sz="1400" dirty="0">
              <a:latin typeface="Calibri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="carnivore"&gt;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&gt;Carnivores are exactly those animals that eat also animals.&lt;/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rdf:parsetype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="Collection"&gt;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rdf:about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  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="#animal"/&gt;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  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lnSpc>
                <a:spcPct val="90000"/>
              </a:lnSpc>
              <a:buFont typeface="Wingdings" charset="0"/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29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82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15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83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63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C877B2-823F-394F-9332-8C967BE0A2E8}" type="slidenum">
              <a:rPr lang="el-GR" sz="1400">
                <a:latin typeface="Calibri"/>
              </a:rPr>
              <a:pPr eaLnBrk="1" hangingPunct="1"/>
              <a:t>84</a:t>
            </a:fld>
            <a:endParaRPr lang="el-GR" sz="1400" dirty="0">
              <a:latin typeface="Calibri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557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B4E22B-21C3-1442-9B64-9B96461AD68F}" type="slidenum">
              <a:rPr lang="el-GR" sz="1400">
                <a:latin typeface="Calibri"/>
              </a:rPr>
              <a:pPr eaLnBrk="1" hangingPunct="1"/>
              <a:t>85</a:t>
            </a:fld>
            <a:endParaRPr lang="el-GR" sz="1400" dirty="0">
              <a:latin typeface="Calibri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="giraffe"&gt;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&gt;Giraffes are herbivores, and they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eat only leaves.&lt;/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	&lt;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="#leaf"/&gt;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	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533400" indent="-533400" eaLnBrk="1" hangingPunct="1">
              <a:buFont typeface="Wingdings" charset="0"/>
              <a:buNone/>
            </a:pPr>
            <a:r>
              <a:rPr lang="en-US" sz="1200" dirty="0">
                <a:ea typeface="ＭＳ Ｐゴシック" charset="0"/>
                <a:cs typeface="ＭＳ Ｐゴシック" charset="0"/>
              </a:rPr>
              <a:t>&lt;/</a:t>
            </a:r>
            <a:r>
              <a:rPr lang="en-US" sz="1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1200" dirty="0">
                <a:ea typeface="ＭＳ Ｐゴシック" charset="0"/>
                <a:cs typeface="ＭＳ Ｐゴシック" charset="0"/>
              </a:rPr>
              <a:t>&gt;</a:t>
            </a:r>
            <a:endParaRPr lang="el-GR" sz="1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1931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B07292-30C7-C946-AA49-7E374D6431D5}" type="slidenum">
              <a:rPr lang="el-GR" sz="1400">
                <a:latin typeface="Calibri"/>
              </a:rPr>
              <a:pPr eaLnBrk="1" hangingPunct="1"/>
              <a:t>86</a:t>
            </a:fld>
            <a:endParaRPr lang="el-GR" sz="1400" dirty="0">
              <a:latin typeface="Calibri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rdf:ID</a:t>
            </a:r>
            <a:r>
              <a:rPr lang="en-US" dirty="0">
                <a:ea typeface="ＭＳ Ｐゴシック" charset="0"/>
                <a:cs typeface="ＭＳ Ｐゴシック" charset="0"/>
              </a:rPr>
              <a:t>="lion"&gt;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&gt;Lions are animals that eat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only herbivores.&lt;/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rdf:type</a:t>
            </a:r>
            <a:r>
              <a:rPr lang="en-US" dirty="0">
                <a:ea typeface="ＭＳ Ｐゴシック" charset="0"/>
                <a:cs typeface="ＭＳ Ｐゴシック" charset="0"/>
              </a:rPr>
              <a:t>="#carnivore"/&gt;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="#eats"/&gt;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  &lt;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rdf:resource</a:t>
            </a:r>
            <a:r>
              <a:rPr lang="en-US" dirty="0">
                <a:ea typeface="ＭＳ Ｐゴシック" charset="0"/>
                <a:cs typeface="ＭＳ Ｐゴシック" charset="0"/>
              </a:rPr>
              <a:t>="#herbivore"/&gt;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</a:p>
          <a:p>
            <a:pPr marL="342900" indent="-342900" defTabSz="6985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&lt;/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&gt;</a:t>
            </a:r>
            <a:endParaRPr lang="el-GR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17806-5185-D843-BA4B-C3F2E4CF4EFE}" type="slidenum">
              <a:rPr lang="el-GR" sz="1400">
                <a:latin typeface="Calibri"/>
              </a:rPr>
              <a:pPr eaLnBrk="1" hangingPunct="1"/>
              <a:t>10</a:t>
            </a:fld>
            <a:endParaRPr lang="el-GR" sz="14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87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881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E76D50-0865-9248-A349-41C4013E94A7}" type="slidenum">
              <a:rPr lang="el-GR" sz="1400">
                <a:latin typeface="Calibri"/>
              </a:rPr>
              <a:pPr eaLnBrk="1" hangingPunct="1"/>
              <a:t>88</a:t>
            </a:fld>
            <a:endParaRPr lang="el-GR" sz="1400" dirty="0">
              <a:latin typeface="Calibri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4113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70E8BE-7A6E-A047-9F92-CDED0C4EA039}" type="slidenum">
              <a:rPr lang="el-GR" sz="1400">
                <a:latin typeface="Calibri"/>
              </a:rPr>
              <a:pPr eaLnBrk="1" hangingPunct="1"/>
              <a:t>89</a:t>
            </a:fld>
            <a:endParaRPr lang="el-GR" sz="1400" dirty="0">
              <a:latin typeface="Calibri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2CE72-A740-D243-8AC2-D0D079F92166}" type="slidenum">
              <a:rPr lang="el-GR" sz="1400">
                <a:latin typeface="Calibri"/>
              </a:rPr>
              <a:pPr eaLnBrk="1" hangingPunct="1"/>
              <a:t>90</a:t>
            </a:fld>
            <a:endParaRPr lang="el-GR" sz="1400" dirty="0">
              <a:latin typeface="Calibri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A764BD-04C2-B14B-A06D-947BE94251FD}" type="slidenum">
              <a:rPr lang="el-GR" sz="1400">
                <a:latin typeface="Calibri"/>
              </a:rPr>
              <a:pPr eaLnBrk="1" hangingPunct="1"/>
              <a:t>91</a:t>
            </a:fld>
            <a:endParaRPr lang="el-GR" sz="1400" dirty="0">
              <a:latin typeface="Calibri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5B025B-6ABB-294D-B110-53F487CD3D2E}" type="slidenum">
              <a:rPr lang="el-GR" sz="1400">
                <a:latin typeface="Calibri"/>
              </a:rPr>
              <a:pPr eaLnBrk="1" hangingPunct="1"/>
              <a:t>92</a:t>
            </a:fld>
            <a:endParaRPr lang="el-GR" sz="1400" dirty="0">
              <a:latin typeface="Calibri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ADC294-FE98-EB41-91C0-988E9054640F}" type="slidenum">
              <a:rPr lang="el-GR" sz="1400">
                <a:latin typeface="Calibri"/>
              </a:rPr>
              <a:pPr eaLnBrk="1" hangingPunct="1"/>
              <a:t>93</a:t>
            </a:fld>
            <a:endParaRPr lang="el-GR" sz="1400" dirty="0">
              <a:latin typeface="Calibri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AD2104-F3AC-F84F-AF4D-869C8F9D184C}" type="slidenum">
              <a:rPr lang="el-GR" sz="1400">
                <a:latin typeface="Calibri"/>
              </a:rPr>
              <a:pPr eaLnBrk="1" hangingPunct="1"/>
              <a:t>94</a:t>
            </a:fld>
            <a:endParaRPr lang="el-GR" sz="1400" dirty="0">
              <a:latin typeface="Calibri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18A60A-A04C-8A46-B80E-402ABB471DA2}" type="slidenum">
              <a:rPr lang="el-GR" sz="1400">
                <a:latin typeface="Calibri"/>
              </a:rPr>
              <a:pPr eaLnBrk="1" hangingPunct="1"/>
              <a:t>95</a:t>
            </a:fld>
            <a:endParaRPr lang="el-GR" sz="1400" dirty="0">
              <a:latin typeface="Calibri"/>
            </a:endParaRPr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735DFE-FDF5-B944-AE44-640BA1AEC20D}" type="slidenum">
              <a:rPr lang="el-GR" sz="1400">
                <a:latin typeface="Calibri"/>
              </a:rPr>
              <a:pPr eaLnBrk="1" hangingPunct="1"/>
              <a:t>96</a:t>
            </a:fld>
            <a:endParaRPr lang="el-GR" sz="1400" dirty="0">
              <a:latin typeface="Calibri"/>
            </a:endParaRPr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1BEB94-F14B-E14D-A487-E70D6CDE7335}" type="slidenum">
              <a:rPr lang="el-GR" sz="1400">
                <a:latin typeface="Calibri"/>
              </a:rPr>
              <a:pPr eaLnBrk="1" hangingPunct="1"/>
              <a:t>11</a:t>
            </a:fld>
            <a:endParaRPr lang="el-GR" sz="14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05D6E5-70A5-F745-A2C3-01C014DE7DE8}" type="slidenum">
              <a:rPr lang="el-GR" sz="1400">
                <a:latin typeface="Calibri"/>
              </a:rPr>
              <a:pPr eaLnBrk="1" hangingPunct="1"/>
              <a:t>97</a:t>
            </a:fld>
            <a:endParaRPr lang="el-GR" sz="1400" dirty="0">
              <a:latin typeface="Calibri"/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7C13E9-99D6-1147-99DB-7AFDFD2E0716}" type="slidenum">
              <a:rPr lang="el-GR" sz="1400">
                <a:latin typeface="Calibri"/>
              </a:rPr>
              <a:pPr eaLnBrk="1" hangingPunct="1"/>
              <a:t>98</a:t>
            </a:fld>
            <a:endParaRPr lang="el-GR" sz="1400" dirty="0">
              <a:latin typeface="Calibri"/>
            </a:endParaRPr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0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1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3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943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9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48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66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6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35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2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2/07/ow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.org/2000/01/rdf-schema" TargetMode="External"/><Relationship Id="rId4" Type="http://schemas.openxmlformats.org/officeDocument/2006/relationships/hyperlink" Target="http://www.w3.org/1999/02/22-rdf-syntax-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dog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sion_(semantics)#Computer_scienc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ntology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09519" TargetMode="External"/><Relationship Id="rId2" Type="http://schemas.openxmlformats.org/officeDocument/2006/relationships/hyperlink" Target="https://people.cs.uct.ac.za/~mkeet/OEbook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MBC-CMSC-491-691-F19-Knowledge-Graphs/class_material/blob/master/examples/owl_examples/africanWildlife/awo1.ttl" TargetMode="Externa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ecidable_probl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8447087" cy="25923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ea typeface="ＭＳ Ｐゴシック" charset="0"/>
                <a:cs typeface="ＭＳ Ｐゴシック" charset="0"/>
              </a:rPr>
              <a:t>Chapter 4</a:t>
            </a:r>
            <a:br>
              <a:rPr lang="en-US" sz="7400" dirty="0">
                <a:ea typeface="ＭＳ Ｐゴシック" charset="0"/>
                <a:cs typeface="ＭＳ Ｐゴシック" charset="0"/>
              </a:rPr>
            </a:br>
            <a:r>
              <a:rPr lang="en-US" sz="6800" dirty="0">
                <a:ea typeface="ＭＳ Ｐゴシック" charset="0"/>
                <a:cs typeface="ＭＳ Ｐゴシック" charset="0"/>
              </a:rPr>
              <a:t>OWL </a:t>
            </a:r>
            <a:br>
              <a:rPr lang="en-US" sz="4400" dirty="0">
                <a:ea typeface="ＭＳ Ｐゴシック" charset="0"/>
                <a:cs typeface="ＭＳ Ｐゴシック" charset="0"/>
              </a:rPr>
            </a:br>
            <a:endParaRPr lang="el-GR" sz="4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8" name="Text Box 9"/>
          <p:cNvSpPr txBox="1">
            <a:spLocks noChangeArrowheads="1"/>
          </p:cNvSpPr>
          <p:nvPr/>
        </p:nvSpPr>
        <p:spPr bwMode="auto">
          <a:xfrm>
            <a:off x="673100" y="5949950"/>
            <a:ext cx="779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/>
              </a:rPr>
              <a:t>Based on slides from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Grigoris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Antoniou and Frank van </a:t>
            </a:r>
            <a:r>
              <a:rPr lang="en-US" sz="1800" dirty="0" err="1">
                <a:solidFill>
                  <a:srgbClr val="000000"/>
                </a:solidFill>
                <a:latin typeface="Calibri"/>
              </a:rPr>
              <a:t>Harmelen</a:t>
            </a:r>
            <a:endParaRPr lang="en-US" sz="1800" dirty="0">
              <a:latin typeface="Calibri"/>
            </a:endParaRPr>
          </a:p>
        </p:txBody>
      </p:sp>
      <p:pic>
        <p:nvPicPr>
          <p:cNvPr id="4099" name="Picture 1" descr="wtf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406775"/>
            <a:ext cx="295275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Kinds of Reasoning about Knowledge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353425" cy="5184775"/>
          </a:xfrm>
        </p:spPr>
        <p:txBody>
          <a:bodyPr/>
          <a:lstStyle/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Class membership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x is an instance of a class C, and C is a subclass of D, then we can infer that x is an instance of D</a:t>
            </a:r>
            <a:endParaRPr lang="en-US" dirty="0">
              <a:ea typeface="ＭＳ Ｐゴシック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Equivalence of classes </a:t>
            </a:r>
            <a:endParaRPr lang="en-GB" b="1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GB" dirty="0">
                <a:ea typeface="ＭＳ Ｐゴシック" charset="0"/>
              </a:rPr>
              <a:t>If class A is equivalent to class B, and class B is equivalent to class C, then A is equivalent to C, too</a:t>
            </a: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Consistency</a:t>
            </a:r>
            <a:endParaRPr lang="en-GB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X is an instance of classes A and B, but A and B are disjoint</a:t>
            </a:r>
          </a:p>
          <a:p>
            <a:pPr marL="742950" lvl="1" indent="-285750" eaLnBrk="1" hangingPunct="1"/>
            <a:r>
              <a:rPr lang="en-GB" dirty="0">
                <a:ea typeface="ＭＳ Ｐゴシック" charset="0"/>
                <a:sym typeface="Symbol" charset="0"/>
              </a:rPr>
              <a:t>This is an indication of an error in the ontology or data</a:t>
            </a:r>
            <a:endParaRPr lang="en-US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b="1" dirty="0">
                <a:ea typeface="ＭＳ Ｐゴシック" charset="0"/>
                <a:cs typeface="ＭＳ Ｐゴシック" charset="0"/>
                <a:sym typeface="Symbol" charset="0"/>
              </a:rPr>
              <a:t>Classification</a:t>
            </a:r>
            <a:endParaRPr lang="el-GR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0" eaLnBrk="1" hangingPunct="1">
              <a:buNone/>
            </a:pPr>
            <a:r>
              <a:rPr lang="en-US" dirty="0">
                <a:ea typeface="ＭＳ Ｐゴシック" charset="0"/>
                <a:sym typeface="Symbol" charset="0"/>
              </a:rPr>
              <a:t>C</a:t>
            </a:r>
            <a:r>
              <a:rPr lang="el-GR" dirty="0">
                <a:ea typeface="ＭＳ Ｐゴシック" charset="0"/>
                <a:sym typeface="Symbol" charset="0"/>
              </a:rPr>
              <a:t>ertain property-value pairs are a sufficient condition for membership in a class A</a:t>
            </a:r>
            <a:r>
              <a:rPr lang="en-US" dirty="0">
                <a:ea typeface="ＭＳ Ｐゴシック" charset="0"/>
                <a:sym typeface="Symbol" charset="0"/>
              </a:rPr>
              <a:t>;</a:t>
            </a:r>
            <a:r>
              <a:rPr lang="el-GR" dirty="0">
                <a:ea typeface="ＭＳ Ｐゴシック" charset="0"/>
                <a:sym typeface="Symbol" charset="0"/>
              </a:rPr>
              <a:t> if an individual x satisfies such conditions, </a:t>
            </a:r>
            <a:r>
              <a:rPr lang="el-GR" dirty="0" err="1">
                <a:ea typeface="ＭＳ Ｐゴシック" charset="0"/>
                <a:sym typeface="Symbol" charset="0"/>
              </a:rPr>
              <a:t>we</a:t>
            </a:r>
            <a:r>
              <a:rPr lang="el-GR" dirty="0">
                <a:ea typeface="ＭＳ Ｐゴシック" charset="0"/>
                <a:sym typeface="Symbol" charset="0"/>
              </a:rPr>
              <a:t> conclude that x must be an instance of A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Uses for Reasoning 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Reasoning support is important for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Deriving new relations and properties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Automatically classifying instances in classes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consistency of ontology and knowledge</a:t>
            </a:r>
          </a:p>
          <a:p>
            <a:pPr marL="508000" lvl="1" indent="-280988" eaLnBrk="1" hangingPunct="1"/>
            <a:r>
              <a:rPr lang="en-GB" sz="2800" dirty="0">
                <a:ea typeface="ＭＳ Ｐゴシック" charset="0"/>
              </a:rPr>
              <a:t>checking for unintended relationships between classes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Checks like these are valuable for 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designing large ontologies, where multiple authors are involved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integrating and sharing ontologies from various sources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Reasoning Support for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47260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Semantics is a prerequisite for reasoning support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Formal semantics and reasoning support usually provided by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mapping an ontology language to known logical formalism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using automated reasoners that already exist for those formalisms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is (partially) mapped to a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description logic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GB" sz="2800" dirty="0">
                <a:ea typeface="ＭＳ Ｐゴシック" charset="0"/>
                <a:cs typeface="ＭＳ Ｐゴシック" charset="0"/>
              </a:rPr>
              <a:t>DLs are a subset of logic for which efficient reasoning support is possible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Local scope of properties 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684213" lvl="1" indent="-228600" eaLnBrk="1" hangingPunct="1"/>
            <a:r>
              <a:rPr lang="en-GB" sz="3200" b="1" dirty="0" err="1">
                <a:ea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</a:rPr>
              <a:t> defines range of a property (e.g., eats) for </a:t>
            </a:r>
            <a:r>
              <a:rPr lang="en-GB" sz="3200" b="1" dirty="0">
                <a:ea typeface="ＭＳ Ｐゴシック" charset="0"/>
              </a:rPr>
              <a:t>all</a:t>
            </a:r>
            <a:r>
              <a:rPr lang="en-GB" sz="3200" dirty="0">
                <a:ea typeface="ＭＳ Ｐゴシック" charset="0"/>
              </a:rPr>
              <a:t> instances of a class 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In RDF Schema we can’t declare range restrictions that apply to only some</a:t>
            </a:r>
          </a:p>
          <a:p>
            <a:pPr marL="684213" lvl="1" indent="-228600" eaLnBrk="1" hangingPunct="1"/>
            <a:r>
              <a:rPr lang="en-GB" sz="3200" dirty="0">
                <a:ea typeface="ＭＳ Ｐゴシック" charset="0"/>
              </a:rPr>
              <a:t>E.g., animals eat </a:t>
            </a:r>
            <a:r>
              <a:rPr lang="en-GB" sz="3200" dirty="0" err="1">
                <a:ea typeface="ＭＳ Ｐゴシック" charset="0"/>
              </a:rPr>
              <a:t>living_things</a:t>
            </a:r>
            <a:r>
              <a:rPr lang="en-GB" sz="3200" dirty="0">
                <a:ea typeface="ＭＳ Ｐゴシック" charset="0"/>
              </a:rPr>
              <a:t> but cows only eat plants</a:t>
            </a:r>
          </a:p>
          <a:p>
            <a:pPr marL="684213" lvl="1" indent="-228600" eaLnBrk="1" hangingPunct="1"/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:animal; range :</a:t>
            </a:r>
            <a:r>
              <a:rPr lang="en-GB" sz="2800" dirty="0" err="1">
                <a:ea typeface="ＭＳ Ｐゴシック" charset="0"/>
              </a:rPr>
              <a:t>living_thing</a:t>
            </a:r>
            <a:endParaRPr lang="en-GB" sz="2800" dirty="0">
              <a:ea typeface="ＭＳ Ｐゴシック" charset="0"/>
            </a:endParaRPr>
          </a:p>
          <a:p>
            <a:pPr marL="796926" lvl="2" indent="0" eaLnBrk="1" hangingPunct="1">
              <a:buNone/>
            </a:pPr>
            <a:r>
              <a:rPr lang="en-GB" sz="2800" dirty="0">
                <a:ea typeface="ＭＳ Ｐゴシック" charset="0"/>
              </a:rPr>
              <a:t>:eat </a:t>
            </a:r>
            <a:r>
              <a:rPr lang="en-GB" sz="2800" dirty="0" err="1">
                <a:ea typeface="ＭＳ Ｐゴシック" charset="0"/>
              </a:rPr>
              <a:t>rdfs:domain</a:t>
            </a:r>
            <a:r>
              <a:rPr lang="en-GB" sz="2800" dirty="0">
                <a:ea typeface="ＭＳ Ｐゴシック" charset="0"/>
              </a:rPr>
              <a:t> :cow; range :plant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Disjointness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Sometimes we wish to say that classes are disjoint (e.g.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Boolean combinations of classes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We may want to define new classes by combining other classes using union, intersection, and complement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</a:t>
            </a:r>
            <a:r>
              <a:rPr lang="en-GB" sz="2800" b="1" dirty="0">
                <a:ea typeface="ＭＳ Ｐゴシック" charset="0"/>
              </a:rPr>
              <a:t> person </a:t>
            </a:r>
            <a:r>
              <a:rPr lang="en-GB" sz="2800" dirty="0">
                <a:ea typeface="ＭＳ Ｐゴシック" charset="0"/>
              </a:rPr>
              <a:t>equals union of </a:t>
            </a:r>
            <a:r>
              <a:rPr lang="en-GB" sz="2800" b="1" dirty="0">
                <a:ea typeface="ＭＳ Ｐゴシック" charset="0"/>
              </a:rPr>
              <a:t>male </a:t>
            </a:r>
            <a:r>
              <a:rPr lang="en-GB" sz="2800" dirty="0">
                <a:ea typeface="ＭＳ Ｐゴシック" charset="0"/>
              </a:rPr>
              <a:t>and </a:t>
            </a:r>
            <a:r>
              <a:rPr lang="en-GB" sz="2800" b="1" dirty="0">
                <a:ea typeface="ＭＳ Ｐゴシック" charset="0"/>
              </a:rPr>
              <a:t>female </a:t>
            </a:r>
            <a:r>
              <a:rPr lang="en-GB" sz="2800" dirty="0">
                <a:ea typeface="ＭＳ Ｐゴシック" charset="0"/>
              </a:rPr>
              <a:t>classes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weekdays equals set {:Monday, </a:t>
            </a:r>
            <a:r>
              <a:rPr lang="mr-IN" sz="2800" dirty="0">
                <a:ea typeface="ＭＳ Ｐゴシック" charset="0"/>
              </a:rPr>
              <a:t>…</a:t>
            </a:r>
            <a:r>
              <a:rPr lang="en-US" sz="2800" dirty="0">
                <a:ea typeface="ＭＳ Ｐゴシック" charset="0"/>
              </a:rPr>
              <a:t> :Sunday}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RDFS’s Expressive Power Limitations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a person has </a:t>
            </a:r>
            <a:r>
              <a:rPr lang="en-GB" sz="2800" b="1" dirty="0">
                <a:ea typeface="ＭＳ Ｐゴシック" charset="0"/>
              </a:rPr>
              <a:t>exactly two </a:t>
            </a:r>
            <a:r>
              <a:rPr lang="en-GB" sz="2800" dirty="0">
                <a:ea typeface="ＭＳ Ｐゴシック" charset="0"/>
              </a:rPr>
              <a:t>parents, a course is taught by </a:t>
            </a:r>
            <a:r>
              <a:rPr lang="en-GB" sz="2800" b="1" dirty="0">
                <a:ea typeface="ＭＳ Ｐゴシック" charset="0"/>
              </a:rPr>
              <a:t>at least one </a:t>
            </a:r>
            <a:r>
              <a:rPr lang="en-GB" sz="2800" dirty="0">
                <a:ea typeface="ＭＳ Ｐゴシック" charset="0"/>
              </a:rPr>
              <a:t>lecturer</a:t>
            </a:r>
            <a:endParaRPr lang="en-US" sz="2800" i="1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Special characteristics of properties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Transitive property (like </a:t>
            </a:r>
            <a:r>
              <a:rPr lang="en-GB" sz="2800" i="1" dirty="0" err="1">
                <a:ea typeface="ＭＳ Ｐゴシック" charset="0"/>
              </a:rPr>
              <a:t>hasAncestor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Unique property (like </a:t>
            </a:r>
            <a:r>
              <a:rPr lang="en-GB" sz="2800" i="1" dirty="0" err="1">
                <a:ea typeface="ＭＳ Ｐゴシック" charset="0"/>
              </a:rPr>
              <a:t>hasMother</a:t>
            </a:r>
            <a:r>
              <a:rPr lang="en-GB" sz="2800" dirty="0">
                <a:ea typeface="ＭＳ Ｐゴシック" charset="0"/>
              </a:rPr>
              <a:t>)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A property is the inverse of another property (like </a:t>
            </a:r>
            <a:r>
              <a:rPr lang="en-GB" sz="2800" i="1" dirty="0">
                <a:ea typeface="ＭＳ Ｐゴシック" charset="0"/>
              </a:rPr>
              <a:t>eats</a:t>
            </a:r>
            <a:r>
              <a:rPr lang="en-GB" sz="2800" dirty="0">
                <a:ea typeface="ＭＳ Ｐゴシック" charset="0"/>
              </a:rPr>
              <a:t> and </a:t>
            </a:r>
            <a:r>
              <a:rPr lang="en-GB" sz="2800" i="1" dirty="0" err="1">
                <a:ea typeface="ＭＳ Ｐゴシック" charset="0"/>
              </a:rPr>
              <a:t>eatenBy</a:t>
            </a:r>
            <a:endParaRPr lang="en-GB" sz="2800" i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Combining OWL with RDF Schema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Ideally, OWL would extend RDF Schema</a:t>
            </a: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Consistent with the layered architecture of the Semantic Web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But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simply extending RDF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Schema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 err="1">
                <a:ea typeface="ＭＳ Ｐゴシック" charset="0"/>
                <a:cs typeface="ＭＳ Ｐゴシック" charset="0"/>
              </a:rPr>
              <a:t>work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against obtaining expressive power and efficient reasoning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800" dirty="0">
                <a:ea typeface="ＭＳ Ｐゴシック" charset="0"/>
              </a:rPr>
              <a:t>Combining RDF Schema with logic leads to </a:t>
            </a:r>
            <a:r>
              <a:rPr lang="el-GR" sz="2800" dirty="0">
                <a:ea typeface="ＭＳ Ｐゴシック" charset="0"/>
              </a:rPr>
              <a:t>uncontrollable computational properties </a:t>
            </a:r>
            <a:endParaRPr lang="en-US" sz="2800" dirty="0">
              <a:ea typeface="ＭＳ Ｐゴシック" charset="0"/>
            </a:endParaRPr>
          </a:p>
          <a:p>
            <a:pPr marL="512763" indent="-457200" eaLnBrk="1" hangingPunct="1"/>
            <a:r>
              <a:rPr lang="en-US" sz="3200" dirty="0">
                <a:ea typeface="ＭＳ Ｐゴシック" charset="0"/>
              </a:rPr>
              <a:t>OWL uses RDF and most of RDFS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Three Species of OWL 1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W3C’sWeb Ontology Working Group defined OWL as three different sublanguages: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Full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DL (DL for </a:t>
            </a:r>
            <a:r>
              <a:rPr lang="en-GB" sz="3200" i="1" dirty="0">
                <a:ea typeface="ＭＳ Ｐゴシック" charset="0"/>
                <a:sym typeface="Symbol" charset="0"/>
              </a:rPr>
              <a:t>Description Logic</a:t>
            </a:r>
            <a:r>
              <a:rPr lang="en-GB" sz="3200" dirty="0">
                <a:ea typeface="ＭＳ Ｐゴシック" charset="0"/>
                <a:sym typeface="Symbol" charset="0"/>
              </a:rPr>
              <a:t>)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  <a:sym typeface="Symbol" charset="0"/>
              </a:rPr>
              <a:t>OWL </a:t>
            </a:r>
            <a:r>
              <a:rPr lang="en-GB" sz="3200" dirty="0" err="1">
                <a:ea typeface="ＭＳ Ｐゴシック" charset="0"/>
                <a:sym typeface="Symbol" charset="0"/>
              </a:rPr>
              <a:t>Lite</a:t>
            </a:r>
            <a:endParaRPr lang="en-US" sz="32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Each sublanguage geared toward fulfilling different aspects of requirements</a:t>
            </a: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Full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uses all the OWL languages primitives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  <a:sym typeface="Symbol" charset="0"/>
              </a:rPr>
              <a:t>It allows the combination of these primitives in arbitrary ways with RDF and RDF Schema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OWL Full is fully upward-compatible with RDF, both syntactically and semantically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Full is so powerful that its reasoning is undecidable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742950" lvl="1" indent="-285750" eaLnBrk="1" hangingPunct="1"/>
            <a:endParaRPr lang="el-GR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Soundness and completeness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sound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only makes conclusions that logically follow from the input, i.e., all of its conclusions are correct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typically require our reasoners to be sound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complete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reasoner can make all conclusions that logically follow from the input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We cannot guarantee complete reasoners for full FOL and many subsets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So, we can’t do it for OWL Full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TL;DR: What is OWL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780927"/>
            <a:ext cx="7344815" cy="244827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OWL uses the syntax of RDF but defines new classes and properties, making it more expressive as  knowledge representation language</a:t>
            </a:r>
          </a:p>
        </p:txBody>
      </p:sp>
    </p:spTree>
    <p:extLst>
      <p:ext uri="{BB962C8B-B14F-4D97-AF65-F5344CB8AC3E}">
        <p14:creationId xmlns:p14="http://schemas.microsoft.com/office/powerpoint/2010/main" val="8580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(Description Logic) is a sublanguage of OWL Full that restricts application of the constructors from OWL and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Application of OWL’s constructors to each other is disallowed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It corresponds to a well studied description logic</a:t>
            </a:r>
            <a:endParaRPr lang="en-US" sz="2800" dirty="0">
              <a:ea typeface="ＭＳ Ｐゴシック" charset="0"/>
              <a:sym typeface="Symbol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DL permits efficient reasoning support</a:t>
            </a:r>
          </a:p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But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we lose full compatibility with RDF</a:t>
            </a:r>
            <a:endParaRPr lang="en-GB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Not every RDF document is a legal OWL DL document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  <a:sym typeface="Symbol" charset="0"/>
              </a:rPr>
              <a:t>Every legal OWL DL document is a legal RDF document</a:t>
            </a:r>
            <a:endParaRPr lang="en-US" sz="2800" dirty="0">
              <a:ea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356" y="1200200"/>
            <a:ext cx="8311108" cy="518112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even further restriction limits OWL DL to a subset of the language constructors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E.g., OWL </a:t>
            </a:r>
            <a:r>
              <a:rPr lang="en-GB" sz="2800" dirty="0" err="1">
                <a:ea typeface="ＭＳ Ｐゴシック" charset="0"/>
              </a:rPr>
              <a:t>Lite</a:t>
            </a:r>
            <a:r>
              <a:rPr lang="en-GB" sz="2800" dirty="0">
                <a:ea typeface="ＭＳ Ｐゴシック" charset="0"/>
              </a:rPr>
              <a:t> excludes enumerated classes, </a:t>
            </a:r>
            <a:r>
              <a:rPr lang="en-GB" sz="2800" dirty="0" err="1">
                <a:ea typeface="ＭＳ Ｐゴシック" charset="0"/>
              </a:rPr>
              <a:t>disjointness</a:t>
            </a:r>
            <a:r>
              <a:rPr lang="en-GB" sz="2800" dirty="0">
                <a:ea typeface="ＭＳ Ｐゴシック" charset="0"/>
              </a:rPr>
              <a:t> statements, and arbitrary cardinality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advantage of this is a language that is easier to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grasp, for users</a:t>
            </a:r>
          </a:p>
          <a:p>
            <a:pPr marL="742950" lvl="1" indent="-285750" eaLnBrk="1" hangingPunct="1"/>
            <a:r>
              <a:rPr lang="en-GB" sz="2800" dirty="0">
                <a:ea typeface="ＭＳ Ｐゴシック" charset="0"/>
              </a:rPr>
              <a:t>implement, for tool builders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disadvantage is restricted expressivity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Compatibility with RDF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chema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12875"/>
            <a:ext cx="4061619" cy="4967288"/>
          </a:xfrm>
        </p:spPr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All varieties of OWL use RDF for their syntax</a:t>
            </a:r>
          </a:p>
          <a:p>
            <a:pPr eaLnBrk="1" hangingPunct="1"/>
            <a:r>
              <a:rPr lang="en-GB" dirty="0">
                <a:ea typeface="ＭＳ Ｐゴシック" charset="0"/>
                <a:cs typeface="ＭＳ Ｐゴシック" charset="0"/>
              </a:rPr>
              <a:t>Instances are declared  as in RDF, using RDF descriptions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constructors</a:t>
            </a:r>
            <a:r>
              <a:rPr lang="el-GR" b="1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are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speciali</a:t>
            </a:r>
            <a:r>
              <a:rPr lang="en-US" dirty="0">
                <a:ea typeface="ＭＳ Ｐゴシック" charset="0"/>
                <a:cs typeface="ＭＳ Ｐゴシック" charset="0"/>
              </a:rPr>
              <a:t>z</a:t>
            </a:r>
            <a:r>
              <a:rPr lang="el-GR" dirty="0" err="1">
                <a:ea typeface="ＭＳ Ｐゴシック" charset="0"/>
                <a:cs typeface="ＭＳ Ｐゴシック" charset="0"/>
              </a:rPr>
              <a:t>ations</a:t>
            </a:r>
            <a:r>
              <a:rPr lang="el-GR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>
                <a:ea typeface="ＭＳ Ｐゴシック" charset="0"/>
                <a:cs typeface="ＭＳ Ｐゴシック" charset="0"/>
              </a:rPr>
              <a:t>their </a:t>
            </a:r>
            <a:r>
              <a:rPr lang="el-GR" dirty="0">
                <a:ea typeface="ＭＳ Ｐゴシック" charset="0"/>
                <a:cs typeface="ＭＳ Ｐゴシック" charset="0"/>
              </a:rPr>
              <a:t>RDF </a:t>
            </a:r>
            <a:r>
              <a:rPr lang="el-GR" dirty="0" err="1">
                <a:ea typeface="ＭＳ Ｐゴシック" charset="0"/>
                <a:cs typeface="ＭＳ Ｐゴシック" charset="0"/>
              </a:rPr>
              <a:t>counterparts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 and properties have additional constraints</a:t>
            </a: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lnSpc>
                <a:spcPct val="65000"/>
              </a:lnSpc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/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22917" name="Oval 5"/>
          <p:cNvSpPr>
            <a:spLocks noChangeArrowheads="1"/>
          </p:cNvSpPr>
          <p:nvPr/>
        </p:nvSpPr>
        <p:spPr bwMode="auto">
          <a:xfrm>
            <a:off x="5292725" y="155733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rdfs:Resource</a:t>
            </a:r>
            <a:endParaRPr lang="en-US" dirty="0">
              <a:latin typeface="Calibri"/>
            </a:endParaRPr>
          </a:p>
        </p:txBody>
      </p:sp>
      <p:sp>
        <p:nvSpPr>
          <p:cNvPr id="422918" name="Oval 6"/>
          <p:cNvSpPr>
            <a:spLocks noChangeArrowheads="1"/>
          </p:cNvSpPr>
          <p:nvPr/>
        </p:nvSpPr>
        <p:spPr bwMode="auto">
          <a:xfrm>
            <a:off x="4140200" y="2960688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rdfs:Class</a:t>
            </a:r>
            <a:endParaRPr lang="en-US" dirty="0">
              <a:latin typeface="Calibri"/>
            </a:endParaRPr>
          </a:p>
        </p:txBody>
      </p:sp>
      <p:sp>
        <p:nvSpPr>
          <p:cNvPr id="422919" name="Oval 7"/>
          <p:cNvSpPr>
            <a:spLocks noChangeArrowheads="1"/>
          </p:cNvSpPr>
          <p:nvPr/>
        </p:nvSpPr>
        <p:spPr bwMode="auto">
          <a:xfrm>
            <a:off x="7159625" y="5157789"/>
            <a:ext cx="1876425" cy="791492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400" dirty="0" err="1">
                <a:latin typeface="Calibri"/>
              </a:rPr>
              <a:t>owl:DatatypeProperty</a:t>
            </a:r>
            <a:endParaRPr lang="en-US" sz="1400" dirty="0">
              <a:latin typeface="Calibri"/>
            </a:endParaRPr>
          </a:p>
        </p:txBody>
      </p:sp>
      <p:sp>
        <p:nvSpPr>
          <p:cNvPr id="422920" name="Oval 8"/>
          <p:cNvSpPr>
            <a:spLocks noChangeArrowheads="1"/>
          </p:cNvSpPr>
          <p:nvPr/>
        </p:nvSpPr>
        <p:spPr bwMode="auto">
          <a:xfrm>
            <a:off x="5293518" y="5697079"/>
            <a:ext cx="1871663" cy="79149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FF0000">
                <a:alpha val="7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dirty="0" err="1">
                <a:latin typeface="Calibri"/>
              </a:rPr>
              <a:t>owl:ObjectProperty</a:t>
            </a:r>
            <a:endParaRPr lang="en-US" sz="1600" dirty="0">
              <a:latin typeface="Calibri"/>
            </a:endParaRPr>
          </a:p>
        </p:txBody>
      </p:sp>
      <p:sp>
        <p:nvSpPr>
          <p:cNvPr id="422921" name="Oval 9"/>
          <p:cNvSpPr>
            <a:spLocks noChangeArrowheads="1"/>
          </p:cNvSpPr>
          <p:nvPr/>
        </p:nvSpPr>
        <p:spPr bwMode="auto">
          <a:xfrm>
            <a:off x="6516688" y="2960688"/>
            <a:ext cx="1871662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rdf:Property</a:t>
            </a:r>
            <a:endParaRPr lang="en-US" dirty="0">
              <a:latin typeface="Calibri"/>
            </a:endParaRPr>
          </a:p>
        </p:txBody>
      </p:sp>
      <p:cxnSp>
        <p:nvCxnSpPr>
          <p:cNvPr id="56328" name="AutoShape 10"/>
          <p:cNvCxnSpPr>
            <a:cxnSpLocks noChangeShapeType="1"/>
            <a:stCxn id="422918" idx="0"/>
            <a:endCxn id="422917" idx="4"/>
          </p:cNvCxnSpPr>
          <p:nvPr/>
        </p:nvCxnSpPr>
        <p:spPr bwMode="auto">
          <a:xfrm flipV="1">
            <a:off x="5076825" y="2492375"/>
            <a:ext cx="1152525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11"/>
          <p:cNvCxnSpPr>
            <a:cxnSpLocks noChangeShapeType="1"/>
            <a:stCxn id="422921" idx="0"/>
            <a:endCxn id="422917" idx="4"/>
          </p:cNvCxnSpPr>
          <p:nvPr/>
        </p:nvCxnSpPr>
        <p:spPr bwMode="auto">
          <a:xfrm flipH="1" flipV="1">
            <a:off x="6229350" y="2492375"/>
            <a:ext cx="1223963" cy="468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2"/>
          <p:cNvCxnSpPr>
            <a:cxnSpLocks noChangeShapeType="1"/>
            <a:stCxn id="422920" idx="0"/>
            <a:endCxn id="422921" idx="4"/>
          </p:cNvCxnSpPr>
          <p:nvPr/>
        </p:nvCxnSpPr>
        <p:spPr bwMode="auto">
          <a:xfrm flipV="1">
            <a:off x="6229350" y="3895725"/>
            <a:ext cx="1223169" cy="18013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3"/>
          <p:cNvCxnSpPr>
            <a:cxnSpLocks noChangeShapeType="1"/>
            <a:stCxn id="422919" idx="0"/>
            <a:endCxn id="422921" idx="4"/>
          </p:cNvCxnSpPr>
          <p:nvPr/>
        </p:nvCxnSpPr>
        <p:spPr bwMode="auto">
          <a:xfrm flipH="1" flipV="1">
            <a:off x="7452519" y="3895725"/>
            <a:ext cx="645319" cy="12620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DA4B9DF-6531-E843-87EB-120EF5E2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199" y="4604994"/>
            <a:ext cx="1871663" cy="93503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latin typeface="Calibri"/>
              </a:rPr>
              <a:t>owl:Class</a:t>
            </a:r>
            <a:endParaRPr lang="en-US" dirty="0">
              <a:latin typeface="Calibri"/>
            </a:endParaRP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D9BCE357-DE83-8B44-9F54-E8229AB58C57}"/>
              </a:ext>
            </a:extLst>
          </p:cNvPr>
          <p:cNvCxnSpPr>
            <a:cxnSpLocks noChangeShapeType="1"/>
            <a:stCxn id="13" idx="0"/>
            <a:endCxn id="422918" idx="4"/>
          </p:cNvCxnSpPr>
          <p:nvPr/>
        </p:nvCxnSpPr>
        <p:spPr bwMode="auto">
          <a:xfrm flipV="1">
            <a:off x="5076031" y="3895725"/>
            <a:ext cx="1" cy="70926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Future Extensions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19050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Syntactic Varieties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75637" cy="4967288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builds on RDF and uses RDF’s serializations</a:t>
            </a: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Other syntactic forms for OWL have also been defined: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Alternative, more readable serializations</a:t>
            </a:r>
          </a:p>
          <a:p>
            <a:pPr marL="454025" lvl="1" indent="-227013" eaLnBrk="1" hangingPunct="1"/>
            <a:r>
              <a:rPr lang="en-GB" sz="3200" dirty="0">
                <a:ea typeface="ＭＳ Ｐゴシック" charset="0"/>
              </a:rPr>
              <a:t>These are often used in ontology editing tools, like Protege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OWL XML/RDF Syntax: Header in Turtle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926012"/>
          </a:xfrm>
        </p:spPr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owl: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3"/>
              </a:rPr>
              <a:t>http://www.w3.org/2002/07/owl#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4"/>
              </a:rPr>
              <a:t>http://www.w3.org/1999/02/22-rdf-syntax-ns#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en-US" sz="2400" dirty="0" err="1">
                <a:ea typeface="ＭＳ Ｐゴシック" charset="0"/>
                <a:cs typeface="ＭＳ Ｐゴシック" charset="0"/>
                <a:sym typeface="Symbol" charset="0"/>
              </a:rPr>
              <a:t>rdfs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: &lt;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  <a:hlinkClick r:id="rId5"/>
              </a:rPr>
              <a:t>http://www.w3.org/2000/01/rdf-schema#</a:t>
            </a: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&gt; .</a:t>
            </a:r>
          </a:p>
          <a:p>
            <a:pPr marL="342900" indent="-342900" eaLnBrk="1" hangingPunct="1">
              <a:spcAft>
                <a:spcPct val="30000"/>
              </a:spcAft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sym typeface="Symbol" charset="0"/>
              </a:rPr>
              <a:t>@prefix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xsd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: &lt;http://www.w3.org/2001/ </a:t>
            </a:r>
            <a:r>
              <a:rPr lang="fr-FR" sz="2400" dirty="0" err="1">
                <a:ea typeface="ＭＳ Ｐゴシック" charset="0"/>
                <a:cs typeface="ＭＳ Ｐゴシック" charset="0"/>
                <a:sym typeface="Symbol" charset="0"/>
              </a:rPr>
              <a:t>XLMSchema</a:t>
            </a:r>
            <a:r>
              <a:rPr lang="fr-FR" sz="2400" dirty="0">
                <a:ea typeface="ＭＳ Ｐゴシック" charset="0"/>
                <a:cs typeface="ＭＳ Ｐゴシック" charset="0"/>
                <a:sym typeface="Symbol" charset="0"/>
              </a:rPr>
              <a:t>#&gt; .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OWL documents are RDF documents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and start with a typical declaration of namespaces</a:t>
            </a:r>
          </a:p>
          <a:p>
            <a:pPr marL="342900" indent="-342900" eaLnBrk="1" hangingPunct="1">
              <a:spcAft>
                <a:spcPct val="3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W3C owl recommendation has the namespace </a:t>
            </a:r>
            <a:b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http://www.w3.org/2002/07/owl#"</a:t>
            </a:r>
            <a:endParaRPr lang="el-GR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owl:Ontology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820150" cy="5329237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&lt;&gt; a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owl:Ontology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rdfs:comment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"Example OWL ontology"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uni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-ns-old&gt;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&lt;http://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example.org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/persons&gt; ;</a:t>
            </a:r>
          </a:p>
          <a:p>
            <a:pPr marL="117475" indent="-117475" eaLnBrk="1" hangingPunct="1">
              <a:buNone/>
            </a:pP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 </a:t>
            </a:r>
            <a:r>
              <a:rPr lang="en-US" sz="24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rdfs:label</a:t>
            </a:r>
            <a:r>
              <a:rPr lang="en-US" sz="2400" dirty="0">
                <a:solidFill>
                  <a:srgbClr val="333333"/>
                </a:solidFill>
                <a:ea typeface="ＭＳ Ｐゴシック" charset="0"/>
                <a:cs typeface="ＭＳ Ｐゴシック" charset="0"/>
                <a:sym typeface="Symbol" charset="0"/>
              </a:rPr>
              <a:t> "University Ontology" .</a:t>
            </a:r>
          </a:p>
          <a:p>
            <a:pPr marL="117475" indent="-117475" eaLnBrk="1" hangingPunct="1"/>
            <a:endParaRPr lang="en-US" sz="8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238125" indent="-238125" eaLnBrk="1" hangingPunct="1"/>
            <a:r>
              <a:rPr lang="en-US" sz="24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owl:imports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, </a:t>
            </a:r>
            <a:r>
              <a:rPr lang="el-GR" sz="3200" dirty="0">
                <a:ea typeface="ＭＳ Ｐゴシック" charset="0"/>
                <a:cs typeface="ＭＳ Ｐゴシック" charset="0"/>
                <a:sym typeface="Symbol" charset="0"/>
              </a:rPr>
              <a:t>a transitive property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, indicates that the document commits to all of the terms as defined in its target</a:t>
            </a:r>
          </a:p>
          <a:p>
            <a:pPr marL="238125" indent="-238125" eaLnBrk="1" hangingPunct="1"/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owl:priorVersion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points to an earlier version of this document</a:t>
            </a:r>
            <a:endParaRPr lang="en-US" sz="36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102225"/>
          </a:xfrm>
        </p:spPr>
        <p:txBody>
          <a:bodyPr/>
          <a:lstStyle/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AssociateProfessor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;</a:t>
            </a:r>
          </a:p>
          <a:p>
            <a:pPr marL="117475" indent="-117475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(:Professor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AssistantProfessor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) .</a:t>
            </a:r>
          </a:p>
          <a:p>
            <a:pPr marL="117475" indent="-117475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Classes are defined using </a:t>
            </a:r>
            <a:r>
              <a:rPr lang="en-US" sz="3200" b="1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b="1" dirty="0" err="1">
                <a:ea typeface="ＭＳ Ｐゴシック" charset="0"/>
                <a:sym typeface="Symbol" charset="0"/>
              </a:rPr>
              <a:t>owl:Class</a:t>
            </a:r>
            <a:r>
              <a:rPr lang="en-GB" sz="3200" dirty="0">
                <a:ea typeface="ＭＳ Ｐゴシック" charset="0"/>
                <a:sym typeface="Symbol" charset="0"/>
              </a:rPr>
              <a:t> is a subclass of </a:t>
            </a:r>
            <a:r>
              <a:rPr lang="en-US" sz="3200" b="1" dirty="0" err="1">
                <a:ea typeface="ＭＳ Ｐゴシック" charset="0"/>
                <a:sym typeface="Symbol" charset="0"/>
              </a:rPr>
              <a:t>rdfs:Class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disjoint with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datatypes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(aka literals)</a:t>
            </a:r>
          </a:p>
          <a:p>
            <a:pPr marL="117475" indent="-117475" eaLnBrk="1" hangingPunct="1"/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is defined using</a:t>
            </a:r>
            <a:r>
              <a:rPr lang="en-US" sz="32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  <a:sym typeface="Symbol" charset="0"/>
              </a:rPr>
              <a:t>owl:disjointWith</a:t>
            </a:r>
            <a:endParaRPr lang="en-US" sz="3200" b="1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457200" lvl="1" indent="-225425" eaLnBrk="1" hangingPunct="1"/>
            <a:r>
              <a:rPr lang="en-US" sz="3200" dirty="0">
                <a:ea typeface="ＭＳ Ｐゴシック" charset="0"/>
                <a:sym typeface="Symbol" charset="0"/>
              </a:rPr>
              <a:t>Two disjoint classes are can share no instances</a:t>
            </a:r>
            <a:endParaRPr lang="en-US" sz="3200" b="1" dirty="0">
              <a:ea typeface="ＭＳ Ｐゴシック" charset="0"/>
              <a:sym typeface="Symbol" charset="0"/>
            </a:endParaRPr>
          </a:p>
          <a:p>
            <a:pPr marL="117475" indent="-117475" eaLnBrk="1" hangingPunct="1">
              <a:buFont typeface="Wingdings" charset="0"/>
              <a:buNone/>
            </a:pPr>
            <a:endParaRPr lang="el-GR" sz="3200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:Woman </a:t>
            </a:r>
            <a:r>
              <a:rPr lang="en-US" sz="3200" dirty="0" err="1"/>
              <a:t>rdfs:subClassOf</a:t>
            </a:r>
            <a:r>
              <a:rPr lang="en-US" sz="3200" dirty="0"/>
              <a:t> </a:t>
            </a:r>
            <a:r>
              <a:rPr lang="en-US" sz="3200" dirty="0" err="1"/>
              <a:t>foaf:Person</a:t>
            </a:r>
            <a:r>
              <a:rPr lang="en-US" sz="3200" dirty="0"/>
              <a:t> .</a:t>
            </a:r>
          </a:p>
          <a:p>
            <a:pPr marL="0" indent="0">
              <a:buNone/>
            </a:pPr>
            <a:r>
              <a:rPr lang="en-US" sz="3200" dirty="0"/>
              <a:t>:Man </a:t>
            </a:r>
            <a:r>
              <a:rPr lang="en-US" sz="3200" dirty="0" err="1"/>
              <a:t>owl: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Symbol" charset="0"/>
              </a:rPr>
              <a:t>disjointWith</a:t>
            </a:r>
            <a:r>
              <a:rPr lang="en-US" sz="3200" dirty="0">
                <a:ea typeface="ＭＳ Ｐゴシック" charset="0"/>
                <a:cs typeface="ＭＳ Ｐゴシック" charset="0"/>
                <a:sym typeface="Symbol" charset="0"/>
              </a:rPr>
              <a:t> :Woman .</a:t>
            </a:r>
          </a:p>
          <a:p>
            <a:pPr marL="0" indent="0">
              <a:buNone/>
            </a:pPr>
            <a:endParaRPr lang="en-US" sz="1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Questions: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Is :Man an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a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Why don’t we need to assert that :Man is some kind of class? 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Do we need to assert the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disjointness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both ways?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What happens of we assert :pat a :Man; a :Woman?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7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Protégé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888DC-E990-204E-8BD4-C187178B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55" y="1105781"/>
            <a:ext cx="8551848" cy="60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1399-35A5-0D49-88B9-A5F02F13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StarDog </a:t>
            </a:r>
            <a:endParaRPr lang="en-US" dirty="0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C4CF2D77-88E8-BA44-8B4C-2DBC10B23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7" y="836712"/>
            <a:ext cx="9144000" cy="6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3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OWL Classes</a:t>
            </a:r>
            <a:r>
              <a:rPr lang="el-GR" sz="44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063" y="1048912"/>
            <a:ext cx="8640763" cy="5548738"/>
          </a:xfrm>
        </p:spPr>
        <p:txBody>
          <a:bodyPr/>
          <a:lstStyle/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:Faculty a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;</a:t>
            </a:r>
            <a:b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</a:b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solidFill>
                  <a:srgbClr val="333333"/>
                </a:solidFill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asserts two classes are equivalent</a:t>
            </a:r>
          </a:p>
          <a:p>
            <a:pPr marL="519112" lvl="1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Each must have the same members</a:t>
            </a:r>
          </a:p>
          <a:p>
            <a:pPr marL="117475" indent="-117475" eaLnBrk="1" hangingPunct="1"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err="1">
                <a:ea typeface="ＭＳ Ｐゴシック" charset="0"/>
                <a:cs typeface="ＭＳ Ｐゴシック" charset="0"/>
              </a:rPr>
              <a:t>owl:Thing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is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the most general class, which contains everything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every owl class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owl:Thing</a:t>
            </a:r>
            <a:endParaRPr lang="el-GR" sz="2800" dirty="0">
              <a:ea typeface="ＭＳ Ｐゴシック" charset="0"/>
            </a:endParaRPr>
          </a:p>
          <a:p>
            <a:pPr marL="117475" indent="-117475" eaLnBrk="1" hangingPunct="1">
              <a:lnSpc>
                <a:spcPct val="90000"/>
              </a:lnSpc>
            </a:pPr>
            <a:r>
              <a:rPr lang="en-GB" sz="3200" b="1" dirty="0" err="1">
                <a:ea typeface="ＭＳ Ｐゴシック" charset="0"/>
                <a:cs typeface="ＭＳ Ｐゴシック" charset="0"/>
              </a:rPr>
              <a:t>owl:Nothing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is the empty class </a:t>
            </a:r>
          </a:p>
          <a:p>
            <a:pPr marL="457200" lvl="1" indent="-223838"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</a:rPr>
              <a:t>i.e., </a:t>
            </a:r>
            <a:r>
              <a:rPr lang="en-US" sz="2800" dirty="0" err="1">
                <a:ea typeface="ＭＳ Ｐゴシック" charset="0"/>
              </a:rPr>
              <a:t>owl:NoThing</a:t>
            </a:r>
            <a:r>
              <a:rPr lang="en-US" sz="2800" dirty="0">
                <a:ea typeface="ＭＳ Ｐゴシック" charset="0"/>
              </a:rPr>
              <a:t> is </a:t>
            </a:r>
            <a:r>
              <a:rPr lang="en-US" sz="2800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 every owl class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has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two kinds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of properties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Object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other objects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</a:rPr>
              <a:t>, </a:t>
            </a:r>
            <a:r>
              <a:rPr lang="en-GB" sz="3200" dirty="0">
                <a:ea typeface="ＭＳ Ｐゴシック" charset="0"/>
              </a:rPr>
              <a:t>e.g. </a:t>
            </a:r>
            <a:r>
              <a:rPr lang="en-GB" sz="3200" dirty="0" err="1">
                <a:ea typeface="ＭＳ Ｐゴシック" charset="0"/>
              </a:rPr>
              <a:t>isTaughtBy</a:t>
            </a:r>
            <a:r>
              <a:rPr lang="en-GB" sz="3200" dirty="0">
                <a:ea typeface="ＭＳ Ｐゴシック" charset="0"/>
              </a:rPr>
              <a:t>, supervises</a:t>
            </a:r>
          </a:p>
          <a:p>
            <a:pPr marL="342900" indent="-3429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Data type properties 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relate objects to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values</a:t>
            </a:r>
          </a:p>
          <a:p>
            <a:pPr marL="568325" lvl="1" indent="-230188" eaLnBrk="1" hangingPunct="1"/>
            <a:r>
              <a:rPr lang="en-US" sz="3200" dirty="0" err="1">
                <a:ea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</a:rPr>
              <a:t>, e.g. phone, title, age, </a:t>
            </a:r>
            <a:r>
              <a:rPr lang="is-IS" sz="3200" dirty="0">
                <a:ea typeface="ＭＳ Ｐゴシック" charset="0"/>
              </a:rPr>
              <a:t>…</a:t>
            </a:r>
            <a:r>
              <a:rPr lang="en-GB" sz="3200" dirty="0">
                <a:ea typeface="ＭＳ Ｐゴシック" charset="0"/>
              </a:rPr>
              <a:t> </a:t>
            </a:r>
          </a:p>
          <a:p>
            <a:pPr marL="341313" indent="-285750" eaLnBrk="1" hangingPunct="1"/>
            <a:r>
              <a:rPr lang="en-GB" sz="3200" dirty="0">
                <a:ea typeface="ＭＳ Ｐゴシック" charset="0"/>
              </a:rPr>
              <a:t>These were made separate to make it easier to implement sound and complete reasoners</a:t>
            </a:r>
            <a:endParaRPr lang="en-US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3363" indent="-233363" eaLnBrk="1" hangingPunct="1">
              <a:spcAft>
                <a:spcPct val="400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uses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XML Schema data types, exploiting the layered architecture of the Semantic Web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:age a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owl:DatatypeProperty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 err="1">
                <a:ea typeface="ＭＳ Ｐゴシック" charset="0"/>
                <a:cs typeface="ＭＳ Ｐゴシック" charset="0"/>
              </a:rPr>
              <a:t>xsd:nonNegativeInteger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Object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90663"/>
            <a:ext cx="8096250" cy="47466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Typically u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ser-defined data types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33363" indent="-233363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rdfs:subPropertyOf :involves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Inverse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20100" cy="51022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owl:ObjectProperty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dirty="0">
                <a:ea typeface="ＭＳ Ｐゴシック" charset="0"/>
                <a:cs typeface="ＭＳ Ｐゴシック" charset="0"/>
              </a:rPr>
              <a:t> :Course;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r>
              <a:rPr lang="en-US" sz="2400" i="1" dirty="0">
                <a:ea typeface="ＭＳ Ｐゴシック" charset="0"/>
                <a:cs typeface="ＭＳ Ｐゴシック" charset="0"/>
              </a:rPr>
              <a:t>Or just</a:t>
            </a:r>
          </a:p>
          <a:p>
            <a:pPr marL="0" indent="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:teaches owl:inverseOf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dirty="0">
                <a:ea typeface="ＭＳ Ｐゴシック" charset="0"/>
                <a:cs typeface="ＭＳ Ｐゴシック" charset="0"/>
              </a:rPr>
              <a:t> .</a:t>
            </a:r>
            <a:endParaRPr lang="en-US" sz="14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partial list of axioms: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err="1">
                <a:ea typeface="ＭＳ Ｐゴシック" charset="0"/>
              </a:rPr>
              <a:t>owl:ObjectProperty</a:t>
            </a:r>
            <a:r>
              <a:rPr lang="en-US" sz="1800" dirty="0">
                <a:ea typeface="ＭＳ Ｐゴシック" charset="0"/>
              </a:rPr>
              <a:t>; 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a owl:SymmetricProperty.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?S ?P ?O} =&gt; {?O ?Q ?S}. 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{?P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?Q. ?P  </a:t>
            </a:r>
            <a:r>
              <a:rPr lang="en-US" sz="1800" dirty="0" err="1">
                <a:ea typeface="ＭＳ Ｐゴシック" charset="0"/>
              </a:rPr>
              <a:t>rdfs:domain</a:t>
            </a:r>
            <a:r>
              <a:rPr lang="en-US" sz="1800" dirty="0">
                <a:ea typeface="ＭＳ Ｐゴシック" charset="0"/>
              </a:rPr>
              <a:t> ?C} =&gt; {?Q </a:t>
            </a:r>
            <a:r>
              <a:rPr lang="en-US" sz="1800" dirty="0" err="1">
                <a:ea typeface="ＭＳ Ｐゴシック" charset="0"/>
              </a:rPr>
              <a:t>rdfs:range</a:t>
            </a:r>
            <a:r>
              <a:rPr lang="en-US" sz="1800" dirty="0">
                <a:ea typeface="ＭＳ Ｐゴシック" charset="0"/>
              </a:rPr>
              <a:t> ?C}.</a:t>
            </a:r>
          </a:p>
          <a:p>
            <a:pPr marL="287338" lvl="1" indent="-169863" eaLnBrk="1" hangingPunct="1">
              <a:buFontTx/>
              <a:buNone/>
            </a:pPr>
            <a:r>
              <a:rPr lang="en-US" sz="1800" dirty="0">
                <a:ea typeface="ＭＳ Ｐゴシック" charset="0"/>
              </a:rPr>
              <a:t>{?A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?C. ?B </a:t>
            </a:r>
            <a:r>
              <a:rPr lang="en-US" sz="1800" dirty="0" err="1">
                <a:ea typeface="ＭＳ Ｐゴシック" charset="0"/>
              </a:rPr>
              <a:t>owl:inverseOf</a:t>
            </a:r>
            <a:r>
              <a:rPr lang="en-US" sz="1800" dirty="0">
                <a:ea typeface="ＭＳ Ｐゴシック" charset="0"/>
              </a:rPr>
              <a:t> ?C} =&gt; {?A rdfs:subPropertyOf ?B}.</a:t>
            </a:r>
            <a:r>
              <a:rPr lang="en-US" sz="1600" dirty="0">
                <a:ea typeface="ＭＳ Ｐゴシック" charset="0"/>
              </a:rPr>
              <a:t>  </a:t>
            </a:r>
            <a:endParaRPr lang="el-GR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Equivalent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 marL="342900" indent="-3429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lecturesIn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:teaches .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Two properties have the same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extension</a:t>
            </a: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  <a:hlinkClick r:id="rId3"/>
              </a:rPr>
              <a:t>Intention vs. extension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744537" lvl="1" indent="-342900"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Extension of a property is all of the subject-object pairs it holds between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Axioms</a:t>
            </a:r>
          </a:p>
          <a:p>
            <a:pPr marL="742950" lvl="1" indent="-285750" eaLnBrk="1" hangingPunct="1">
              <a:buFontTx/>
              <a:buNone/>
            </a:pPr>
            <a:r>
              <a:rPr lang="en-US" sz="3200" dirty="0">
                <a:ea typeface="ＭＳ Ｐゴシック" charset="0"/>
              </a:rPr>
              <a:t>{ ?A rdfs:subPropertyOf ?B.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?B rdfs:subPropertyOf ?A.} 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</a:rPr>
              <a:t>&lt;=&gt; {?A </a:t>
            </a:r>
            <a:r>
              <a:rPr lang="en-US" sz="3200" dirty="0" err="1">
                <a:ea typeface="ＭＳ Ｐゴシック" charset="0"/>
              </a:rPr>
              <a:t>owl:equivalentProperty</a:t>
            </a:r>
            <a:r>
              <a:rPr lang="en-US" sz="3200" dirty="0">
                <a:ea typeface="ＭＳ Ｐゴシック" charset="0"/>
              </a:rPr>
              <a:t> ?B.}. 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568952" cy="5256584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Declare that class C satisfies certain conditions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All instances of C satisfy the conditions</a:t>
            </a: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Equivalent to: C is subclass of a </a:t>
            </a:r>
            <a:r>
              <a:rPr lang="en-GB" sz="3600" dirty="0">
                <a:ea typeface="ＭＳ Ｐゴシック" charset="0"/>
                <a:cs typeface="ＭＳ Ｐゴシック" charset="0"/>
              </a:rPr>
              <a:t>class C', where C' collects all objects that satisfy the conditions (</a:t>
            </a:r>
            <a:r>
              <a:rPr lang="en-GB" sz="3200" dirty="0">
                <a:ea typeface="ＭＳ Ｐゴシック" charset="0"/>
              </a:rPr>
              <a:t>C' can remain anonymous)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Example: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People whose sex is male and have at least one child whose sex is female and whose age is six</a:t>
            </a: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Things with exactly two arms and two legs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641208" cy="4967288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element describes such a class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Element has an </a:t>
            </a:r>
            <a:r>
              <a:rPr lang="en-GB" sz="3200" b="1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element and one or more </a:t>
            </a:r>
            <a:r>
              <a:rPr lang="en-GB" sz="3200" b="1" dirty="0">
                <a:ea typeface="ＭＳ Ｐゴシック" charset="0"/>
                <a:cs typeface="ＭＳ Ｐゴシック" charset="0"/>
              </a:rPr>
              <a:t>restriction declarations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type d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efines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cardinality restrictions 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A Parent must have at least one child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[a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"1"] .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48872" cy="4967288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 This statement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defines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Parent as any Person who has at least one child</a:t>
            </a:r>
            <a:endParaRPr lang="en-US" sz="3200" b="1" dirty="0">
              <a:ea typeface="ＭＳ Ｐゴシック" charset="0"/>
              <a:cs typeface="ＭＳ Ｐゴシック" charset="0"/>
            </a:endParaRP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635000" lvl="1" indent="0" eaLnBrk="1" hangingPunct="1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(:Person 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owl:minCardinalityQ</a:t>
            </a:r>
            <a:r>
              <a:rPr lang="en-US" dirty="0">
                <a:ea typeface="ＭＳ Ｐゴシック" charset="0"/>
                <a:cs typeface="ＭＳ Ｐゴシック" charset="0"/>
              </a:rPr>
              <a:t> "1”])</a:t>
            </a:r>
          </a:p>
          <a:p>
            <a:pPr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Note the Turtle syntax</a:t>
            </a:r>
          </a:p>
          <a:p>
            <a:pPr marL="395287" lvl="1" indent="0" defTabSz="876300" eaLnBrk="1" hangingPunct="1">
              <a:lnSpc>
                <a:spcPct val="90000"/>
              </a:lnSpc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:C1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(:C2 :C3 :C4)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630237" lvl="1" indent="-2286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Brief History of OWL 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7" y="1271587"/>
            <a:ext cx="8576627" cy="5328493"/>
          </a:xfrm>
        </p:spPr>
        <p:txBody>
          <a:bodyPr/>
          <a:lstStyle/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Builds on RDF to “</a:t>
            </a:r>
            <a:r>
              <a:rPr lang="en-US" dirty="0"/>
              <a:t>represent rich and complex knowledge about things, groups of things, and relations between things” </a:t>
            </a:r>
            <a:endParaRPr lang="en-GB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Draws on decades of experience with systems for representing and reasoning with knowledge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Based on a 2001 DAML+OIL specification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OWL became a W3C recommendation in 2004, extended as OWL2 in 2009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Well defined RDF/XML serializations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Formal semantics based on first order logic</a:t>
            </a:r>
          </a:p>
          <a:p>
            <a:pPr marL="342900" indent="-342900" eaLnBrk="1" hangingPunct="1"/>
            <a:r>
              <a:rPr lang="en-GB" dirty="0">
                <a:ea typeface="ＭＳ Ｐゴシック" charset="0"/>
                <a:cs typeface="ＭＳ Ｐゴシック" charset="0"/>
              </a:rPr>
              <a:t>Good tools, both opensource and commercial</a:t>
            </a:r>
          </a:p>
        </p:txBody>
      </p:sp>
      <p:pic>
        <p:nvPicPr>
          <p:cNvPr id="21" name="Picture 4" descr="owl">
            <a:extLst>
              <a:ext uri="{FF2B5EF4-FFF2-40B4-BE49-F238E27FC236}">
                <a16:creationId xmlns:a16="http://schemas.microsoft.com/office/drawing/2014/main" id="{1971CCAE-3BE0-2147-A6F6-D6C35F21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6632"/>
            <a:ext cx="94353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Property Restrictions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8280920" cy="4967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sz="3200" dirty="0">
                <a:ea typeface="ＭＳ Ｐゴシック" charset="0"/>
                <a:cs typeface="ＭＳ Ｐゴシック" charset="0"/>
              </a:rPr>
              <a:t>Other restriction types defines constraints on the kinds of values the property may take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owl:allValuesFrom</a:t>
            </a:r>
            <a:r>
              <a:rPr lang="en-GB" sz="3200" dirty="0">
                <a:ea typeface="ＭＳ Ｐゴシック" charset="0"/>
              </a:rPr>
              <a:t> specifies universal quantification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owl:hasValue</a:t>
            </a:r>
            <a:r>
              <a:rPr lang="en-GB" sz="3200" dirty="0">
                <a:ea typeface="ＭＳ Ｐゴシック" charset="0"/>
              </a:rPr>
              <a:t> specifies a specific value </a:t>
            </a:r>
          </a:p>
          <a:p>
            <a:pPr marL="460375" lvl="1" indent="-230188" eaLnBrk="1" hangingPunct="1"/>
            <a:r>
              <a:rPr lang="en-GB" sz="3200" b="1" dirty="0" err="1">
                <a:ea typeface="ＭＳ Ｐゴシック" charset="0"/>
              </a:rPr>
              <a:t>owl:someValuesFrom</a:t>
            </a:r>
            <a:r>
              <a:rPr lang="en-GB" sz="3200" b="1" dirty="0">
                <a:ea typeface="ＭＳ Ｐゴシック" charset="0"/>
              </a:rPr>
              <a:t> </a:t>
            </a:r>
            <a:r>
              <a:rPr lang="en-GB" sz="3200" dirty="0">
                <a:ea typeface="ＭＳ Ｐゴシック" charset="0"/>
              </a:rPr>
              <a:t>specifies existential quantification</a:t>
            </a:r>
            <a:endParaRPr lang="el-GR" sz="3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113337"/>
          </a:xfrm>
        </p:spPr>
        <p:txBody>
          <a:bodyPr/>
          <a:lstStyle/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a class where all of the values of a property match some requirement</a:t>
            </a:r>
          </a:p>
          <a:p>
            <a:pPr marL="228600" indent="-228600" defTabSz="876300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Math courses taught by professors: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defTabSz="876300" eaLnBrk="1" hangingPunct="1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:Professor] ].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a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:Person] .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611436" y="1412776"/>
            <a:ext cx="7921127" cy="49672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             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[ a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owl:Restriction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		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bio:offspring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; 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              </a:t>
            </a:r>
            <a:r>
              <a:rPr lang="en-US" b="1" dirty="0" err="1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owl:allValuesFrom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:Person]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“The class of things, all of whose offspring are people”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sz="1400" dirty="0">
              <a:solidFill>
                <a:schemeClr val="bg1">
                  <a:lumMod val="5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15839D-C418-DE4B-B5B3-BC16D0DD4CB2}"/>
              </a:ext>
            </a:extLst>
          </p:cNvPr>
          <p:cNvSpPr/>
          <p:nvPr/>
        </p:nvSpPr>
        <p:spPr>
          <a:xfrm>
            <a:off x="5436096" y="4941168"/>
            <a:ext cx="3240360" cy="14388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C0E46B-7604-BB49-9F51-95C0EAA05CDC}"/>
              </a:ext>
            </a:extLst>
          </p:cNvPr>
          <p:cNvSpPr/>
          <p:nvPr/>
        </p:nvSpPr>
        <p:spPr>
          <a:xfrm>
            <a:off x="5724128" y="5192564"/>
            <a:ext cx="1512168" cy="93610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:Person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070-652C-434A-9494-2A02F09CD217}"/>
              </a:ext>
            </a:extLst>
          </p:cNvPr>
          <p:cNvSpPr txBox="1"/>
          <p:nvPr/>
        </p:nvSpPr>
        <p:spPr>
          <a:xfrm>
            <a:off x="7236296" y="53853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things, all of whose offspring are people</a:t>
            </a:r>
          </a:p>
        </p:txBody>
      </p:sp>
    </p:spTree>
    <p:extLst>
      <p:ext uri="{BB962C8B-B14F-4D97-AF65-F5344CB8AC3E}">
        <p14:creationId xmlns:p14="http://schemas.microsoft.com/office/powerpoint/2010/main" val="345785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Offspring of people are people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:Person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:Person;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] .</a:t>
            </a:r>
          </a:p>
          <a:p>
            <a:pPr>
              <a:buFont typeface="Wingdings" charset="0"/>
              <a:buNone/>
            </a:pPr>
            <a:endParaRPr lang="en-US" sz="14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:john a :Person;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3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196752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:bob.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A51F4-8E30-1D44-8AAA-2E27F0ECF3D9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give birth to  people”</a:t>
            </a:r>
          </a:p>
        </p:txBody>
      </p:sp>
    </p:spTree>
    <p:extLst>
      <p:ext uri="{BB962C8B-B14F-4D97-AF65-F5344CB8AC3E}">
        <p14:creationId xmlns:p14="http://schemas.microsoft.com/office/powerpoint/2010/main" val="1802883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follows? 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569200" cy="5184477"/>
          </a:xfrm>
        </p:spPr>
        <p:txBody>
          <a:bodyPr/>
          <a:lstStyle/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:Person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:Person; </a:t>
            </a:r>
            <a:br>
              <a:rPr lang="en-US" sz="2300" dirty="0">
                <a:ea typeface="ＭＳ Ｐゴシック" charset="0"/>
                <a:cs typeface="ＭＳ Ｐゴシック" charset="0"/>
              </a:rPr>
            </a:b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sz="2300" dirty="0" err="1">
                <a:ea typeface="ＭＳ Ｐゴシック" charset="0"/>
                <a:cs typeface="ＭＳ Ｐゴシック" charset="0"/>
              </a:rPr>
              <a:t>bio:sprungFrom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rdfs:domain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rdfs:range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:animal;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                          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owl:inverse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endParaRPr lang="en-US" sz="23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:carol a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foaf:Person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:don </a:t>
            </a:r>
            <a:r>
              <a:rPr lang="en-US" sz="2300" dirty="0" err="1">
                <a:ea typeface="ＭＳ Ｐゴシック" charset="0"/>
                <a:cs typeface="ＭＳ Ｐゴシック" charset="0"/>
              </a:rPr>
              <a:t>bio:offspring</a:t>
            </a:r>
            <a:r>
              <a:rPr lang="en-US" sz="2300" dirty="0">
                <a:ea typeface="ＭＳ Ｐゴシック" charset="0"/>
                <a:cs typeface="ＭＳ Ｐゴシック" charset="0"/>
              </a:rPr>
              <a:t> :carol.</a:t>
            </a:r>
          </a:p>
          <a:p>
            <a:pPr>
              <a:buNone/>
            </a:pPr>
            <a:r>
              <a:rPr lang="en-US" sz="2300" dirty="0">
                <a:ea typeface="ＭＳ Ｐゴシック" charset="0"/>
                <a:cs typeface="ＭＳ Ｐゴシック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04CB5-70A5-F94C-A005-42DB47529A1E}"/>
              </a:ext>
            </a:extLst>
          </p:cNvPr>
          <p:cNvSpPr txBox="1"/>
          <p:nvPr/>
        </p:nvSpPr>
        <p:spPr>
          <a:xfrm>
            <a:off x="6291008" y="2852936"/>
            <a:ext cx="231344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</a:schemeClr>
                </a:solidFill>
              </a:rPr>
              <a:t>“people are born of people”</a:t>
            </a:r>
          </a:p>
        </p:txBody>
      </p:sp>
    </p:spTree>
    <p:extLst>
      <p:ext uri="{BB962C8B-B14F-4D97-AF65-F5344CB8AC3E}">
        <p14:creationId xmlns:p14="http://schemas.microsoft.com/office/powerpoint/2010/main" val="617001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4"/>
            <a:ext cx="8353425" cy="5256486"/>
          </a:xfrm>
        </p:spPr>
        <p:txBody>
          <a:bodyPr/>
          <a:lstStyle/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Describe a class with a particular value for a property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E.g., Math courses taught by Professor Longhair</a:t>
            </a:r>
          </a:p>
          <a:p>
            <a:pPr marL="342900" indent="-342900" defTabSz="609600" eaLnBrk="1" hangingPunct="1">
              <a:lnSpc>
                <a:spcPct val="80000"/>
              </a:lnSpc>
            </a:pPr>
            <a:endParaRPr lang="en-US" sz="105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# Math courses taught by :longhair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[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mathCourse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[ a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:longhair] .</a:t>
            </a: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342900" indent="-342900" defTabSz="6096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this say all math courses are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Does it say that there are some courses taught by :longhair?</a:t>
            </a:r>
          </a:p>
          <a:p>
            <a:pPr defTabSz="609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Can all classes, however defined, be paraphrased by a noun phrase in English?</a:t>
            </a:r>
          </a:p>
        </p:txBody>
      </p:sp>
    </p:spTree>
    <p:extLst>
      <p:ext uri="{BB962C8B-B14F-4D97-AF65-F5344CB8AC3E}">
        <p14:creationId xmlns:p14="http://schemas.microsoft.com/office/powerpoint/2010/main" val="67979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:Male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53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:Man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(</a:t>
            </a:r>
            <a:r>
              <a:rPr lang="en-US" dirty="0"/>
              <a:t>:Person, </a:t>
            </a:r>
          </a:p>
          <a:p>
            <a:pPr marL="0" indent="0">
              <a:buNone/>
            </a:pPr>
            <a:r>
              <a:rPr lang="en-US" dirty="0"/>
              <a:t>     [a </a:t>
            </a:r>
            <a:r>
              <a:rPr lang="en-US" dirty="0" err="1"/>
              <a:t>owl:Restriction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owl:onProperty</a:t>
            </a:r>
            <a:r>
              <a:rPr lang="en-US" dirty="0"/>
              <a:t> :sex;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"male"] ).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36096" y="2276872"/>
            <a:ext cx="1944216" cy="1872208"/>
          </a:xfrm>
          <a:prstGeom prst="ellipse">
            <a:avLst/>
          </a:prstGeom>
          <a:noFill/>
          <a:ln w="53975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16590" y="2298305"/>
            <a:ext cx="1944216" cy="1872208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6255" y="1975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CC"/>
                </a:solidFill>
              </a:rPr>
              <a:t>:Person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4316" y="414717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:sex == </a:t>
            </a:r>
            <a:r>
              <a:rPr lang="en-US">
                <a:solidFill>
                  <a:srgbClr val="FF0000"/>
                </a:solidFill>
              </a:rPr>
              <a:t>“male”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590" y="30283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:Man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6607" y="4901307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Classes  are sets in OWL</a:t>
            </a:r>
          </a:p>
        </p:txBody>
      </p:sp>
    </p:spTree>
    <p:extLst>
      <p:ext uri="{BB962C8B-B14F-4D97-AF65-F5344CB8AC3E}">
        <p14:creationId xmlns:p14="http://schemas.microsoft.com/office/powerpoint/2010/main" val="104414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2"/>
          <p:cNvSpPr>
            <a:spLocks noChangeArrowheads="1"/>
          </p:cNvSpPr>
          <p:nvPr/>
        </p:nvSpPr>
        <p:spPr bwMode="auto">
          <a:xfrm>
            <a:off x="5694363" y="3857625"/>
            <a:ext cx="175577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Joint EU/US Committee</a:t>
            </a:r>
          </a:p>
        </p:txBody>
      </p:sp>
      <p:sp>
        <p:nvSpPr>
          <p:cNvPr id="8194" name="AutoShape 3"/>
          <p:cNvSpPr>
            <a:spLocks noChangeArrowheads="1"/>
          </p:cNvSpPr>
          <p:nvPr/>
        </p:nvSpPr>
        <p:spPr bwMode="auto">
          <a:xfrm>
            <a:off x="4537075" y="2671763"/>
            <a:ext cx="614363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DAML</a:t>
            </a:r>
          </a:p>
        </p:txBody>
      </p:sp>
      <p:sp>
        <p:nvSpPr>
          <p:cNvPr id="8195" name="AutoShape 4"/>
          <p:cNvSpPr>
            <a:spLocks noChangeArrowheads="1"/>
          </p:cNvSpPr>
          <p:nvPr/>
        </p:nvSpPr>
        <p:spPr bwMode="auto">
          <a:xfrm>
            <a:off x="4034425" y="5332412"/>
            <a:ext cx="1776412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OntoKnowledge+Others</a:t>
            </a:r>
            <a:endParaRPr lang="en-US" sz="1400" dirty="0">
              <a:solidFill>
                <a:schemeClr val="bg2"/>
              </a:solidFill>
              <a:latin typeface="Arial Narrow" charset="0"/>
            </a:endParaRPr>
          </a:p>
        </p:txBody>
      </p:sp>
      <p:sp>
        <p:nvSpPr>
          <p:cNvPr id="819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a typeface="ＭＳ Ｐゴシック" charset="0"/>
                <a:cs typeface="ＭＳ Ｐゴシック" charset="0"/>
              </a:rPr>
              <a:t>The OWL Family Tree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134" y="3840447"/>
            <a:ext cx="10414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Frames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393468" y="5824185"/>
            <a:ext cx="1517650" cy="831850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Description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1049338" y="3009900"/>
            <a:ext cx="162242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RDF/RDF(S)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44938" y="4695825"/>
            <a:ext cx="5969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OIL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3676650" y="3084513"/>
            <a:ext cx="1498600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DAML-ONT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46763" y="4270375"/>
            <a:ext cx="14366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DAML+OIL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8129588" y="4270375"/>
            <a:ext cx="7635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OWL</a:t>
            </a:r>
          </a:p>
        </p:txBody>
      </p:sp>
      <p:cxnSp>
        <p:nvCxnSpPr>
          <p:cNvPr id="8204" name="AutoShape 13"/>
          <p:cNvCxnSpPr>
            <a:cxnSpLocks noChangeShapeType="1"/>
            <a:stCxn id="8198" idx="3"/>
            <a:endCxn id="8200" idx="1"/>
          </p:cNvCxnSpPr>
          <p:nvPr/>
        </p:nvCxnSpPr>
        <p:spPr bwMode="auto">
          <a:xfrm flipV="1">
            <a:off x="2911118" y="4929188"/>
            <a:ext cx="1033820" cy="131092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4"/>
          <p:cNvCxnSpPr>
            <a:cxnSpLocks noChangeShapeType="1"/>
            <a:stCxn id="8197" idx="3"/>
            <a:endCxn id="8200" idx="1"/>
          </p:cNvCxnSpPr>
          <p:nvPr/>
        </p:nvCxnSpPr>
        <p:spPr bwMode="auto">
          <a:xfrm>
            <a:off x="1331534" y="4073810"/>
            <a:ext cx="2613404" cy="85537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5"/>
          <p:cNvCxnSpPr>
            <a:cxnSpLocks noChangeShapeType="1"/>
            <a:stCxn id="8197" idx="3"/>
            <a:endCxn id="8201" idx="1"/>
          </p:cNvCxnSpPr>
          <p:nvPr/>
        </p:nvCxnSpPr>
        <p:spPr bwMode="auto">
          <a:xfrm flipV="1">
            <a:off x="1331534" y="3317876"/>
            <a:ext cx="2345116" cy="7559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6"/>
          <p:cNvCxnSpPr>
            <a:cxnSpLocks noChangeShapeType="1"/>
            <a:stCxn id="8199" idx="3"/>
            <a:endCxn id="8201" idx="1"/>
          </p:cNvCxnSpPr>
          <p:nvPr/>
        </p:nvCxnSpPr>
        <p:spPr bwMode="auto">
          <a:xfrm>
            <a:off x="2671763" y="3243263"/>
            <a:ext cx="1004887" cy="7461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7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2671763" y="3243263"/>
            <a:ext cx="1273175" cy="168592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8"/>
          <p:cNvCxnSpPr>
            <a:cxnSpLocks noChangeShapeType="1"/>
            <a:stCxn id="8200" idx="3"/>
            <a:endCxn id="8202" idx="1"/>
          </p:cNvCxnSpPr>
          <p:nvPr/>
        </p:nvCxnSpPr>
        <p:spPr bwMode="auto">
          <a:xfrm flipV="1">
            <a:off x="4541838" y="4503738"/>
            <a:ext cx="1304925" cy="4254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9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5175250" y="3317875"/>
            <a:ext cx="671513" cy="1185863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20"/>
          <p:cNvCxnSpPr>
            <a:cxnSpLocks noChangeShapeType="1"/>
            <a:stCxn id="8202" idx="3"/>
            <a:endCxn id="8203" idx="1"/>
          </p:cNvCxnSpPr>
          <p:nvPr/>
        </p:nvCxnSpPr>
        <p:spPr bwMode="auto">
          <a:xfrm>
            <a:off x="7283450" y="4503738"/>
            <a:ext cx="8461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2" name="AutoShape 21"/>
          <p:cNvSpPr>
            <a:spLocks noChangeArrowheads="1"/>
          </p:cNvSpPr>
          <p:nvPr/>
        </p:nvSpPr>
        <p:spPr bwMode="auto">
          <a:xfrm>
            <a:off x="8101013" y="4868863"/>
            <a:ext cx="530225" cy="330200"/>
          </a:xfrm>
          <a:prstGeom prst="roundRect">
            <a:avLst>
              <a:gd name="adj" fmla="val 16667"/>
            </a:avLst>
          </a:pr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>
                <a:solidFill>
                  <a:schemeClr val="bg2"/>
                </a:solidFill>
                <a:latin typeface="Arial Narrow" charset="0"/>
              </a:rPr>
              <a:t>W3C</a:t>
            </a:r>
          </a:p>
        </p:txBody>
      </p:sp>
      <p:cxnSp>
        <p:nvCxnSpPr>
          <p:cNvPr id="8213" name="AutoShape 22"/>
          <p:cNvCxnSpPr>
            <a:cxnSpLocks noChangeShapeType="1"/>
            <a:stCxn id="8198" idx="3"/>
            <a:endCxn id="8201" idx="2"/>
          </p:cNvCxnSpPr>
          <p:nvPr/>
        </p:nvCxnSpPr>
        <p:spPr bwMode="auto">
          <a:xfrm flipV="1">
            <a:off x="2911118" y="3551238"/>
            <a:ext cx="1514832" cy="268887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Rectangle 23"/>
          <p:cNvSpPr>
            <a:spLocks noChangeArrowheads="1"/>
          </p:cNvSpPr>
          <p:nvPr/>
        </p:nvSpPr>
        <p:spPr bwMode="auto">
          <a:xfrm>
            <a:off x="1766888" y="1989138"/>
            <a:ext cx="903287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SHOE</a:t>
            </a:r>
          </a:p>
        </p:txBody>
      </p:sp>
      <p:cxnSp>
        <p:nvCxnSpPr>
          <p:cNvPr id="8215" name="AutoShape 24"/>
          <p:cNvCxnSpPr>
            <a:cxnSpLocks noChangeShapeType="1"/>
            <a:stCxn id="8214" idx="3"/>
          </p:cNvCxnSpPr>
          <p:nvPr/>
        </p:nvCxnSpPr>
        <p:spPr bwMode="auto">
          <a:xfrm>
            <a:off x="2670175" y="2222500"/>
            <a:ext cx="1755775" cy="89535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179388" y="1268413"/>
            <a:ext cx="2365375" cy="46672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Narrow" charset="0"/>
              </a:rPr>
              <a:t>Logic Programming</a:t>
            </a:r>
          </a:p>
        </p:txBody>
      </p:sp>
      <p:cxnSp>
        <p:nvCxnSpPr>
          <p:cNvPr id="8217" name="AutoShape 26"/>
          <p:cNvCxnSpPr>
            <a:cxnSpLocks noChangeShapeType="1"/>
            <a:stCxn id="8216" idx="2"/>
            <a:endCxn id="8214" idx="1"/>
          </p:cNvCxnSpPr>
          <p:nvPr/>
        </p:nvCxnSpPr>
        <p:spPr bwMode="auto">
          <a:xfrm>
            <a:off x="1362075" y="1735138"/>
            <a:ext cx="404813" cy="48736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388" y="177431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61818" y="54548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67" y="35111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24538" y="477099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~2002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01013" y="38960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2004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61415" y="358216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6407" y="240606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60586" y="439737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~2000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050578" y="4766707"/>
            <a:ext cx="832279" cy="461665"/>
          </a:xfrm>
          <a:prstGeom prst="rect">
            <a:avLst/>
          </a:prstGeom>
          <a:solidFill>
            <a:srgbClr val="66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 Narrow" charset="0"/>
              </a:rPr>
              <a:t>Klone</a:t>
            </a:r>
            <a:endParaRPr lang="en-US" sz="2400" dirty="0">
              <a:solidFill>
                <a:schemeClr val="bg1"/>
              </a:solidFill>
              <a:latin typeface="Arial Narrow" charset="0"/>
            </a:endParaRPr>
          </a:p>
        </p:txBody>
      </p:sp>
      <p:cxnSp>
        <p:nvCxnSpPr>
          <p:cNvPr id="43" name="AutoShape 14"/>
          <p:cNvCxnSpPr>
            <a:cxnSpLocks noChangeShapeType="1"/>
            <a:endCxn id="8198" idx="0"/>
          </p:cNvCxnSpPr>
          <p:nvPr/>
        </p:nvCxnSpPr>
        <p:spPr bwMode="auto">
          <a:xfrm>
            <a:off x="1461548" y="5234015"/>
            <a:ext cx="690745" cy="59017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4"/>
          <p:cNvCxnSpPr>
            <a:cxnSpLocks noChangeShapeType="1"/>
            <a:endCxn id="38" idx="0"/>
          </p:cNvCxnSpPr>
          <p:nvPr/>
        </p:nvCxnSpPr>
        <p:spPr bwMode="auto">
          <a:xfrm>
            <a:off x="750706" y="4312815"/>
            <a:ext cx="716012" cy="453892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356115" y="480879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follows?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268760"/>
            <a:ext cx="8353425" cy="4967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:ed a :Man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:frank a </a:t>
            </a:r>
            <a:r>
              <a:rPr lang="en-US" dirty="0" err="1"/>
              <a:t>foaf:Person</a:t>
            </a:r>
            <a:r>
              <a:rPr lang="en-US" dirty="0"/>
              <a:t>; :sex "male".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:pat a </a:t>
            </a:r>
            <a:r>
              <a:rPr lang="en-US" dirty="0" err="1"/>
              <a:t>foaf:Person</a:t>
            </a:r>
            <a:r>
              <a:rPr lang="en-US" dirty="0"/>
              <a:t>; :sex "male"; :sex "female" 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649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owl:someValuesFrom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875"/>
            <a:ext cx="9036050" cy="4967288"/>
          </a:xfrm>
        </p:spPr>
        <p:txBody>
          <a:bodyPr/>
          <a:lstStyle/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Describe class requiring it to have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at least one value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for a property matching a description</a:t>
            </a:r>
          </a:p>
          <a:p>
            <a:pPr marL="412750" indent="-352425" eaLnBrk="1" hangingPunct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E.g., Academic staff members who teach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undergraduate course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[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:teaches;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undergraduateCourse</a:t>
            </a:r>
            <a:r>
              <a:rPr lang="en-US" sz="3200" dirty="0">
                <a:solidFill>
                  <a:srgbClr val="0000CC"/>
                </a:solidFill>
                <a:ea typeface="ＭＳ Ｐゴシック" charset="0"/>
                <a:cs typeface="ＭＳ Ｐゴシック" charset="0"/>
              </a:rPr>
              <a:t>] ]</a:t>
            </a:r>
          </a:p>
        </p:txBody>
      </p:sp>
    </p:spTree>
    <p:extLst>
      <p:ext uri="{BB962C8B-B14F-4D97-AF65-F5344CB8AC3E}">
        <p14:creationId xmlns:p14="http://schemas.microsoft.com/office/powerpoint/2010/main" val="2259759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5506"/>
            <a:ext cx="8686800" cy="4509864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specify minimum and maximum number using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owl:minCardinality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&amp;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owl:maxCardinality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fewer than 10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between 10 and 100 students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more than 100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Can specify a precise number</a:t>
            </a:r>
            <a:r>
              <a:rPr lang="en-GB" sz="3200" i="1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by using the same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minimum and maximum number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Courses with exactly seven students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For convenience, OWL offers also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owl:cardinality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US" sz="2800" dirty="0">
                <a:ea typeface="ＭＳ Ｐゴシック" charset="0"/>
              </a:rPr>
              <a:t>E.g., exactly 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Cardinality Restrictions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39472" cy="47513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E.g. courses taught be at least two people</a:t>
            </a:r>
          </a:p>
          <a:p>
            <a:pPr marL="342900" indent="-342900" eaLnBrk="1" hangingPunct="1">
              <a:buFont typeface="Wingdings" charset="0"/>
              <a:buNone/>
            </a:pPr>
            <a:endParaRPr lang="en-US" sz="11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isTaughtBy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342900" indent="-3429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  “2”^^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xsd;nonNegativeInteger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295842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does this say?</a:t>
            </a:r>
          </a:p>
        </p:txBody>
      </p:sp>
      <p:sp>
        <p:nvSpPr>
          <p:cNvPr id="102402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:Parent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[a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hasChild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     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owl:minCardinality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 “1”^^</a:t>
            </a:r>
            <a:r>
              <a:rPr lang="en-US" sz="36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] .</a:t>
            </a:r>
          </a:p>
          <a:p>
            <a:pPr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Questions: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parents be humans?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Must their children be humans?</a:t>
            </a:r>
          </a:p>
        </p:txBody>
      </p:sp>
    </p:spTree>
    <p:extLst>
      <p:ext uri="{BB962C8B-B14F-4D97-AF65-F5344CB8AC3E}">
        <p14:creationId xmlns:p14="http://schemas.microsoft.com/office/powerpoint/2010/main" val="87134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Definition of a parent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parent class is equivalent to the class of things that have at least one child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All(x): Parent(x) 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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Exisits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(y)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(x, y)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 marL="0" indent="0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If </a:t>
            </a:r>
            <a:r>
              <a:rPr lang="en-US" sz="3200" dirty="0" err="1">
                <a:ea typeface="ＭＳ Ｐゴシック" charset="0"/>
                <a:cs typeface="ＭＳ Ｐゴシック" charset="0"/>
                <a:sym typeface="Wingdings" charset="0"/>
              </a:rPr>
              <a:t>hasChild</a:t>
            </a:r>
            <a:r>
              <a:rPr lang="en-US" sz="3200" dirty="0">
                <a:ea typeface="ＭＳ Ｐゴシック" charset="0"/>
                <a:cs typeface="ＭＳ Ｐゴシック" charset="0"/>
                <a:sym typeface="Wingdings" charset="0"/>
              </a:rPr>
              <a:t> is defined as having Person as it’s domain, then Parents are also people.</a:t>
            </a: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Special Properties</a:t>
            </a:r>
            <a:r>
              <a:rPr lang="el-GR" sz="40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752"/>
            <a:ext cx="7910513" cy="5400897"/>
          </a:xfrm>
        </p:spPr>
        <p:txBody>
          <a:bodyPr/>
          <a:lstStyle/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owl:TransitiveProperty (</a:t>
            </a:r>
            <a:r>
              <a:rPr lang="en-GB" dirty="0">
                <a:ea typeface="ＭＳ Ｐゴシック" charset="0"/>
                <a:cs typeface="ＭＳ Ｐゴシック" charset="0"/>
              </a:rPr>
              <a:t>transitive property) 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better grade than”, “is ancestor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>
                <a:ea typeface="ＭＳ Ｐゴシック" charset="0"/>
                <a:cs typeface="ＭＳ Ｐゴシック" charset="0"/>
              </a:rPr>
              <a:t>owl:SymmetricProperty </a:t>
            </a:r>
            <a:r>
              <a:rPr lang="en-GB" dirty="0">
                <a:ea typeface="ＭＳ Ｐゴシック" charset="0"/>
                <a:cs typeface="ＭＳ Ｐゴシック" charset="0"/>
              </a:rPr>
              <a:t>(symmetry)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“has same grade as”, “is sibling of”</a:t>
            </a:r>
            <a:endParaRPr lang="en-GB" altLang="ja-JP" b="1" dirty="0">
              <a:ea typeface="ＭＳ Ｐゴシック" charset="0"/>
            </a:endParaRP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that has at most one value for each object</a:t>
            </a:r>
          </a:p>
          <a:p>
            <a:pPr marL="571500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</a:rPr>
              <a:t>E.g. “age”, “height”, “</a:t>
            </a:r>
            <a:r>
              <a:rPr lang="en-GB" dirty="0" err="1">
                <a:ea typeface="ＭＳ Ｐゴシック" charset="0"/>
              </a:rPr>
              <a:t>directSupervisor</a:t>
            </a:r>
            <a:r>
              <a:rPr lang="en-GB" dirty="0">
                <a:ea typeface="ＭＳ Ｐゴシック" charset="0"/>
              </a:rPr>
              <a:t>”</a:t>
            </a:r>
          </a:p>
          <a:p>
            <a:pPr marL="228600" indent="-228600" defTabSz="825500" eaLnBrk="1" hangingPunct="1">
              <a:tabLst>
                <a:tab pos="2870200" algn="l"/>
              </a:tabLst>
            </a:pPr>
            <a:r>
              <a:rPr lang="en-GB" b="1" dirty="0" err="1">
                <a:ea typeface="ＭＳ Ｐゴシック" charset="0"/>
                <a:cs typeface="ＭＳ Ｐゴシック" charset="0"/>
              </a:rPr>
              <a:t>owl:InverseFunctionalProperty</a:t>
            </a:r>
            <a:r>
              <a:rPr lang="en-GB" b="1" dirty="0"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defines a property for which two different subjects cannot have the same value</a:t>
            </a:r>
          </a:p>
          <a:p>
            <a:pPr marL="630237" lvl="1" indent="-228600" defTabSz="825500" eaLnBrk="1" hangingPunct="1">
              <a:tabLst>
                <a:tab pos="2870200" algn="l"/>
              </a:tabLst>
            </a:pPr>
            <a:r>
              <a:rPr lang="en-GB" dirty="0">
                <a:ea typeface="ＭＳ Ｐゴシック" charset="0"/>
                <a:cs typeface="ＭＳ Ｐゴシック" charset="0"/>
              </a:rPr>
              <a:t> e.g., “</a:t>
            </a:r>
            <a:r>
              <a:rPr lang="en-GB" dirty="0" err="1">
                <a:ea typeface="ＭＳ Ｐゴシック" charset="0"/>
                <a:cs typeface="ＭＳ Ｐゴシック" charset="0"/>
              </a:rPr>
              <a:t>ssn</a:t>
            </a:r>
            <a:r>
              <a:rPr lang="en-GB" dirty="0">
                <a:ea typeface="ＭＳ Ｐゴシック" charset="0"/>
                <a:cs typeface="ＭＳ Ｐゴシック" charset="0"/>
              </a:rPr>
              <a:t>”, “mobile phone number”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68952" cy="5184775"/>
          </a:xfrm>
        </p:spPr>
        <p:txBody>
          <a:bodyPr/>
          <a:lstStyle/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We can combine classes using Boolean operations (union, intersection, complement)</a:t>
            </a: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ＭＳ Ｐゴシック" charset="0"/>
                <a:cs typeface="ＭＳ Ｐゴシック" charset="0"/>
              </a:rPr>
              <a:t>Negation is introduced by the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e.g., courses not taught be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[ a :course,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taughtBy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[a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                                           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] </a:t>
            </a:r>
          </a:p>
          <a:p>
            <a:pPr marL="228600" indent="-2286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600" dirty="0">
                <a:ea typeface="ＭＳ Ｐゴシック" charset="0"/>
                <a:cs typeface="ＭＳ Ｐゴシック" charset="0"/>
              </a:rPr>
              <a:t> ] .</a:t>
            </a:r>
          </a:p>
        </p:txBody>
      </p:sp>
    </p:spTree>
    <p:extLst>
      <p:ext uri="{BB962C8B-B14F-4D97-AF65-F5344CB8AC3E}">
        <p14:creationId xmlns:p14="http://schemas.microsoft.com/office/powerpoint/2010/main" val="2680279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32859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new class is not a subclass of the union, but rather equal to the union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 have stated an equivalence of classes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E.g.,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university people is the union of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staffMembers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 and Students</a:t>
            </a:r>
          </a:p>
          <a:p>
            <a:pPr marL="342900" indent="-342900" eaLnBrk="1" hangingPunct="1"/>
            <a:endParaRPr lang="en-US" sz="3200" i="1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peopleAtUni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:student) .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Boolean Combinations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7837487" cy="50403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CS faculty is the intersection of faculty and things that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belongTo</a:t>
            </a:r>
            <a:r>
              <a:rPr lang="en-US" i="1" dirty="0">
                <a:ea typeface="ＭＳ Ｐゴシック" charset="0"/>
                <a:cs typeface="ＭＳ Ｐゴシック" charset="0"/>
              </a:rPr>
              <a:t> the CS Department.</a:t>
            </a:r>
          </a:p>
          <a:p>
            <a:pPr marL="228600" indent="-228600" eaLnBrk="1" hangingPunct="1"/>
            <a:endParaRPr lang="en-US" sz="12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facultyInCS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(:faculty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[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belongsTo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owl:hasValue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CSDepartment</a:t>
            </a:r>
            <a:r>
              <a:rPr lang="en-US" dirty="0">
                <a:ea typeface="ＭＳ Ｐゴシック" charset="0"/>
                <a:cs typeface="ＭＳ Ｐゴシック" charset="0"/>
              </a:rPr>
              <a:t> ]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) .</a:t>
            </a:r>
          </a:p>
        </p:txBody>
      </p:sp>
    </p:spTree>
    <p:extLst>
      <p:ext uri="{BB962C8B-B14F-4D97-AF65-F5344CB8AC3E}">
        <p14:creationId xmlns:p14="http://schemas.microsoft.com/office/powerpoint/2010/main" val="8513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Basic Ideas of OWL</a:t>
            </a: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910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Nesting of Boolean Operators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8353300" cy="5184775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E.g., administrative staff are staff members who are not faculty or technical staff members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24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adminStaff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(: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staffMember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owl:complementOf</a:t>
            </a:r>
            <a:r>
              <a:rPr lang="en-US" dirty="0">
                <a:ea typeface="ＭＳ Ｐゴシック" charset="0"/>
                <a:cs typeface="ＭＳ Ｐゴシック" charset="0"/>
              </a:rPr>
              <a:t>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owl:equivalentClass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600" indent="-228600" eaLnBrk="1" hangingPunct="1">
              <a:lnSpc>
                <a:spcPct val="12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dirty="0">
                <a:ea typeface="ＭＳ Ｐゴシック" charset="0"/>
                <a:cs typeface="ＭＳ Ｐゴシック" charset="0"/>
              </a:rPr>
              <a:t> (:faculty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techSupportStaff</a:t>
            </a:r>
            <a:r>
              <a:rPr lang="en-US" dirty="0">
                <a:ea typeface="ＭＳ Ｐゴシック" charset="0"/>
                <a:cs typeface="ＭＳ Ｐゴシック" charset="0"/>
              </a:rPr>
              <a:t>)]])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16216" y="2492896"/>
            <a:ext cx="1882775" cy="129698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SM</a:t>
            </a:r>
          </a:p>
        </p:txBody>
      </p:sp>
      <p:sp>
        <p:nvSpPr>
          <p:cNvPr id="5" name="Oval 4"/>
          <p:cNvSpPr/>
          <p:nvPr/>
        </p:nvSpPr>
        <p:spPr>
          <a:xfrm>
            <a:off x="6938491" y="3256484"/>
            <a:ext cx="720725" cy="67468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F</a:t>
            </a:r>
          </a:p>
        </p:txBody>
      </p:sp>
      <p:sp>
        <p:nvSpPr>
          <p:cNvPr id="6" name="Oval 5"/>
          <p:cNvSpPr/>
          <p:nvPr/>
        </p:nvSpPr>
        <p:spPr>
          <a:xfrm>
            <a:off x="7319491" y="3256484"/>
            <a:ext cx="720725" cy="674687"/>
          </a:xfrm>
          <a:prstGeom prst="ellipse">
            <a:avLst/>
          </a:prstGeom>
          <a:solidFill>
            <a:schemeClr val="bg2">
              <a:lumMod val="40000"/>
              <a:lumOff val="60000"/>
              <a:alpha val="43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ea typeface="ＭＳ Ｐゴシック" charset="0"/>
                <a:cs typeface="ＭＳ Ｐゴシック" charset="0"/>
              </a:rPr>
              <a:t>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Enumerations with </a:t>
            </a:r>
            <a:r>
              <a:rPr lang="el-GR" dirty="0">
                <a:ea typeface="ＭＳ Ｐゴシック" charset="0"/>
                <a:cs typeface="ＭＳ Ｐゴシック" charset="0"/>
              </a:rPr>
              <a:t>owl:oneOf 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5257800"/>
          </a:xfrm>
        </p:spPr>
        <p:txBody>
          <a:bodyPr/>
          <a:lstStyle/>
          <a:p>
            <a:pPr marL="228600" indent="-228600" eaLnBrk="1" hangingPunct="1"/>
            <a:r>
              <a:rPr lang="en-US" i="1" dirty="0">
                <a:ea typeface="ＭＳ Ｐゴシック" charset="0"/>
                <a:cs typeface="ＭＳ Ｐゴシック" charset="0"/>
              </a:rPr>
              <a:t>E.g., a thing that is either Monday, Tuesday, …</a:t>
            </a:r>
          </a:p>
          <a:p>
            <a:pPr marL="228600" indent="-228600" eaLnBrk="1" hangingPunct="1">
              <a:buFont typeface="Wingdings" charset="0"/>
              <a:buNone/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owl:oneOf</a:t>
            </a:r>
            <a:r>
              <a:rPr lang="en-US" dirty="0">
                <a:ea typeface="ＭＳ Ｐゴシック" charset="0"/>
                <a:cs typeface="ＭＳ Ｐゴシック" charset="0"/>
              </a:rPr>
              <a:t> (:Monday 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:Tuesday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:Wednesday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:Thursday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:Friday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:Saturday</a:t>
            </a:r>
          </a:p>
          <a:p>
            <a:pPr marL="228600" indent="-2286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        :Sunday) ]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Declaring Instances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5111750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Instances of OWL classes are declared as in RDF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a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academicStaffMember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uni:age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39^^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xsd:integer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No Unique-Names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adopt the unique-names assumption of database systems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That two instances have a different name or ID does not imply that they are different individuals</a:t>
            </a:r>
          </a:p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Suppose w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e state that each course is taught by at most one staff member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and that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 given course is taught by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#</a:t>
            </a:r>
            <a:r>
              <a:rPr lang="en-US" dirty="0">
                <a:ea typeface="ＭＳ Ｐゴシック" charset="0"/>
                <a:cs typeface="ＭＳ Ｐゴシック" charset="0"/>
              </a:rPr>
              <a:t>949318 and is taught by #949352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An OWL reasoner does not flag an error </a:t>
            </a:r>
            <a:endParaRPr lang="el-GR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Instead it</a:t>
            </a:r>
            <a:r>
              <a:rPr lang="el-GR" sz="2800" dirty="0">
                <a:ea typeface="ＭＳ Ｐゴシック" charset="0"/>
              </a:rPr>
              <a:t> </a:t>
            </a:r>
            <a:r>
              <a:rPr lang="el-GR" sz="2800" b="1" dirty="0">
                <a:ea typeface="ＭＳ Ｐゴシック" charset="0"/>
              </a:rPr>
              <a:t>infer</a:t>
            </a:r>
            <a:r>
              <a:rPr lang="en-US" sz="2800" b="1" dirty="0">
                <a:ea typeface="ＭＳ Ｐゴシック" charset="0"/>
              </a:rPr>
              <a:t>s</a:t>
            </a:r>
            <a:r>
              <a:rPr lang="el-GR" sz="2800" dirty="0">
                <a:ea typeface="ＭＳ Ｐゴシック" charset="0"/>
              </a:rPr>
              <a:t> that the </a:t>
            </a:r>
            <a:r>
              <a:rPr lang="en-US" sz="2800" dirty="0">
                <a:ea typeface="ＭＳ Ｐゴシック" charset="0"/>
              </a:rPr>
              <a:t>two </a:t>
            </a:r>
            <a:r>
              <a:rPr lang="el-GR" sz="2800" dirty="0">
                <a:ea typeface="ＭＳ Ｐゴシック" charset="0"/>
              </a:rPr>
              <a:t>resources </a:t>
            </a:r>
            <a:r>
              <a:rPr lang="en-US" sz="2800" dirty="0">
                <a:ea typeface="ＭＳ Ｐゴシック" charset="0"/>
              </a:rPr>
              <a:t>are equal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2814" cy="4516437"/>
          </a:xfrm>
        </p:spPr>
        <p:txBody>
          <a:bodyPr/>
          <a:lstStyle/>
          <a:p>
            <a:pPr marL="0" indent="0" eaLnBrk="1" hangingPunct="1">
              <a:spcAft>
                <a:spcPct val="40000"/>
              </a:spcAft>
              <a:buFont typeface="Wingdings" charset="0"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To ensure that different individuals are recognized as such, we must explicitly assert their inequality:</a:t>
            </a: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marL="401637" lvl="1" indent="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:john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owl:differentFrom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mary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0" indent="0" eaLnBrk="1" hangingPunct="1">
              <a:buNone/>
            </a:pP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Distinct Objects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424863" cy="4824412"/>
          </a:xfrm>
        </p:spPr>
        <p:txBody>
          <a:bodyPr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OWL provides a shorthand notation to assert the pairwise inequality of all individuals in a given list</a:t>
            </a:r>
          </a:p>
          <a:p>
            <a:pPr marL="228600" indent="-2286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owl:allDifferent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8600" indent="-2286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owl:distinctMembers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(: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alice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:bob :carol :don) ].</a:t>
            </a:r>
          </a:p>
        </p:txBody>
      </p:sp>
    </p:spTree>
    <p:extLst>
      <p:ext uri="{BB962C8B-B14F-4D97-AF65-F5344CB8AC3E}">
        <p14:creationId xmlns:p14="http://schemas.microsoft.com/office/powerpoint/2010/main" val="1912558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Data Types in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8204522" cy="4897437"/>
          </a:xfrm>
        </p:spPr>
        <p:txBody>
          <a:bodyPr/>
          <a:lstStyle/>
          <a:p>
            <a:pPr marL="228600" indent="-2286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XML Schema provides a mechanism to construct user-defined data types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the data type of </a:t>
            </a:r>
            <a:r>
              <a:rPr lang="en-GB" sz="2800" b="1" dirty="0" err="1">
                <a:ea typeface="ＭＳ Ｐゴシック" charset="0"/>
              </a:rPr>
              <a:t>adultAge</a:t>
            </a:r>
            <a:r>
              <a:rPr lang="en-GB" sz="2800" b="1" dirty="0">
                <a:ea typeface="ＭＳ Ｐゴシック" charset="0"/>
              </a:rPr>
              <a:t> </a:t>
            </a:r>
            <a:r>
              <a:rPr lang="en-GB" sz="2800" dirty="0">
                <a:ea typeface="ＭＳ Ｐゴシック" charset="0"/>
              </a:rPr>
              <a:t>includes all</a:t>
            </a:r>
            <a:br>
              <a:rPr lang="en-GB" sz="2800" dirty="0">
                <a:ea typeface="ＭＳ Ｐゴシック" charset="0"/>
              </a:rPr>
            </a:br>
            <a:r>
              <a:rPr lang="en-GB" sz="2800" dirty="0">
                <a:ea typeface="ＭＳ Ｐゴシック" charset="0"/>
              </a:rPr>
              <a:t>integers greater than 18</a:t>
            </a:r>
          </a:p>
          <a:p>
            <a:pPr marL="228600" indent="-2286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Such derived data types can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’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t be used in OWL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US" sz="2800" dirty="0">
                <a:ea typeface="ＭＳ Ｐゴシック" charset="0"/>
              </a:rPr>
              <a:t>The OWL reference document lists all the XML Schema data types that can be used</a:t>
            </a:r>
            <a:endParaRPr lang="en-GB" sz="2800" dirty="0">
              <a:ea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These include the most frequently used types such as </a:t>
            </a:r>
            <a:r>
              <a:rPr lang="en-GB" sz="2800" b="1" dirty="0">
                <a:ea typeface="ＭＳ Ｐゴシック" charset="0"/>
              </a:rPr>
              <a:t>string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integer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Boolean</a:t>
            </a:r>
            <a:r>
              <a:rPr lang="en-GB" sz="2800" dirty="0">
                <a:ea typeface="ＭＳ Ｐゴシック" charset="0"/>
              </a:rPr>
              <a:t>, </a:t>
            </a:r>
            <a:r>
              <a:rPr lang="en-GB" sz="2800" b="1" dirty="0">
                <a:ea typeface="ＭＳ Ｐゴシック" charset="0"/>
              </a:rPr>
              <a:t>time</a:t>
            </a:r>
            <a:r>
              <a:rPr lang="en-GB" sz="2800" dirty="0">
                <a:ea typeface="ＭＳ Ｐゴシック" charset="0"/>
              </a:rPr>
              <a:t>, and </a:t>
            </a:r>
            <a:r>
              <a:rPr lang="en-GB" sz="2800" b="1" dirty="0">
                <a:ea typeface="ＭＳ Ｐゴシック" charset="0"/>
              </a:rPr>
              <a:t>date</a:t>
            </a:r>
            <a:r>
              <a:rPr lang="en-GB" sz="2800" dirty="0">
                <a:ea typeface="ＭＳ Ｐゴシック" charset="0"/>
              </a:rPr>
              <a:t>.</a:t>
            </a:r>
            <a:endParaRPr lang="el-GR" sz="2800" dirty="0">
              <a:ea typeface="ＭＳ Ｐゴシック" charset="0"/>
            </a:endParaRPr>
          </a:p>
        </p:txBody>
      </p:sp>
      <p:pic>
        <p:nvPicPr>
          <p:cNvPr id="1269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340768"/>
            <a:ext cx="15017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8BD7-5707-934D-B69F-C986201B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Distinctness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F746-CF03-CB42-A396-550E1653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54" y="1196752"/>
            <a:ext cx="8678341" cy="544512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Ontologies give </a:t>
            </a:r>
            <a:r>
              <a:rPr lang="en-US" sz="3200" b="1" dirty="0"/>
              <a:t>many</a:t>
            </a:r>
            <a:r>
              <a:rPr lang="en-US" sz="3200" dirty="0"/>
              <a:t> ways to infer that </a:t>
            </a:r>
            <a:r>
              <a:rPr lang="en-US" sz="3200" dirty="0" err="1"/>
              <a:t>individ-uals</a:t>
            </a:r>
            <a:r>
              <a:rPr lang="en-US" sz="3200" dirty="0"/>
              <a:t> are distinct from what’s known about them</a:t>
            </a:r>
          </a:p>
          <a:p>
            <a:pPr marL="238125" indent="-223838"/>
            <a:r>
              <a:rPr lang="en-US" dirty="0"/>
              <a:t>Belong to sets known to be disjoint (e.g., :Man, :Woman)</a:t>
            </a:r>
          </a:p>
          <a:p>
            <a:pPr marL="415924" lvl="1" indent="0">
              <a:buNone/>
            </a:pPr>
            <a:r>
              <a:rPr lang="en-US" sz="2800" dirty="0"/>
              <a:t>:pat1 a :man. :pat2 a :woman.  :Man </a:t>
            </a:r>
            <a:r>
              <a:rPr lang="en-US" sz="2800" dirty="0" err="1"/>
              <a:t>owl:disjointWith</a:t>
            </a:r>
            <a:r>
              <a:rPr lang="en-US" sz="2800" dirty="0"/>
              <a:t> :Woman.</a:t>
            </a:r>
          </a:p>
          <a:p>
            <a:pPr marL="238125" indent="-223838"/>
            <a:r>
              <a:rPr lang="en-US" sz="3200" dirty="0"/>
              <a:t>Have different values for a functional property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sz="2800" dirty="0"/>
              <a:t>:pat1 :</a:t>
            </a:r>
            <a:r>
              <a:rPr lang="en-US" sz="2800" dirty="0" err="1"/>
              <a:t>ssn</a:t>
            </a:r>
            <a:r>
              <a:rPr lang="en-US" sz="2800" dirty="0"/>
              <a:t> “249148660” .  :pat2 :</a:t>
            </a:r>
            <a:r>
              <a:rPr lang="en-US" sz="2800" dirty="0" err="1"/>
              <a:t>ssn</a:t>
            </a:r>
            <a:r>
              <a:rPr lang="en-US" sz="2800" dirty="0"/>
              <a:t> “482962271” .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sz="2800" dirty="0"/>
              <a:t>:</a:t>
            </a:r>
            <a:r>
              <a:rPr lang="en-US" sz="2800" dirty="0" err="1"/>
              <a:t>ssn</a:t>
            </a:r>
            <a:r>
              <a:rPr lang="en-US" sz="2800" dirty="0"/>
              <a:t> a </a:t>
            </a:r>
            <a:r>
              <a:rPr lang="en-US" sz="2800" dirty="0" err="1"/>
              <a:t>owl:FunctionalProperty</a:t>
            </a:r>
            <a:r>
              <a:rPr lang="en-US" sz="2800" dirty="0"/>
              <a:t> .</a:t>
            </a:r>
          </a:p>
          <a:p>
            <a:pPr marL="357187" indent="-342900">
              <a:lnSpc>
                <a:spcPct val="90000"/>
              </a:lnSpc>
            </a:pPr>
            <a:r>
              <a:rPr lang="en-US" sz="3200" dirty="0"/>
              <a:t>Are connected with an irreflexive relation</a:t>
            </a:r>
          </a:p>
          <a:p>
            <a:pPr marL="415924" lvl="1" indent="0">
              <a:lnSpc>
                <a:spcPct val="90000"/>
              </a:lnSpc>
              <a:buNone/>
            </a:pPr>
            <a:r>
              <a:rPr lang="en-US" sz="2800" dirty="0"/>
              <a:t>:pat1 :</a:t>
            </a:r>
            <a:r>
              <a:rPr lang="en-US" sz="2800" dirty="0" err="1"/>
              <a:t>hasChild</a:t>
            </a:r>
            <a:r>
              <a:rPr lang="en-US" sz="2800" dirty="0"/>
              <a:t> :pat2.</a:t>
            </a:r>
            <a:br>
              <a:rPr lang="en-US" sz="2800" dirty="0"/>
            </a:br>
            <a:r>
              <a:rPr lang="en-US" sz="2800" dirty="0"/>
              <a:t>:</a:t>
            </a:r>
            <a:r>
              <a:rPr lang="en-US" sz="2800" dirty="0" err="1"/>
              <a:t>hasChild</a:t>
            </a:r>
            <a:r>
              <a:rPr lang="en-US" sz="2800" dirty="0"/>
              <a:t> a </a:t>
            </a:r>
            <a:r>
              <a:rPr lang="en-US" sz="2800" dirty="0" err="1"/>
              <a:t>owl:IrreflexiveProperty</a:t>
            </a:r>
            <a:r>
              <a:rPr lang="en-US" sz="2800" dirty="0"/>
              <a:t> 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0140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Combination of Features in OWL Profiles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136904" cy="5256584"/>
          </a:xfrm>
        </p:spPr>
        <p:txBody>
          <a:bodyPr/>
          <a:lstStyle/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dirty="0">
                <a:ea typeface="ＭＳ Ｐゴシック" charset="0"/>
                <a:cs typeface="ＭＳ Ｐゴシック" charset="0"/>
              </a:rPr>
              <a:t>Different OWL profiles have different sets of restrictions regarding the application of features</a:t>
            </a: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l-GR" sz="3200" dirty="0">
                <a:ea typeface="ＭＳ Ｐゴシック" charset="0"/>
                <a:cs typeface="ＭＳ Ｐゴシック" charset="0"/>
              </a:rPr>
              <a:t>In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 Full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all the language constructors may be used in any combination as long as the result is legal RDF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DL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removes or restricts some features to ensure that complete reasoning is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tractable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or to make reasoning implementations easier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875"/>
            <a:ext cx="8424936" cy="4824413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Vocabulary partitioning</a:t>
            </a:r>
          </a:p>
          <a:p>
            <a:pPr marL="401637" lvl="1" indent="0" eaLnBrk="1" hangingPunct="1">
              <a:buNone/>
            </a:pPr>
            <a:r>
              <a:rPr lang="el-GR" sz="2800" dirty="0" err="1">
                <a:ea typeface="ＭＳ Ｐゴシック" charset="0"/>
              </a:rPr>
              <a:t>Any</a:t>
            </a:r>
            <a:r>
              <a:rPr lang="el-GR" sz="2800" dirty="0">
                <a:ea typeface="ＭＳ Ｐゴシック" charset="0"/>
              </a:rPr>
              <a:t> resource is allowed to be only a class, a data type, a data type property, an object property, an individual, a data value, or part of the built-in vocabulary, and not more than one of these </a:t>
            </a:r>
            <a:endParaRPr lang="en-US" sz="2800" dirty="0">
              <a:ea typeface="ＭＳ Ｐゴシック" charset="0"/>
            </a:endParaRP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Explicit typing</a:t>
            </a:r>
            <a:endParaRPr lang="el-GR" sz="3200" b="1" dirty="0">
              <a:ea typeface="ＭＳ Ｐゴシック" charset="0"/>
              <a:cs typeface="ＭＳ Ｐゴシック" charset="0"/>
            </a:endParaRPr>
          </a:p>
          <a:p>
            <a:pPr marL="342900" lvl="1" indent="0" eaLnBrk="1" hangingPunct="1">
              <a:buNone/>
            </a:pPr>
            <a:r>
              <a:rPr lang="el-GR" sz="2800" dirty="0">
                <a:ea typeface="ＭＳ Ｐゴシック" charset="0"/>
              </a:rPr>
              <a:t>The partitioning of all resources must be stated explicitly </a:t>
            </a:r>
            <a:r>
              <a:rPr lang="en-US" sz="2800" dirty="0">
                <a:ea typeface="ＭＳ Ｐゴシック" charset="0"/>
              </a:rPr>
              <a:t>(e.g., a class must be declared if used in conjunction with </a:t>
            </a:r>
            <a:r>
              <a:rPr lang="en-US" sz="2800" b="1" dirty="0" err="1">
                <a:ea typeface="ＭＳ Ｐゴシック" charset="0"/>
              </a:rPr>
              <a:t>rdfs:subClassOf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Ontology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200" cy="4967288"/>
          </a:xfrm>
        </p:spPr>
        <p:txBody>
          <a:bodyPr/>
          <a:lstStyle/>
          <a:p>
            <a:r>
              <a:rPr lang="en-US" sz="3200" dirty="0"/>
              <a:t>Philosophy: </a:t>
            </a:r>
            <a:r>
              <a:rPr lang="en-US" sz="3200" dirty="0">
                <a:hlinkClick r:id="rId2"/>
              </a:rPr>
              <a:t>Ontologies</a:t>
            </a:r>
            <a:r>
              <a:rPr lang="en-US" sz="3200" dirty="0"/>
              <a:t> are models of what exists in the world (kinds of things, relations, events, properties, etc.)</a:t>
            </a:r>
          </a:p>
          <a:p>
            <a:pPr marL="460375" lvl="1" indent="-169863"/>
            <a:r>
              <a:rPr lang="en-US" sz="2800" dirty="0"/>
              <a:t>Information systems: a schema for info. or data</a:t>
            </a:r>
          </a:p>
          <a:p>
            <a:pPr marL="460375" lvl="1" indent="-169863"/>
            <a:r>
              <a:rPr lang="en-US" sz="2800" dirty="0"/>
              <a:t>KR languages: model of classes &amp; relations/properties &amp; associated axioms, e.g., </a:t>
            </a:r>
            <a:r>
              <a:rPr lang="en-US" sz="2800" dirty="0" err="1"/>
              <a:t>subPropertyOf</a:t>
            </a:r>
            <a:r>
              <a:rPr lang="en-US" sz="2800" dirty="0"/>
              <a:t> is transitive</a:t>
            </a:r>
          </a:p>
          <a:p>
            <a:r>
              <a:rPr lang="en-US" sz="3200" dirty="0"/>
              <a:t>Data is information about individual instances expressed with terms in the ontology</a:t>
            </a:r>
          </a:p>
          <a:p>
            <a:pPr marL="460375" lvl="1" indent="-169863"/>
            <a:r>
              <a:rPr lang="en-US" sz="2800" dirty="0"/>
              <a:t>Some instances might be considered part of the ontology (e.g., God, George Washington, Baltimore)</a:t>
            </a:r>
          </a:p>
        </p:txBody>
      </p:sp>
    </p:spTree>
    <p:extLst>
      <p:ext uri="{BB962C8B-B14F-4D97-AF65-F5344CB8AC3E}">
        <p14:creationId xmlns:p14="http://schemas.microsoft.com/office/powerpoint/2010/main" val="3888372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84313"/>
            <a:ext cx="7910513" cy="4897437"/>
          </a:xfrm>
        </p:spPr>
        <p:txBody>
          <a:bodyPr/>
          <a:lstStyle/>
          <a:p>
            <a:pPr marL="228600" indent="-228600" eaLnBrk="1" hangingPunct="1"/>
            <a:r>
              <a:rPr lang="en-US" sz="3600" b="1" dirty="0">
                <a:ea typeface="ＭＳ Ｐゴシック" charset="0"/>
                <a:cs typeface="ＭＳ Ｐゴシック" charset="0"/>
              </a:rPr>
              <a:t>Property Separation</a:t>
            </a:r>
            <a:endParaRPr lang="en-GB" sz="36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 set of object properties and data type properties are disjoint</a:t>
            </a:r>
          </a:p>
          <a:p>
            <a:pPr marL="571500" lvl="1" indent="-228600" eaLnBrk="1" hangingPunct="1"/>
            <a:r>
              <a:rPr lang="en-GB" sz="3200" dirty="0">
                <a:ea typeface="ＭＳ Ｐゴシック" charset="0"/>
              </a:rPr>
              <a:t>Therefore the following can never be specified for data type properties: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owl:inverseOf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owl:FunctionalProperty</a:t>
            </a:r>
            <a:endParaRPr lang="en-US" sz="3200" b="1" dirty="0">
              <a:ea typeface="ＭＳ Ｐゴシック" charset="0"/>
            </a:endParaRPr>
          </a:p>
          <a:p>
            <a:pPr marL="914400" lvl="2" indent="-228600" eaLnBrk="1" hangingPunct="1"/>
            <a:r>
              <a:rPr lang="en-US" sz="3200" b="1" dirty="0" err="1">
                <a:ea typeface="ＭＳ Ｐゴシック" charset="0"/>
              </a:rPr>
              <a:t>owl:InverseFunctionalProperty</a:t>
            </a:r>
            <a:endParaRPr lang="en-US" sz="3200" dirty="0">
              <a:ea typeface="ＭＳ Ｐゴシック" charset="0"/>
            </a:endParaRPr>
          </a:p>
          <a:p>
            <a:pPr marL="914400" lvl="2" indent="-228600" eaLnBrk="1" hangingPunct="1"/>
            <a:r>
              <a:rPr lang="el-GR" sz="3200" b="1" dirty="0">
                <a:ea typeface="ＭＳ Ｐゴシック" charset="0"/>
              </a:rPr>
              <a:t>owl:SymmetricProperty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DL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39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982272" cy="4895850"/>
          </a:xfrm>
        </p:spPr>
        <p:txBody>
          <a:bodyPr/>
          <a:lstStyle/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No transitive cardinality restrictions</a:t>
            </a:r>
            <a:endParaRPr lang="en-GB" sz="3200" b="1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No cardinality restrictions may be placed on transitive properties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e.g., people with more than five descendants</a:t>
            </a:r>
          </a:p>
          <a:p>
            <a:pPr marL="228600" indent="-2286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Restricted anonymous classes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71500" lvl="1" indent="-228600" eaLnBrk="1" hangingPunct="1">
              <a:buFontTx/>
              <a:buNone/>
            </a:pPr>
            <a:r>
              <a:rPr lang="en-GB" sz="2800" dirty="0">
                <a:ea typeface="ＭＳ Ｐゴシック" charset="0"/>
              </a:rPr>
              <a:t>Anonymous classes are only allowed to occur as: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domain and range of either </a:t>
            </a:r>
            <a:r>
              <a:rPr lang="en-GB" sz="2800" b="1" dirty="0" err="1">
                <a:ea typeface="ＭＳ Ｐゴシック" charset="0"/>
              </a:rPr>
              <a:t>owl:equivalentClass</a:t>
            </a:r>
            <a:r>
              <a:rPr lang="en-GB" sz="2800" dirty="0">
                <a:ea typeface="ＭＳ Ｐゴシック" charset="0"/>
              </a:rPr>
              <a:t> or </a:t>
            </a:r>
            <a:r>
              <a:rPr lang="en-GB" sz="2800" b="1" dirty="0" err="1">
                <a:ea typeface="ＭＳ Ｐゴシック" charset="0"/>
              </a:rPr>
              <a:t>owl:disjointWith</a:t>
            </a:r>
            <a:r>
              <a:rPr lang="en-GB" sz="2800" dirty="0">
                <a:ea typeface="ＭＳ Ｐゴシック" charset="0"/>
              </a:rPr>
              <a:t> </a:t>
            </a:r>
          </a:p>
          <a:p>
            <a:pPr marL="571500" lvl="1" indent="-228600" eaLnBrk="1" hangingPunct="1"/>
            <a:r>
              <a:rPr lang="en-GB" sz="2800" dirty="0">
                <a:ea typeface="ＭＳ Ｐゴシック" charset="0"/>
              </a:rPr>
              <a:t>the range (but not the domain) of </a:t>
            </a:r>
            <a:r>
              <a:rPr lang="en-GB" sz="2800" b="1" dirty="0" err="1">
                <a:ea typeface="ＭＳ Ｐゴシック" charset="0"/>
              </a:rPr>
              <a:t>rdfs:subClassOf</a:t>
            </a:r>
            <a:endParaRPr lang="el-GR" sz="2800" b="1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5815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Restriction of Features in OWL Lite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641208" cy="4608512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Restrictions of OWL DL and more</a:t>
            </a: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owl:oneOf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owl:disjointWith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owl:unionOf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,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owl:complementOf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owl:hasValue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not allowed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Cardinality statements (minimal, maximal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exact cardinality) can only be made on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values 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0 or 1 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b="1" dirty="0">
                <a:ea typeface="ＭＳ Ｐゴシック" charset="0"/>
                <a:cs typeface="ＭＳ Ｐゴシック" charset="0"/>
              </a:rPr>
              <a:t>owl:equivalentClass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statements can no longer be made between anonymous classes but only between class identifiers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481C-DD8A-FE43-AFB1-8663A8ED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African Wildlife 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CE25-7737-5340-A2DB-7419647F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5" y="1196752"/>
            <a:ext cx="8353425" cy="4967288"/>
          </a:xfrm>
        </p:spPr>
        <p:txBody>
          <a:bodyPr/>
          <a:lstStyle/>
          <a:p>
            <a:r>
              <a:rPr lang="en-US" sz="3200" dirty="0"/>
              <a:t>An small example using OWL for an ontology of African animals and plants</a:t>
            </a:r>
          </a:p>
          <a:p>
            <a:r>
              <a:rPr lang="en-US" sz="3200" dirty="0"/>
              <a:t>Used in 2</a:t>
            </a:r>
            <a:r>
              <a:rPr lang="en-US" sz="3200" baseline="30000" dirty="0"/>
              <a:t>nd</a:t>
            </a:r>
            <a:r>
              <a:rPr lang="en-US" sz="3200" dirty="0"/>
              <a:t> edition of the Semantic Web Primer</a:t>
            </a:r>
          </a:p>
          <a:p>
            <a:r>
              <a:rPr lang="en-US" sz="3200" dirty="0"/>
              <a:t>Used by Maria </a:t>
            </a:r>
            <a:r>
              <a:rPr lang="en-US" sz="3200" dirty="0" err="1"/>
              <a:t>Keet</a:t>
            </a:r>
            <a:r>
              <a:rPr lang="en-US" sz="3200" dirty="0"/>
              <a:t> for her course and book </a:t>
            </a:r>
            <a:r>
              <a:rPr lang="en-US" sz="3200" b="1" dirty="0">
                <a:hlinkClick r:id="rId2"/>
              </a:rPr>
              <a:t>An Introduction to Ontology Engineering</a:t>
            </a:r>
            <a:endParaRPr lang="en-US" sz="3200" b="1" dirty="0"/>
          </a:p>
          <a:p>
            <a:r>
              <a:rPr lang="en-US" sz="3200" dirty="0"/>
              <a:t>See her recent article, </a:t>
            </a:r>
            <a:r>
              <a:rPr lang="en-US" sz="3200" dirty="0">
                <a:hlinkClick r:id="rId3"/>
              </a:rPr>
              <a:t>The African Wildlife Ontology tutorial ontologies: requirements, design, and content</a:t>
            </a:r>
            <a:endParaRPr lang="en-US" sz="3200" dirty="0"/>
          </a:p>
          <a:p>
            <a:r>
              <a:rPr lang="en-US" sz="3200" dirty="0"/>
              <a:t>See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90595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97F5-DD1F-A041-A9ED-FD6682E4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African Wildlife Ontology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68FAB-8915-6C43-94CB-26F0B45A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449" y="1412875"/>
            <a:ext cx="7145103" cy="4968453"/>
          </a:xfrm>
        </p:spPr>
      </p:pic>
    </p:spTree>
    <p:extLst>
      <p:ext uri="{BB962C8B-B14F-4D97-AF65-F5344CB8AC3E}">
        <p14:creationId xmlns:p14="http://schemas.microsoft.com/office/powerpoint/2010/main" val="6435255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340519"/>
            <a:ext cx="84963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9" y="2132856"/>
            <a:ext cx="6215898" cy="2984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1D225-0002-DA4F-BFD8-7A06EE91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1340768"/>
            <a:ext cx="2399474" cy="4932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699E0-0B8F-9D42-B7B0-A63A2CC2CA4D}"/>
              </a:ext>
            </a:extLst>
          </p:cNvPr>
          <p:cNvSpPr txBox="1"/>
          <p:nvPr/>
        </p:nvSpPr>
        <p:spPr>
          <a:xfrm>
            <a:off x="6804248" y="6178063"/>
            <a:ext cx="216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</a:t>
            </a:r>
            <a:r>
              <a:rPr lang="en-US" sz="2800" dirty="0">
                <a:hlinkClick r:id="rId5"/>
              </a:rPr>
              <a:t>awo1.ttl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8433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26 at 12.51.22 PM.png">
            <a:extLst>
              <a:ext uri="{FF2B5EF4-FFF2-40B4-BE49-F238E27FC236}">
                <a16:creationId xmlns:a16="http://schemas.microsoft.com/office/drawing/2014/main" id="{9DDFEB3D-40B5-9141-9D14-2E2FFAAB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1" y="4903803"/>
            <a:ext cx="3528070" cy="1693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BD227-8C47-5549-B034-D8A5F29D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African Wildlife Ontology: 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7A9E-591A-A846-93FB-BD980D46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412875"/>
            <a:ext cx="6264944" cy="496728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:animal </a:t>
            </a:r>
            <a:r>
              <a:rPr lang="en-US" sz="3200" dirty="0" err="1"/>
              <a:t>owl:disjointWith</a:t>
            </a:r>
            <a:r>
              <a:rPr lang="en-US" sz="3200" dirty="0"/>
              <a:t> :plant 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200" dirty="0"/>
              <a:t>:herbivore </a:t>
            </a:r>
            <a:r>
              <a:rPr lang="en-US" sz="3200" dirty="0" err="1"/>
              <a:t>rsds:subClassOf</a:t>
            </a:r>
            <a:r>
              <a:rPr lang="en-US" sz="3200" dirty="0"/>
              <a:t> :animal;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 err="1"/>
              <a:t>owl:disjointWith</a:t>
            </a:r>
            <a:r>
              <a:rPr lang="en-US" sz="3200" dirty="0"/>
              <a:t> :carnivore 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200" dirty="0"/>
              <a:t>:giraffe </a:t>
            </a:r>
            <a:r>
              <a:rPr lang="en-US" sz="3200" dirty="0" err="1"/>
              <a:t>rdfs:subClassOf</a:t>
            </a:r>
            <a:r>
              <a:rPr lang="en-US" sz="3200" dirty="0"/>
              <a:t> :herbivore 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3200" dirty="0"/>
              <a:t>:carnivore </a:t>
            </a:r>
            <a:r>
              <a:rPr lang="en-US" sz="3200" dirty="0" err="1"/>
              <a:t>rdfs:subClassOf</a:t>
            </a:r>
            <a:r>
              <a:rPr lang="en-US" sz="3200" dirty="0"/>
              <a:t> :animal .</a:t>
            </a:r>
          </a:p>
          <a:p>
            <a:pPr marL="0" indent="0">
              <a:buNone/>
            </a:pPr>
            <a:r>
              <a:rPr lang="en-US" sz="3200" dirty="0"/>
              <a:t>:lion </a:t>
            </a:r>
            <a:r>
              <a:rPr lang="en-US" sz="3200" dirty="0" err="1"/>
              <a:t>rdfs:subClassOf</a:t>
            </a:r>
            <a:r>
              <a:rPr lang="en-US" sz="3200" dirty="0"/>
              <a:t> :carnivore .</a:t>
            </a:r>
          </a:p>
        </p:txBody>
      </p:sp>
    </p:spTree>
    <p:extLst>
      <p:ext uri="{BB962C8B-B14F-4D97-AF65-F5344CB8AC3E}">
        <p14:creationId xmlns:p14="http://schemas.microsoft.com/office/powerpoint/2010/main" val="12441831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ea typeface="ＭＳ Ｐゴシック" charset="0"/>
                <a:cs typeface="ＭＳ Ｐゴシック" charset="0"/>
              </a:rPr>
              <a:t>Branches are parts of trees</a:t>
            </a:r>
            <a:endParaRPr lang="el-GR" sz="40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4-03-26 at 12.52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7583598" cy="30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5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331200" cy="7842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Properties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5184775"/>
          </a:xfrm>
        </p:spPr>
        <p:txBody>
          <a:bodyPr/>
          <a:lstStyle/>
          <a:p>
            <a:pPr marL="342900" indent="-342900" eaLnBrk="1" hangingPunct="1">
              <a:spcAft>
                <a:spcPct val="50000"/>
              </a:spcAft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</a:t>
            </a:r>
            <a:r>
              <a:rPr lang="en-US" sz="3200" i="1" dirty="0" err="1">
                <a:ea typeface="ＭＳ Ｐゴシック" charset="0"/>
                <a:cs typeface="ＭＳ Ｐゴシック" charset="0"/>
              </a:rPr>
              <a:t>e.g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, hand part of arm, arm part of body</a:t>
            </a:r>
            <a:br>
              <a:rPr lang="en-US" sz="3200" i="1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owl:TransitiveProperty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only animals eat things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:domain :animal.</a:t>
            </a:r>
          </a:p>
          <a:p>
            <a:pPr marL="12700" indent="-12700" eaLnBrk="1" hangingPunct="1">
              <a:spcAft>
                <a:spcPct val="50000"/>
              </a:spcAft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# the inverse of :eats in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>
                <a:ea typeface="ＭＳ Ｐゴシック" charset="0"/>
                <a:cs typeface="ＭＳ Ｐゴシック" charset="0"/>
              </a:rPr>
              <a:t>:eats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owl:inverseOf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eatenBy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2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An African Wildlife: Branches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712646" cy="5183187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plants and animals are disjoint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:plant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owl:disjointWith</a:t>
            </a:r>
            <a:r>
              <a:rPr lang="en-US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trees are plants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:tree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dirty="0">
                <a:ea typeface="ＭＳ Ｐゴシック" charset="0"/>
                <a:cs typeface="ＭＳ Ｐゴシック" charset="0"/>
              </a:rPr>
              <a:t> :plant</a:t>
            </a:r>
          </a:p>
          <a:p>
            <a:pPr marL="533400" indent="-533400" eaLnBrk="1" hangingPunct="1"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# branches are only parts of trees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:branch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[a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dirty="0">
                <a:ea typeface="ＭＳ Ｐゴシック" charset="0"/>
                <a:cs typeface="ＭＳ Ｐゴシック" charset="0"/>
              </a:rPr>
              <a:t> :tree</a:t>
            </a:r>
          </a:p>
          <a:p>
            <a:pPr marL="533400" indent="-5334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dirty="0">
                <a:ea typeface="ＭＳ Ｐゴシック" charset="0"/>
                <a:cs typeface="ＭＳ Ｐゴシック" charset="0"/>
              </a:rPr>
              <a:t>]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9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Requirements for Ontology Languages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b="1" dirty="0">
                <a:ea typeface="ＭＳ Ｐゴシック" charset="0"/>
                <a:cs typeface="ＭＳ Ｐゴシック" charset="0"/>
              </a:rPr>
              <a:t>Ontology languages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let users write explicit, formal conceptualizations of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domain models</a:t>
            </a: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Requirements: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well-defined syntax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efficient reasoning support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formal semantics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sufficient expressive power </a:t>
            </a:r>
          </a:p>
          <a:p>
            <a:pPr marL="742950" lvl="1" indent="-285750" eaLnBrk="1" hangingPunct="1"/>
            <a:r>
              <a:rPr lang="en-GB" sz="3200" dirty="0">
                <a:ea typeface="ＭＳ Ｐゴシック" charset="0"/>
              </a:rPr>
              <a:t>convenience of expression</a:t>
            </a:r>
            <a:endParaRPr lang="el-GR" sz="32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Leaves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5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04200" cy="4535834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leaves are only parts of branches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:leaf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:branch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81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Carnivores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51117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carnivores are exactly those animals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that eat animals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:Carnivore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(:Animal,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 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owl:someValuesFrom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:Animal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:eats]</a:t>
            </a:r>
          </a:p>
          <a:p>
            <a:pPr marL="533400" indent="-533400" eaLnBrk="1" hangingPunct="1">
              <a:lnSpc>
                <a:spcPct val="90000"/>
              </a:lnSpc>
              <a:buNone/>
              <a:tabLst>
                <a:tab pos="1079500" algn="l"/>
                <a:tab pos="1612900" algn="l"/>
                <a:tab pos="20574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)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E72C6-3D59-5A49-8BDE-DC3A81055E5B}"/>
              </a:ext>
            </a:extLst>
          </p:cNvPr>
          <p:cNvSpPr txBox="1"/>
          <p:nvPr/>
        </p:nvSpPr>
        <p:spPr>
          <a:xfrm>
            <a:off x="6588225" y="2348880"/>
            <a:ext cx="201602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carnivores eat plants?</a:t>
            </a:r>
          </a:p>
        </p:txBody>
      </p:sp>
    </p:spTree>
    <p:extLst>
      <p:ext uri="{BB962C8B-B14F-4D97-AF65-F5344CB8AC3E}">
        <p14:creationId xmlns:p14="http://schemas.microsoft.com/office/powerpoint/2010/main" val="2190059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852936"/>
            <a:ext cx="6909878" cy="936005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How can we define Herbivores?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3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950" y="1412875"/>
            <a:ext cx="7910513" cy="5111750"/>
          </a:xfrm>
        </p:spPr>
        <p:txBody>
          <a:bodyPr/>
          <a:lstStyle/>
          <a:p>
            <a:pPr marL="533400" indent="-533400" algn="ctr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Here is a start</a:t>
            </a:r>
          </a:p>
          <a:p>
            <a:pPr marL="533400" indent="-5334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:herbivore a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rdfs:comment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"Herbivores are exactly those animals that eat only plants or parts of plants”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76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African Wildlife: Herbivores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9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743" y="1268760"/>
            <a:ext cx="7910513" cy="5111750"/>
          </a:xfrm>
        </p:spPr>
        <p:txBody>
          <a:bodyPr/>
          <a:lstStyle/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:Herbivore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owl:intersectionOf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(:Animal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owl:Class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owl:equivalentClass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owl:unionOf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(:Plant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[a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owl:Restriction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isPartOf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533400" indent="-533400" eaLnBrk="1" hangingPunct="1"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            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:Plant])]])]</a:t>
            </a:r>
          </a:p>
          <a:p>
            <a:pPr marL="533400" indent="-533400" eaLnBrk="1" hangingPunct="1">
              <a:buNone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endParaRPr lang="el-GR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55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Giraffes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giraffes are herbivores, and eat only leaves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Giraffe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owl:Restriction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533400" indent="-5334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owl:allValues:From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:Leaf] .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020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Lions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5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686800" cy="5544616"/>
          </a:xfrm>
        </p:spPr>
        <p:txBody>
          <a:bodyPr/>
          <a:lstStyle/>
          <a:p>
            <a:pPr marL="342900" indent="-342900" defTabSz="698500" eaLnBrk="1" hangingPunct="1">
              <a:buFont typeface="Wingdings" charset="0"/>
              <a:buNone/>
            </a:pPr>
            <a:r>
              <a:rPr lang="en-US" sz="3200" i="1" dirty="0">
                <a:ea typeface="ＭＳ Ｐゴシック" charset="0"/>
                <a:cs typeface="ＭＳ Ｐゴシック" charset="0"/>
              </a:rPr>
              <a:t># Lions are animals that eat only herbivores</a:t>
            </a:r>
          </a:p>
          <a:p>
            <a:pPr marL="342900" indent="-342900" defTabSz="698500" eaLnBrk="1" hangingPunct="1">
              <a:buFont typeface="Wingdings" charset="0"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:lion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rdfs:subClassOf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:Carnivore,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[a Restriction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owl:onProperty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:eats;</a:t>
            </a:r>
          </a:p>
          <a:p>
            <a:pPr marL="342900" indent="-342900" defTabSz="698500" eaLnBrk="1" hangingPunct="1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owl:allValuesFrom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:</a:t>
            </a:r>
            <a:r>
              <a:rPr lang="en-US" sz="3200" dirty="0" err="1">
                <a:ea typeface="ＭＳ Ｐゴシック" charset="0"/>
                <a:cs typeface="ＭＳ Ｐゴシック" charset="0"/>
              </a:rPr>
              <a:t>Herbavore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] . 	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854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some herbivores &amp; some carnivores 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342900" indent="-342900" eaLnBrk="1" hangingPunct="1">
              <a:buFont typeface="Wingdings" charset="0"/>
              <a:buNone/>
            </a:pPr>
            <a:r>
              <a:rPr lang="en-US" sz="32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???????????????</a:t>
            </a:r>
          </a:p>
          <a:p>
            <a:pPr marL="342900" indent="-342900" eaLnBrk="1" hangingPunct="1">
              <a:buFont typeface="Wingdings" charset="0"/>
              <a:buNone/>
            </a:pPr>
            <a:endParaRPr lang="el-GR" dirty="0">
              <a:ea typeface="ＭＳ Ｐゴシック" charset="0"/>
              <a:cs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24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African Wildlife: Tasty Plants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#tasty plants are eaten both by herbivores &amp; carnivores </a:t>
            </a:r>
            <a:endParaRPr lang="en-US" sz="32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TastyPlant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rdfs:subClassOf</a:t>
            </a:r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:Plant,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Herbavore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],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[a Restriction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owl:onProperty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eatenBy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;</a:t>
            </a:r>
          </a:p>
          <a:p>
            <a:pPr marL="342900" indent="-342900" eaLnBrk="1" hangingPunct="1"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           </a:t>
            </a:r>
            <a:r>
              <a:rPr lang="en-US" dirty="0" err="1">
                <a:ea typeface="ＭＳ Ｐゴシック" charset="0"/>
                <a:cs typeface="ＭＳ Ｐゴシック" charset="0"/>
                <a:sym typeface="Symbol" charset="0"/>
              </a:rPr>
              <a:t>owl:someValuesFrom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:Carnivore .]</a:t>
            </a:r>
          </a:p>
        </p:txBody>
      </p:sp>
    </p:spTree>
    <p:extLst>
      <p:ext uri="{BB962C8B-B14F-4D97-AF65-F5344CB8AC3E}">
        <p14:creationId xmlns:p14="http://schemas.microsoft.com/office/powerpoint/2010/main" val="31497192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Outline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1913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21939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773238"/>
            <a:ext cx="5040312" cy="4103687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A bit of history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Basic Ideas of OWL 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Language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Examples</a:t>
            </a:r>
            <a:endParaRPr lang="el-GR" sz="3200" dirty="0">
              <a:solidFill>
                <a:srgbClr val="5F5F5F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dirty="0">
                <a:solidFill>
                  <a:srgbClr val="5F5F5F"/>
                </a:solidFill>
                <a:ea typeface="ＭＳ Ｐゴシック" charset="0"/>
                <a:cs typeface="ＭＳ Ｐゴシック" charset="0"/>
              </a:rPr>
              <a:t>The OWL Namespace</a:t>
            </a:r>
          </a:p>
          <a:p>
            <a:pPr marL="457200" indent="-457200" eaLnBrk="1" hangingPunct="1">
              <a:buFont typeface="Wingdings" charset="0"/>
              <a:buAutoNum type="arabicPeriod"/>
            </a:pPr>
            <a:r>
              <a:rPr lang="en-US" sz="3200" b="1" dirty="0">
                <a:ea typeface="ＭＳ Ｐゴシック" charset="0"/>
                <a:cs typeface="ＭＳ Ｐゴシック" charset="0"/>
              </a:rPr>
              <a:t>OWL 2</a:t>
            </a:r>
          </a:p>
          <a:p>
            <a:pPr marL="457200" indent="-457200" eaLnBrk="1" hangingPunct="1">
              <a:buFont typeface="Wingdings" charset="0"/>
              <a:buNone/>
            </a:pPr>
            <a:endParaRPr lang="el-GR" sz="3200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Expressive Power vs. Efficient Reasoning</a:t>
            </a:r>
            <a:endParaRPr lang="el-GR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641208" cy="4967288"/>
          </a:xfrm>
        </p:spPr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Always a tradeoff between expressive power and efficient reasoning support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The richer the language, the more inefficient the reasoning support becomes (in general)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Reasoning can be </a:t>
            </a:r>
            <a:r>
              <a:rPr lang="en-GB" sz="3200" dirty="0">
                <a:ea typeface="ＭＳ Ｐゴシック" charset="0"/>
                <a:cs typeface="ＭＳ Ｐゴシック" charset="0"/>
                <a:hlinkClick r:id="rId3"/>
              </a:rPr>
              <a:t>undecidable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 or semi-decidable and even if decidable can be exponentially hard</a:t>
            </a:r>
            <a:endParaRPr lang="en-US" sz="3200" b="1" i="1" dirty="0">
              <a:solidFill>
                <a:schemeClr val="accent1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We need a compromise between: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supported by reasonably efficient reasoners </a:t>
            </a:r>
          </a:p>
          <a:p>
            <a:pPr marL="454025" lvl="1" indent="-227013" eaLnBrk="1" hangingPunct="1"/>
            <a:r>
              <a:rPr lang="en-GB" sz="2800" dirty="0">
                <a:ea typeface="ＭＳ Ｐゴシック" charset="0"/>
              </a:rPr>
              <a:t>Language that can express large classes of ontologies and knowledge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Extensions of OWL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11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Modules and Imports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Defaults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Closed World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Unique Names Assumption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Procedural Attachments</a:t>
            </a: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Modules and Imports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3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The importing facility of OWL is very trivial: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l-GR" sz="3200" dirty="0">
                <a:ea typeface="ＭＳ Ｐゴシック" charset="0"/>
              </a:rPr>
              <a:t>It only allows importing of an entire ontology</a:t>
            </a:r>
            <a:r>
              <a:rPr lang="en-US" sz="3200" dirty="0">
                <a:ea typeface="ＭＳ Ｐゴシック" charset="0"/>
              </a:rPr>
              <a:t>, not parts of it</a:t>
            </a: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Modules in programming languages based on </a:t>
            </a:r>
            <a:r>
              <a:rPr lang="el-GR" sz="3200" b="1" dirty="0">
                <a:ea typeface="ＭＳ Ｐゴシック" charset="0"/>
                <a:cs typeface="ＭＳ Ｐゴシック" charset="0"/>
              </a:rPr>
              <a:t>information hiding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: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state functionality, hide implementation details</a:t>
            </a:r>
          </a:p>
          <a:p>
            <a:pPr marL="742950" lvl="1" indent="-285750" eaLnBrk="1" hangingPunct="1"/>
            <a:r>
              <a:rPr lang="en-US" sz="3200" dirty="0">
                <a:ea typeface="ＭＳ Ｐゴシック" charset="0"/>
              </a:rPr>
              <a:t>Open question how to define appropriate module mechanism for Web ontology languages</a:t>
            </a:r>
            <a:r>
              <a:rPr lang="el-GR" sz="3200" dirty="0">
                <a:ea typeface="ＭＳ Ｐゴシック" charset="0"/>
              </a:rPr>
              <a:t>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Defaults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2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Many practical knowledge representation systems allow inherited values to be overridden by more specific classes in the hierarchy</a:t>
            </a: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treat inherited values as defaults </a:t>
            </a:r>
            <a:endParaRPr lang="el-GR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o consensus has been reached on the right formalization for the nonmonotonic behaviour of default values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Closed World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73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currently adopts the </a:t>
            </a:r>
            <a:r>
              <a:rPr lang="en-US" sz="3200" b="1" dirty="0">
                <a:ea typeface="ＭＳ Ｐゴシック" charset="0"/>
                <a:cs typeface="ＭＳ Ｐゴシック" charset="0"/>
              </a:rPr>
              <a:t>open-world assumption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: 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838200" lvl="1" indent="-381000" eaLnBrk="1" hangingPunct="1"/>
            <a:r>
              <a:rPr lang="en-GB" sz="2800" dirty="0">
                <a:ea typeface="ＭＳ Ｐゴシック" charset="0"/>
              </a:rPr>
              <a:t>A statement cannot be assumed true on the basis of a failure to prove it</a:t>
            </a:r>
            <a:endParaRPr lang="en-US" sz="2800" dirty="0">
              <a:ea typeface="ＭＳ Ｐゴシック" charset="0"/>
            </a:endParaRPr>
          </a:p>
          <a:p>
            <a:pPr marL="838200" lvl="1" indent="-381000" eaLnBrk="1" hangingPunct="1"/>
            <a:r>
              <a:rPr lang="en-US" sz="2800" dirty="0">
                <a:ea typeface="ＭＳ Ｐゴシック" charset="0"/>
              </a:rPr>
              <a:t>On the huge and only partially knowable WWW, this is a correct assumption</a:t>
            </a:r>
          </a:p>
          <a:p>
            <a:pPr marL="457200" indent="-457200" eaLnBrk="1" hangingPunct="1"/>
            <a:r>
              <a:rPr lang="en-GB" sz="3200" b="1" dirty="0">
                <a:ea typeface="ＭＳ Ｐゴシック" charset="0"/>
                <a:cs typeface="ＭＳ Ｐゴシック" charset="0"/>
              </a:rPr>
              <a:t>Closed-world assumption</a:t>
            </a:r>
            <a:r>
              <a:rPr lang="en-GB" sz="3200" dirty="0">
                <a:ea typeface="ＭＳ Ｐゴシック" charset="0"/>
                <a:cs typeface="ＭＳ Ｐゴシック" charset="0"/>
              </a:rPr>
              <a:t>: a statement is true when its negation cannot be proved</a:t>
            </a:r>
          </a:p>
          <a:p>
            <a:pPr marL="838200" lvl="1" indent="-381000" eaLnBrk="1" hangingPunct="1"/>
            <a:r>
              <a:rPr lang="el-GR" sz="2800" dirty="0">
                <a:ea typeface="ＭＳ Ｐゴシック" charset="0"/>
              </a:rPr>
              <a:t>tied to the notion of defaults</a:t>
            </a:r>
            <a:r>
              <a:rPr lang="en-US" sz="2800" dirty="0">
                <a:ea typeface="ＭＳ Ｐゴシック" charset="0"/>
              </a:rPr>
              <a:t>, leads to </a:t>
            </a:r>
            <a:r>
              <a:rPr lang="en-US" sz="2800" dirty="0" err="1">
                <a:ea typeface="ＭＳ Ｐゴシック" charset="0"/>
              </a:rPr>
              <a:t>nonmonotonic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behaviour</a:t>
            </a:r>
            <a:endParaRPr lang="el-GR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Unique Names Assumption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9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Typical database applications assume that individuals with different names are indeed different individuals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OWL follows the usual logical paradigm where this is not the case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742950" lvl="1" indent="-285750" eaLnBrk="1" hangingPunct="1"/>
            <a:r>
              <a:rPr lang="en-US" sz="2800" dirty="0">
                <a:ea typeface="ＭＳ Ｐゴシック" charset="0"/>
              </a:rPr>
              <a:t>Plausible on the WWW</a:t>
            </a:r>
            <a:r>
              <a:rPr lang="el-GR" sz="2800" dirty="0">
                <a:ea typeface="ＭＳ Ｐゴシック" charset="0"/>
              </a:rPr>
              <a:t> </a:t>
            </a:r>
            <a:endParaRPr lang="en-US" sz="2800" dirty="0">
              <a:ea typeface="ＭＳ Ｐゴシック" charset="0"/>
            </a:endParaRPr>
          </a:p>
          <a:p>
            <a:pPr marL="342900" indent="-3429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One may want to indicate portions of the ontology for which the assumption does or does not hold</a:t>
            </a:r>
            <a:endParaRPr lang="el-GR" sz="32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>
                <a:ea typeface="ＭＳ Ｐゴシック" charset="0"/>
                <a:cs typeface="ＭＳ Ｐゴシック" charset="0"/>
              </a:rPr>
              <a:t>Procedural Attachment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l-G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31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2875"/>
            <a:ext cx="7910513" cy="5040313"/>
          </a:xfrm>
        </p:spPr>
        <p:txBody>
          <a:bodyPr/>
          <a:lstStyle/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n-US" sz="3200" dirty="0">
                <a:ea typeface="ＭＳ Ｐゴシック" charset="0"/>
                <a:cs typeface="ＭＳ Ｐゴシック" charset="0"/>
              </a:rPr>
              <a:t>A common concept in knowledge representation is to define the meaning of a term by attaching a piece of code to be executed for computing the meaning of the term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742950" lvl="1" indent="-285750" defTabSz="825500" eaLnBrk="1" hangingPunct="1">
              <a:tabLst>
                <a:tab pos="1257300" algn="l"/>
                <a:tab pos="2870200" algn="l"/>
              </a:tabLst>
            </a:pPr>
            <a:r>
              <a:rPr lang="en-GB" sz="2800" dirty="0">
                <a:ea typeface="ＭＳ Ｐゴシック" charset="0"/>
              </a:rPr>
              <a:t>Not through explicit definitions in the language </a:t>
            </a:r>
          </a:p>
          <a:p>
            <a:pPr marL="342900" indent="-342900" defTabSz="825500" eaLnBrk="1" hangingPunct="1">
              <a:tabLst>
                <a:tab pos="1257300" algn="l"/>
                <a:tab pos="2870200" algn="l"/>
              </a:tabLst>
            </a:pPr>
            <a:r>
              <a:rPr lang="el-GR" sz="3200" dirty="0">
                <a:ea typeface="ＭＳ Ｐゴシック" charset="0"/>
                <a:cs typeface="ＭＳ Ｐゴシック" charset="0"/>
              </a:rPr>
              <a:t>Although widely used, this concept does not lend itself very well to integration in a system with a formal semantics, and it has not been included in OWL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Rules for Property Chaining</a:t>
            </a:r>
            <a:endParaRPr lang="el-GR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33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1438"/>
            <a:ext cx="8126288" cy="5183187"/>
          </a:xfrm>
        </p:spPr>
        <p:txBody>
          <a:bodyPr/>
          <a:lstStyle/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OWL does not allow the composition of properties for reasons of decidability</a:t>
            </a:r>
            <a:endParaRPr lang="en-GB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GB" sz="3200" dirty="0">
                <a:ea typeface="ＭＳ Ｐゴシック" charset="0"/>
                <a:cs typeface="ＭＳ Ｐゴシック" charset="0"/>
              </a:rPr>
              <a:t>In many applications this is a useful operation</a:t>
            </a: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One may want to define properties as general rules (Horn or otherwise) over other properties </a:t>
            </a:r>
            <a:endParaRPr lang="el-GR" sz="3200" dirty="0">
              <a:ea typeface="ＭＳ Ｐゴシック" charset="0"/>
              <a:cs typeface="ＭＳ Ｐゴシック" charset="0"/>
            </a:endParaRPr>
          </a:p>
          <a:p>
            <a:pPr marL="533400" indent="-533400" eaLnBrk="1" hangingPunct="1"/>
            <a:r>
              <a:rPr lang="el-GR" sz="3200" dirty="0">
                <a:ea typeface="ＭＳ Ｐゴシック" charset="0"/>
                <a:cs typeface="ＭＳ Ｐゴシック" charset="0"/>
              </a:rPr>
              <a:t>Integration of rule-based knowledge representation and DL-style knowledge representation is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an</a:t>
            </a:r>
            <a:r>
              <a:rPr lang="el-GR" sz="3200" dirty="0">
                <a:ea typeface="ＭＳ Ｐゴシック" charset="0"/>
                <a:cs typeface="ＭＳ Ｐゴシック" charset="0"/>
              </a:rPr>
              <a:t> area of research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OWL 2 adds</a:t>
            </a:r>
          </a:p>
        </p:txBody>
      </p:sp>
      <p:sp>
        <p:nvSpPr>
          <p:cNvPr id="235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967288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Qualified cardinality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 hand has five digits, one of which is a thumb and four of which are fingers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Stronger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datatype</a:t>
            </a:r>
            <a:r>
              <a:rPr lang="en-US" dirty="0">
                <a:ea typeface="ＭＳ Ｐゴシック" charset="0"/>
                <a:cs typeface="ＭＳ Ｐゴシック" charset="0"/>
              </a:rPr>
              <a:t>/range support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Additional property characteristics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reflexivity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Role chains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hasParent.hasSibling.hasChild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better defined model for punning within DL</a:t>
            </a:r>
          </a:p>
          <a:p>
            <a:pPr lvl="1" eaLnBrk="1" hangingPunct="1"/>
            <a:r>
              <a:rPr lang="en-US" dirty="0">
                <a:ea typeface="ＭＳ Ｐゴシック" charset="0"/>
                <a:cs typeface="ＭＳ Ｐゴシック" charset="0"/>
              </a:rPr>
              <a:t>Allows a term to name both a concept and an individual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More powerful annotations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Conclusions</a:t>
            </a:r>
          </a:p>
        </p:txBody>
      </p:sp>
      <p:sp>
        <p:nvSpPr>
          <p:cNvPr id="237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4897437"/>
          </a:xfrm>
        </p:spPr>
        <p:txBody>
          <a:bodyPr/>
          <a:lstStyle/>
          <a:p>
            <a:pPr eaLnBrk="1" hangingPunct="1"/>
            <a:r>
              <a:rPr lang="el-GR" sz="2600" dirty="0">
                <a:ea typeface="ＭＳ Ｐゴシック" charset="0"/>
                <a:cs typeface="ＭＳ Ｐゴシック" charset="0"/>
              </a:rPr>
              <a:t>OWL is the proposed standard for Web ontologies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OWL builds upon RDF and RDF Schema: 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(XML-based) RDF syntax is used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Instances are defined using RDF descriptions</a:t>
            </a:r>
          </a:p>
          <a:p>
            <a:pPr lvl="1" eaLnBrk="1" hangingPunct="1"/>
            <a:r>
              <a:rPr lang="en-GB" sz="2600" dirty="0">
                <a:ea typeface="ＭＳ Ｐゴシック" charset="0"/>
              </a:rPr>
              <a:t>Most </a:t>
            </a:r>
            <a:r>
              <a:rPr lang="en-GB" sz="2600">
                <a:ea typeface="ＭＳ Ｐゴシック" charset="0"/>
              </a:rPr>
              <a:t>RDFS modelling </a:t>
            </a:r>
            <a:r>
              <a:rPr lang="en-GB" sz="2600" dirty="0">
                <a:ea typeface="ＭＳ Ｐゴシック" charset="0"/>
              </a:rPr>
              <a:t>primitives are used</a:t>
            </a: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Formal semantics and reasoning support is provided through the mapping of OWL on logics</a:t>
            </a:r>
            <a:endParaRPr lang="en-GB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600" dirty="0">
                <a:ea typeface="ＭＳ Ｐゴシック" charset="0"/>
              </a:rPr>
              <a:t>Predicate logic and description logics have been used for this purpose</a:t>
            </a:r>
            <a:endParaRPr lang="en-US" sz="2600" dirty="0">
              <a:ea typeface="ＭＳ Ｐゴシック" charset="0"/>
            </a:endParaRPr>
          </a:p>
          <a:p>
            <a:pPr eaLnBrk="1" hangingPunct="1"/>
            <a:r>
              <a:rPr lang="en-US" sz="2600" dirty="0">
                <a:ea typeface="ＭＳ Ｐゴシック" charset="0"/>
                <a:cs typeface="ＭＳ Ｐゴシック" charset="0"/>
              </a:rPr>
              <a:t>While OWL is sufficiently rich to be used in practice, extensions are in the making</a:t>
            </a:r>
            <a:endParaRPr lang="el-GR" sz="26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l-GR" sz="2600" dirty="0">
                <a:ea typeface="ＭＳ Ｐゴシック" charset="0"/>
              </a:rPr>
              <a:t>They will provide further logical features, including rules </a:t>
            </a:r>
            <a:endParaRPr lang="en-US" sz="2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21631</TotalTime>
  <Words>6092</Words>
  <Application>Microsoft Macintosh PowerPoint</Application>
  <PresentationFormat>On-screen Show (4:3)</PresentationFormat>
  <Paragraphs>896</Paragraphs>
  <Slides>98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Arial Narrow</vt:lpstr>
      <vt:lpstr>Calibri</vt:lpstr>
      <vt:lpstr>Wingdings</vt:lpstr>
      <vt:lpstr>Capsules</vt:lpstr>
      <vt:lpstr>Chapter 4 OWL  </vt:lpstr>
      <vt:lpstr>TL;DR: What is OWL</vt:lpstr>
      <vt:lpstr>Outline</vt:lpstr>
      <vt:lpstr>A Brief History of OWL </vt:lpstr>
      <vt:lpstr>The OWL Family Tree</vt:lpstr>
      <vt:lpstr>Outline</vt:lpstr>
      <vt:lpstr>Ontology and Data</vt:lpstr>
      <vt:lpstr>Requirements for Ontology Languages</vt:lpstr>
      <vt:lpstr>Expressive Power vs. Efficient Reasoning</vt:lpstr>
      <vt:lpstr>Kinds of Reasoning about Knowledge</vt:lpstr>
      <vt:lpstr>Uses for Reasoning </vt:lpstr>
      <vt:lpstr>Reasoning Support for OWL</vt:lpstr>
      <vt:lpstr> RDFS’s Expressive Power Limitations</vt:lpstr>
      <vt:lpstr> RDFS’s Expressive Power Limitations</vt:lpstr>
      <vt:lpstr> RDFS’s Expressive Power Limitations</vt:lpstr>
      <vt:lpstr>Combining OWL with RDF Schema</vt:lpstr>
      <vt:lpstr>Three Species of OWL 1</vt:lpstr>
      <vt:lpstr>OWL Full</vt:lpstr>
      <vt:lpstr>Soundness and completeness</vt:lpstr>
      <vt:lpstr>OWL DL</vt:lpstr>
      <vt:lpstr>OWL Lite</vt:lpstr>
      <vt:lpstr>OWL Compatibility with RDF Schema</vt:lpstr>
      <vt:lpstr>Outline</vt:lpstr>
      <vt:lpstr>OWL Syntactic Varieties</vt:lpstr>
      <vt:lpstr>OWL XML/RDF Syntax: Header in Turtle</vt:lpstr>
      <vt:lpstr>owl:Ontology</vt:lpstr>
      <vt:lpstr>OWL Classes</vt:lpstr>
      <vt:lpstr>Another Example</vt:lpstr>
      <vt:lpstr>Protégé </vt:lpstr>
      <vt:lpstr>StarDog </vt:lpstr>
      <vt:lpstr>OWL Classes </vt:lpstr>
      <vt:lpstr>OWL Properties</vt:lpstr>
      <vt:lpstr>Datatype Properties</vt:lpstr>
      <vt:lpstr>OWL Object Properties</vt:lpstr>
      <vt:lpstr>Inverse Properties</vt:lpstr>
      <vt:lpstr>Equivalent Properties</vt:lpstr>
      <vt:lpstr>Property Restrictions</vt:lpstr>
      <vt:lpstr>Property Restrictions</vt:lpstr>
      <vt:lpstr>Property Restrictions</vt:lpstr>
      <vt:lpstr>Property Restrictions</vt:lpstr>
      <vt:lpstr>owl:allValuesFrom</vt:lpstr>
      <vt:lpstr>Offspring of people are people</vt:lpstr>
      <vt:lpstr>Offspring of people are people</vt:lpstr>
      <vt:lpstr>Offspring of people are people</vt:lpstr>
      <vt:lpstr>What follows? </vt:lpstr>
      <vt:lpstr>What follows? </vt:lpstr>
      <vt:lpstr>owl:hasValue</vt:lpstr>
      <vt:lpstr>A typical example</vt:lpstr>
      <vt:lpstr>A typical example</vt:lpstr>
      <vt:lpstr>What follows?</vt:lpstr>
      <vt:lpstr>owl:someValuesFrom</vt:lpstr>
      <vt:lpstr>Cardinality Restrictions </vt:lpstr>
      <vt:lpstr>Cardinality Restrictions </vt:lpstr>
      <vt:lpstr>What does this say?</vt:lpstr>
      <vt:lpstr>Definition of a parent</vt:lpstr>
      <vt:lpstr>Special Properties </vt:lpstr>
      <vt:lpstr>Boolean Combinations</vt:lpstr>
      <vt:lpstr>Boolean Combinations</vt:lpstr>
      <vt:lpstr>Boolean Combinations</vt:lpstr>
      <vt:lpstr>Nesting of Boolean Operators</vt:lpstr>
      <vt:lpstr>Enumerations with owl:oneOf </vt:lpstr>
      <vt:lpstr>Declaring Instances</vt:lpstr>
      <vt:lpstr>No Unique-Names Assumption</vt:lpstr>
      <vt:lpstr>Distinct Objects</vt:lpstr>
      <vt:lpstr>Distinct Objects</vt:lpstr>
      <vt:lpstr>Data Types in OWL</vt:lpstr>
      <vt:lpstr>Inferring Distinctness</vt:lpstr>
      <vt:lpstr>Combination of Features in OWL Profiles</vt:lpstr>
      <vt:lpstr>Restriction of Features in OWL DL</vt:lpstr>
      <vt:lpstr>Restriction of Features in OWL DL</vt:lpstr>
      <vt:lpstr>Restriction of Features in OWL DL</vt:lpstr>
      <vt:lpstr>Restriction of Features in OWL Lite</vt:lpstr>
      <vt:lpstr>African Wildlife Ontology</vt:lpstr>
      <vt:lpstr>African Wildlife Ontology</vt:lpstr>
      <vt:lpstr>African Wildlife Ontology:  Classes</vt:lpstr>
      <vt:lpstr>African Wildlife Ontology:  Classes</vt:lpstr>
      <vt:lpstr>Branches are parts of trees</vt:lpstr>
      <vt:lpstr>African Wildlife: Properties</vt:lpstr>
      <vt:lpstr>An African Wildlife: Branches</vt:lpstr>
      <vt:lpstr>African Wildlife: Leaves</vt:lpstr>
      <vt:lpstr>African Wildlife: Carnivores</vt:lpstr>
      <vt:lpstr>African Wildlife: Herbivores</vt:lpstr>
      <vt:lpstr>African Wildlife: Herbivores</vt:lpstr>
      <vt:lpstr>African Wildlife: Herbivores</vt:lpstr>
      <vt:lpstr>African Wildlife: Giraffes</vt:lpstr>
      <vt:lpstr>African Wildlife: Lions</vt:lpstr>
      <vt:lpstr>African Wildlife: Tasty Plants</vt:lpstr>
      <vt:lpstr>African Wildlife: Tasty Plants</vt:lpstr>
      <vt:lpstr>Outline</vt:lpstr>
      <vt:lpstr>Extensions of OWL</vt:lpstr>
      <vt:lpstr>Modules and Imports</vt:lpstr>
      <vt:lpstr>Defaults</vt:lpstr>
      <vt:lpstr>Closed World Assumption</vt:lpstr>
      <vt:lpstr>Unique Names Assumption</vt:lpstr>
      <vt:lpstr>Procedural Attachments </vt:lpstr>
      <vt:lpstr>Rules for Property Chaining</vt:lpstr>
      <vt:lpstr>OWL 2 adds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210</cp:revision>
  <cp:lastPrinted>2018-10-10T19:46:21Z</cp:lastPrinted>
  <dcterms:created xsi:type="dcterms:W3CDTF">2009-03-04T22:08:07Z</dcterms:created>
  <dcterms:modified xsi:type="dcterms:W3CDTF">2019-10-21T18:59:06Z</dcterms:modified>
</cp:coreProperties>
</file>