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59" r:id="rId4"/>
    <p:sldId id="260" r:id="rId5"/>
    <p:sldId id="274" r:id="rId6"/>
    <p:sldId id="273" r:id="rId7"/>
    <p:sldId id="261" r:id="rId8"/>
    <p:sldId id="262" r:id="rId9"/>
    <p:sldId id="263" r:id="rId10"/>
    <p:sldId id="275" r:id="rId11"/>
    <p:sldId id="277" r:id="rId12"/>
    <p:sldId id="279" r:id="rId13"/>
    <p:sldId id="278" r:id="rId14"/>
    <p:sldId id="264" r:id="rId15"/>
    <p:sldId id="265" r:id="rId16"/>
    <p:sldId id="269" r:id="rId17"/>
    <p:sldId id="268" r:id="rId18"/>
    <p:sldId id="272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66" r:id="rId27"/>
    <p:sldId id="271" r:id="rId28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0000"/>
    <a:srgbClr val="3366FF"/>
    <a:srgbClr val="0000CC"/>
    <a:srgbClr val="E1F4FF"/>
    <a:srgbClr val="5F5F5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74"/>
    <p:restoredTop sz="89836" autoAdjust="0"/>
  </p:normalViewPr>
  <p:slideViewPr>
    <p:cSldViewPr showGuides="1">
      <p:cViewPr>
        <p:scale>
          <a:sx n="105" d="100"/>
          <a:sy n="105" d="100"/>
        </p:scale>
        <p:origin x="528" y="808"/>
      </p:cViewPr>
      <p:guideLst>
        <p:guide orient="horz" pos="2160"/>
        <p:guide pos="3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>
              <a:latin typeface="Calibri Regular" charset="0"/>
            </a:endParaRPr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0BEBD5-5E02-A44F-98F2-429B287B9D0B}" type="slidenum">
              <a:rPr lang="en-US">
                <a:latin typeface="Calibri Regular" charset="0"/>
              </a:rPr>
              <a:pPr>
                <a:defRPr/>
              </a:p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1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 err="1"/>
              <a:t>Click</a:t>
            </a:r>
            <a:r>
              <a:rPr lang="el-GR" noProof="0" dirty="0"/>
              <a:t> </a:t>
            </a:r>
            <a:r>
              <a:rPr lang="el-GR" noProof="0" dirty="0" err="1"/>
              <a:t>to</a:t>
            </a:r>
            <a:r>
              <a:rPr lang="el-GR" noProof="0" dirty="0"/>
              <a:t> </a:t>
            </a:r>
            <a:r>
              <a:rPr lang="el-GR" noProof="0" dirty="0" err="1"/>
              <a:t>edit</a:t>
            </a:r>
            <a:r>
              <a:rPr lang="el-GR" noProof="0" dirty="0"/>
              <a:t> </a:t>
            </a:r>
            <a:r>
              <a:rPr lang="el-GR" noProof="0" dirty="0" err="1"/>
              <a:t>Master</a:t>
            </a:r>
            <a:r>
              <a:rPr lang="el-GR" noProof="0" dirty="0"/>
              <a:t> </a:t>
            </a:r>
            <a:r>
              <a:rPr lang="el-GR" noProof="0" dirty="0" err="1"/>
              <a:t>text</a:t>
            </a:r>
            <a:r>
              <a:rPr lang="el-GR" noProof="0" dirty="0"/>
              <a:t> </a:t>
            </a:r>
            <a:r>
              <a:rPr lang="el-GR" noProof="0" dirty="0" err="1"/>
              <a:t>styles</a:t>
            </a:r>
            <a:endParaRPr lang="el-GR" noProof="0" dirty="0"/>
          </a:p>
          <a:p>
            <a:pPr lvl="1"/>
            <a:r>
              <a:rPr lang="el-GR" noProof="0" dirty="0" err="1"/>
              <a:t>Second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2"/>
            <a:r>
              <a:rPr lang="el-GR" noProof="0" dirty="0" err="1"/>
              <a:t>Third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3"/>
            <a:r>
              <a:rPr lang="el-GR" noProof="0" dirty="0" err="1"/>
              <a:t>Fourth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  <a:p>
            <a:pPr lvl="4"/>
            <a:r>
              <a:rPr lang="el-GR" noProof="0" dirty="0" err="1"/>
              <a:t>Fifth</a:t>
            </a:r>
            <a:r>
              <a:rPr lang="el-GR" noProof="0" dirty="0"/>
              <a:t> </a:t>
            </a:r>
            <a:r>
              <a:rPr lang="el-GR" noProof="0" dirty="0" err="1"/>
              <a:t>level</a:t>
            </a:r>
            <a:endParaRPr lang="el-GR" noProof="0" dirty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 b="0" i="0">
                <a:latin typeface="Calibri Regular" charset="0"/>
              </a:defRPr>
            </a:lvl1pPr>
          </a:lstStyle>
          <a:p>
            <a:pPr>
              <a:defRPr/>
            </a:pPr>
            <a:fld id="{067CC83A-098E-4F43-BA05-5E4CC0C08045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8646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 Regular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786E207-7572-6B4C-9F47-B13658228E7C}" type="slidenum">
              <a:rPr lang="el-GR" sz="1400">
                <a:latin typeface="Calibri Regular" charset="0"/>
              </a:rPr>
              <a:pPr eaLnBrk="1" hangingPunct="1"/>
              <a:t>1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F74A55-60CC-DE4F-A35D-B7A598988E4A}" type="slidenum">
              <a:rPr lang="el-GR" sz="1400">
                <a:latin typeface="Calibri Regular" charset="0"/>
              </a:rPr>
              <a:pPr eaLnBrk="1" hangingPunct="1"/>
              <a:t>2</a:t>
            </a:fld>
            <a:endParaRPr lang="el-GR" sz="1400" dirty="0">
              <a:latin typeface="Calibri Regular" charset="0"/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08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1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585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260350"/>
            <a:ext cx="8496300" cy="611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21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2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7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97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812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2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2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09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8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title</a:t>
            </a:r>
            <a:r>
              <a:rPr lang="el-GR" dirty="0"/>
              <a:t> </a:t>
            </a:r>
            <a:r>
              <a:rPr lang="el-GR" dirty="0" err="1"/>
              <a:t>style</a:t>
            </a:r>
            <a:endParaRPr lang="el-GR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dirty="0" err="1"/>
              <a:t>Click</a:t>
            </a:r>
            <a:r>
              <a:rPr lang="el-GR" dirty="0"/>
              <a:t> </a:t>
            </a:r>
            <a:r>
              <a:rPr lang="el-GR" dirty="0" err="1"/>
              <a:t>to</a:t>
            </a:r>
            <a:r>
              <a:rPr lang="el-GR" dirty="0"/>
              <a:t> </a:t>
            </a:r>
            <a:r>
              <a:rPr lang="el-GR" dirty="0" err="1"/>
              <a:t>edit</a:t>
            </a:r>
            <a:r>
              <a:rPr lang="el-GR" dirty="0"/>
              <a:t> </a:t>
            </a:r>
            <a:r>
              <a:rPr lang="el-GR" dirty="0" err="1"/>
              <a:t>Master</a:t>
            </a:r>
            <a:r>
              <a:rPr lang="el-GR" dirty="0"/>
              <a:t> </a:t>
            </a:r>
            <a:r>
              <a:rPr lang="el-GR" dirty="0" err="1"/>
              <a:t>text</a:t>
            </a:r>
            <a:r>
              <a:rPr lang="el-GR" dirty="0"/>
              <a:t> </a:t>
            </a:r>
            <a:r>
              <a:rPr lang="el-GR" dirty="0" err="1"/>
              <a:t>styles</a:t>
            </a:r>
            <a:endParaRPr lang="el-GR" dirty="0"/>
          </a:p>
          <a:p>
            <a:pPr lvl="1"/>
            <a:r>
              <a:rPr lang="el-GR" dirty="0" err="1"/>
              <a:t>Second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2"/>
            <a:r>
              <a:rPr lang="el-GR" dirty="0" err="1"/>
              <a:t>Third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3"/>
            <a:r>
              <a:rPr lang="el-GR" dirty="0" err="1"/>
              <a:t>Fourth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  <a:p>
            <a:pPr lvl="4"/>
            <a:r>
              <a:rPr lang="el-GR" dirty="0" err="1"/>
              <a:t>Fifth</a:t>
            </a:r>
            <a:r>
              <a:rPr lang="el-GR" dirty="0"/>
              <a:t> </a:t>
            </a:r>
            <a:r>
              <a:rPr lang="el-GR" dirty="0" err="1"/>
              <a:t>level</a:t>
            </a:r>
            <a:endParaRPr lang="el-G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 b="0" i="0">
          <a:solidFill>
            <a:srgbClr val="000000"/>
          </a:solidFill>
          <a:latin typeface="Calibri Regular" charset="0"/>
          <a:ea typeface="ＭＳ Ｐゴシック" charset="0"/>
          <a:cs typeface="ＭＳ Ｐゴシック" charset="0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b="0" i="0">
          <a:solidFill>
            <a:srgbClr val="000000"/>
          </a:solidFill>
          <a:latin typeface="Calibri Regular" charset="0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 b="0" i="0">
          <a:solidFill>
            <a:srgbClr val="000000"/>
          </a:solidFill>
          <a:latin typeface="Calibri Regular" charset="0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b="0" i="0">
          <a:solidFill>
            <a:srgbClr val="000000"/>
          </a:solidFill>
          <a:latin typeface="Calibri Regular" charset="0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.org/TR/xmlschema-2/#facet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void/" TargetMode="External"/><Relationship Id="rId2" Type="http://schemas.openxmlformats.org/officeDocument/2006/relationships/hyperlink" Target="http://oops.linkeddata.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ops.linkeddata.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.stanford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opquadrant.com/tools/modeling-topbraid-composer-standard-editio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tegewiki.stanford.edu/wiki/ProtegeDesktopUserDocs" TargetMode="External"/><Relationship Id="rId2" Type="http://schemas.openxmlformats.org/officeDocument/2006/relationships/hyperlink" Target="https://protege.stanford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tegewiki.stanford.edu/wiki/WebProteg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WL2Pri" TargetMode="External"/><Relationship Id="rId2" Type="http://schemas.openxmlformats.org/officeDocument/2006/relationships/hyperlink" Target="http://bit.ly/manSy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2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8280400" cy="4038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9100" b="1" dirty="0"/>
              <a:t>Ontology</a:t>
            </a:r>
            <a:br>
              <a:rPr lang="en-US" sz="9100" b="1" dirty="0"/>
            </a:br>
            <a:r>
              <a:rPr lang="en-US" sz="9100" b="1" dirty="0"/>
              <a:t>Editors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 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10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6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Example: People with just boys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as the union of three classes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that have children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where all of their children are male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11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3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Example: People with just boys</a:t>
            </a:r>
            <a:endParaRPr lang="en-US" b="1" dirty="0">
              <a:cs typeface="Calibri Regular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96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as the union of three classes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that have children</a:t>
            </a:r>
          </a:p>
          <a:p>
            <a:pPr marL="514350" indent="-514350" eaLnBrk="0" hangingPunct="0">
              <a:lnSpc>
                <a:spcPct val="11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Things where all of their children are male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12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0913C18-67F0-6145-9FB6-B6FBDCB172C7}"/>
              </a:ext>
            </a:extLst>
          </p:cNvPr>
          <p:cNvSpPr/>
          <p:nvPr/>
        </p:nvSpPr>
        <p:spPr>
          <a:xfrm>
            <a:off x="6084168" y="2646393"/>
            <a:ext cx="2735982" cy="784225"/>
          </a:xfrm>
          <a:prstGeom prst="wedgeRoundRectCallout">
            <a:avLst>
              <a:gd name="adj1" fmla="val -87788"/>
              <a:gd name="adj2" fmla="val 1905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 </a:t>
            </a:r>
            <a:r>
              <a:rPr lang="en-US" sz="1600" b="1" dirty="0" err="1">
                <a:solidFill>
                  <a:schemeClr val="tx1"/>
                </a:solidFill>
              </a:rPr>
              <a:t>owl</a:t>
            </a:r>
            <a:r>
              <a:rPr lang="en-US" sz="1600" dirty="0" err="1">
                <a:solidFill>
                  <a:schemeClr val="tx1"/>
                </a:solidFill>
              </a:rPr>
              <a:t>:someValuesFrom</a:t>
            </a:r>
            <a:r>
              <a:rPr lang="en-US" sz="1600" dirty="0">
                <a:solidFill>
                  <a:schemeClr val="tx1"/>
                </a:solidFill>
              </a:rPr>
              <a:t> restriction on </a:t>
            </a:r>
            <a:r>
              <a:rPr lang="en-US" sz="1600" dirty="0" err="1">
                <a:solidFill>
                  <a:schemeClr val="tx1"/>
                </a:solidFill>
              </a:rPr>
              <a:t>hasChild</a:t>
            </a:r>
            <a:r>
              <a:rPr lang="en-US" sz="1600" dirty="0">
                <a:solidFill>
                  <a:schemeClr val="tx1"/>
                </a:solidFill>
              </a:rPr>
              <a:t> property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6B38E66-1A2B-E641-AC24-0CD39C01E903}"/>
              </a:ext>
            </a:extLst>
          </p:cNvPr>
          <p:cNvSpPr/>
          <p:nvPr/>
        </p:nvSpPr>
        <p:spPr>
          <a:xfrm>
            <a:off x="4932040" y="5813425"/>
            <a:ext cx="2726060" cy="784225"/>
          </a:xfrm>
          <a:prstGeom prst="wedgeRoundRectCallout">
            <a:avLst>
              <a:gd name="adj1" fmla="val 38544"/>
              <a:gd name="adj2" fmla="val -13709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 </a:t>
            </a:r>
            <a:r>
              <a:rPr lang="en-US" sz="1600" b="1" dirty="0" err="1">
                <a:solidFill>
                  <a:schemeClr val="tx1"/>
                </a:solidFill>
              </a:rPr>
              <a:t>owl</a:t>
            </a:r>
            <a:r>
              <a:rPr lang="en-US" sz="1600" dirty="0" err="1">
                <a:solidFill>
                  <a:schemeClr val="tx1"/>
                </a:solidFill>
              </a:rPr>
              <a:t>:allValuesFrom</a:t>
            </a:r>
            <a:r>
              <a:rPr lang="en-US" sz="1600" dirty="0">
                <a:solidFill>
                  <a:schemeClr val="tx1"/>
                </a:solidFill>
              </a:rPr>
              <a:t> restriction on </a:t>
            </a:r>
            <a:r>
              <a:rPr lang="en-US" sz="1600" dirty="0" err="1">
                <a:solidFill>
                  <a:schemeClr val="tx1"/>
                </a:solidFill>
              </a:rPr>
              <a:t>hasChild</a:t>
            </a:r>
            <a:r>
              <a:rPr lang="en-US" sz="1600" dirty="0">
                <a:solidFill>
                  <a:schemeClr val="tx1"/>
                </a:solidFill>
              </a:rPr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236864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Example: People with just boys</a:t>
            </a:r>
            <a:endParaRPr lang="en-US" b="1" dirty="0">
              <a:cs typeface="Calibri Regular" charset="0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805458" y="3283903"/>
            <a:ext cx="7533084" cy="150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8509" y="1569175"/>
            <a:ext cx="772698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How can we define a class that is people who have children and all of them are male?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13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7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Regular" charset="0"/>
              </a:rPr>
              <a:t>Example 2</a:t>
            </a: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67544" y="1484784"/>
            <a:ext cx="8153400" cy="245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(Person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only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Man) </a:t>
            </a:r>
            <a:r>
              <a:rPr lang="en-US" sz="2800" b="1" dirty="0">
                <a:solidFill>
                  <a:srgbClr val="00B2B2"/>
                </a:solidFill>
                <a:latin typeface="Courier New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</a:p>
          <a:p>
            <a:pPr eaLnBrk="0" hangingPunct="0">
              <a:lnSpc>
                <a:spcPct val="110000"/>
              </a:lnSpc>
            </a:pP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         (</a:t>
            </a:r>
            <a:r>
              <a:rPr lang="en-US" sz="2800" b="1" dirty="0" err="1">
                <a:solidFill>
                  <a:srgbClr val="000000"/>
                </a:solidFill>
                <a:latin typeface="Courier New" charset="0"/>
              </a:rPr>
              <a:t>hasChild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</a:t>
            </a:r>
            <a:r>
              <a:rPr lang="en-US" sz="2800" b="1" dirty="0">
                <a:solidFill>
                  <a:srgbClr val="B200B2"/>
                </a:solidFill>
                <a:latin typeface="Courier New" charset="0"/>
              </a:rPr>
              <a:t>some</a:t>
            </a:r>
            <a:r>
              <a:rPr lang="en-US" sz="2800" b="1" dirty="0">
                <a:solidFill>
                  <a:srgbClr val="000000"/>
                </a:solidFill>
                <a:latin typeface="Courier New" charset="0"/>
              </a:rPr>
              <a:t> Person))</a:t>
            </a:r>
            <a:endParaRPr lang="en-US" sz="2800" b="1" dirty="0">
              <a:latin typeface="Calibri Regular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4365104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The set of people who have at least one child that has some children that are only men (i.e., grandparents that only have a </a:t>
            </a:r>
            <a:r>
              <a:rPr lang="en-US" sz="3200" dirty="0" err="1">
                <a:solidFill>
                  <a:srgbClr val="000000"/>
                </a:solidFill>
                <a:latin typeface="Calibri Regular" charset="0"/>
              </a:rPr>
              <a:t>Pjb</a:t>
            </a:r>
            <a:r>
              <a:rPr lang="en-US" sz="3200" dirty="0">
                <a:solidFill>
                  <a:srgbClr val="000000"/>
                </a:solidFill>
                <a:latin typeface="Calibri Regular" charset="0"/>
              </a:rPr>
              <a:t>)</a:t>
            </a:r>
          </a:p>
        </p:txBody>
      </p:sp>
      <p:sp>
        <p:nvSpPr>
          <p:cNvPr id="16391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629D9C0-C22E-F44B-A6AF-27613754447D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14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1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values and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340769"/>
            <a:ext cx="8640960" cy="2448272"/>
          </a:xfrm>
        </p:spPr>
        <p:txBody>
          <a:bodyPr/>
          <a:lstStyle/>
          <a:p>
            <a:pPr marL="228600" indent="-228600"/>
            <a:r>
              <a:rPr lang="en-US" dirty="0"/>
              <a:t>Data values typed or </a:t>
            </a:r>
            <a:r>
              <a:rPr lang="en-US" dirty="0" err="1"/>
              <a:t>untyped</a:t>
            </a:r>
            <a:r>
              <a:rPr lang="en-US" dirty="0"/>
              <a:t> (e.g.,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, float)</a:t>
            </a:r>
          </a:p>
          <a:p>
            <a:pPr marL="228600" indent="-228600"/>
            <a:r>
              <a:rPr lang="en-US" dirty="0"/>
              <a:t>Constants w/ or w/o type, e.g.: </a:t>
            </a:r>
            <a:r>
              <a:rPr lang="en-US" dirty="0" err="1"/>
              <a:t>hasAge</a:t>
            </a:r>
            <a:r>
              <a:rPr lang="en-US" dirty="0"/>
              <a:t> value "21"^^long</a:t>
            </a:r>
          </a:p>
          <a:p>
            <a:pPr marL="228600" indent="-228600"/>
            <a:r>
              <a:rPr lang="en-US" dirty="0"/>
              <a:t>Use </a:t>
            </a:r>
            <a:r>
              <a:rPr lang="en-US" dirty="0" err="1"/>
              <a:t>datatype</a:t>
            </a:r>
            <a:r>
              <a:rPr lang="en-US" dirty="0"/>
              <a:t> names as classes: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endParaRPr lang="en-US" dirty="0"/>
          </a:p>
          <a:p>
            <a:pPr marL="228600" indent="-228600"/>
            <a:r>
              <a:rPr lang="en-US" dirty="0">
                <a:hlinkClick r:id="rId2"/>
              </a:rPr>
              <a:t>XSD facets</a:t>
            </a:r>
            <a:r>
              <a:rPr lang="en-US" dirty="0"/>
              <a:t>, e.g.: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65]</a:t>
            </a:r>
          </a:p>
          <a:p>
            <a:pPr marL="228600" indent="-228600"/>
            <a:r>
              <a:rPr lang="en-US" dirty="0"/>
              <a:t>Ranges: Person and </a:t>
            </a:r>
            <a:r>
              <a:rPr lang="en-US" dirty="0" err="1"/>
              <a:t>hasAge</a:t>
            </a:r>
            <a:r>
              <a:rPr lang="en-US" dirty="0"/>
              <a:t> some </a:t>
            </a:r>
            <a:r>
              <a:rPr lang="en-US" dirty="0" err="1"/>
              <a:t>int</a:t>
            </a:r>
            <a:r>
              <a:rPr lang="en-US" dirty="0"/>
              <a:t>[&gt;= 18, &lt;= 30]</a:t>
            </a:r>
          </a:p>
        </p:txBody>
      </p:sp>
      <p:pic>
        <p:nvPicPr>
          <p:cNvPr id="6" name="Picture 5" descr="Screen Shot 2013-03-24 at 10.1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33056"/>
            <a:ext cx="823432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We’ll use Protégé OWL v5.5 to implement a tiny ontology for people</a:t>
            </a:r>
          </a:p>
          <a:p>
            <a:r>
              <a:rPr lang="en-US" sz="3200" dirty="0"/>
              <a:t>Start by downloading and installing Protégé 5.5 (</a:t>
            </a:r>
            <a:r>
              <a:rPr lang="en-US" sz="2800" dirty="0"/>
              <a:t>You will need </a:t>
            </a:r>
            <a:r>
              <a:rPr lang="en-US" dirty="0"/>
              <a:t>the JRE installed</a:t>
            </a:r>
            <a:r>
              <a:rPr lang="en-US" sz="2800" dirty="0"/>
              <a:t>)</a:t>
            </a:r>
          </a:p>
          <a:p>
            <a:r>
              <a:rPr lang="en-US" sz="3200" dirty="0"/>
              <a:t>You may want to install </a:t>
            </a:r>
            <a:r>
              <a:rPr lang="en-US" sz="3200" dirty="0" err="1"/>
              <a:t>Graphviz</a:t>
            </a:r>
            <a:endParaRPr lang="en-US" sz="3200" dirty="0"/>
          </a:p>
          <a:p>
            <a:r>
              <a:rPr lang="en-US" sz="3200" dirty="0"/>
              <a:t>Configure Protégé </a:t>
            </a:r>
          </a:p>
          <a:p>
            <a:pPr lvl="1"/>
            <a:r>
              <a:rPr lang="en-US" sz="3200" dirty="0"/>
              <a:t>E.g., select a reasoner to use (e.g., </a:t>
            </a:r>
            <a:r>
              <a:rPr lang="en-US" sz="3200" dirty="0" err="1"/>
              <a:t>HermiT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046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3" cy="5184576"/>
          </a:xfrm>
        </p:spPr>
        <p:txBody>
          <a:bodyPr/>
          <a:lstStyle/>
          <a:p>
            <a:r>
              <a:rPr lang="en-US" dirty="0"/>
              <a:t>Think about </a:t>
            </a:r>
            <a:r>
              <a:rPr lang="en-US" dirty="0" err="1"/>
              <a:t>usecases</a:t>
            </a:r>
            <a:endParaRPr lang="en-US" dirty="0"/>
          </a:p>
          <a:p>
            <a:r>
              <a:rPr lang="en-US" dirty="0"/>
              <a:t>Preliminaries</a:t>
            </a:r>
          </a:p>
          <a:p>
            <a:pPr lvl="1"/>
            <a:r>
              <a:rPr lang="en-US" dirty="0"/>
              <a:t>Choose namespace URL, import other ontologies used</a:t>
            </a:r>
          </a:p>
          <a:p>
            <a:r>
              <a:rPr lang="en-US" dirty="0"/>
              <a:t>Identify and define classes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 and run reasoner to check for errors or omissions</a:t>
            </a:r>
          </a:p>
          <a:p>
            <a:r>
              <a:rPr lang="en-US" dirty="0"/>
              <a:t>Identify and define properties</a:t>
            </a:r>
          </a:p>
          <a:p>
            <a:pPr lvl="1"/>
            <a:r>
              <a:rPr lang="en-US" dirty="0"/>
              <a:t>Place in hierarchy, add </a:t>
            </a:r>
            <a:r>
              <a:rPr lang="en-US" b="1" dirty="0"/>
              <a:t>axioms</a:t>
            </a:r>
            <a:r>
              <a:rPr lang="en-US" dirty="0"/>
              <a:t>, run reasoner</a:t>
            </a:r>
          </a:p>
          <a:p>
            <a:r>
              <a:rPr lang="en-US" dirty="0"/>
              <a:t>Add individuals &amp; reasoner to check for problems</a:t>
            </a:r>
          </a:p>
          <a:p>
            <a:r>
              <a:rPr lang="en-US" dirty="0"/>
              <a:t>Add comments and labels</a:t>
            </a:r>
          </a:p>
          <a:p>
            <a:r>
              <a:rPr lang="en-US" dirty="0"/>
              <a:t>Export in desired formats, maybe upload to Web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workflow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1694"/>
            <a:ext cx="8496943" cy="5184576"/>
          </a:xfrm>
        </p:spPr>
        <p:txBody>
          <a:bodyPr/>
          <a:lstStyle/>
          <a:p>
            <a:r>
              <a:rPr lang="en-US" sz="3200" dirty="0"/>
              <a:t>Use </a:t>
            </a:r>
            <a:r>
              <a:rPr lang="en-US" sz="3200" dirty="0">
                <a:hlinkClick r:id="rId2"/>
              </a:rPr>
              <a:t>OOPS</a:t>
            </a:r>
            <a:r>
              <a:rPr lang="en-US" sz="3200" dirty="0"/>
              <a:t> to find common ontology pitfalls</a:t>
            </a:r>
          </a:p>
          <a:p>
            <a:pPr marL="395287" lvl="1" indent="0">
              <a:buNone/>
            </a:pPr>
            <a:r>
              <a:rPr lang="en-US" dirty="0" err="1"/>
              <a:t>OntOlogy</a:t>
            </a:r>
            <a:r>
              <a:rPr lang="en-US" dirty="0"/>
              <a:t> Pitfall Scanner detect many common pitfalls introduced when developing ontologies</a:t>
            </a:r>
            <a:endParaRPr lang="en-US" sz="2800" dirty="0"/>
          </a:p>
          <a:p>
            <a:r>
              <a:rPr lang="en-US" sz="3200" dirty="0"/>
              <a:t>Link concepts (and individuals) to common ontologies (e.g., DBpedia, Freebase, foaf)</a:t>
            </a:r>
          </a:p>
          <a:p>
            <a:pPr marL="395287" lvl="1" indent="0">
              <a:buNone/>
            </a:pPr>
            <a:r>
              <a:rPr lang="en-US" dirty="0"/>
              <a:t>Use owl:sameAs</a:t>
            </a:r>
          </a:p>
          <a:p>
            <a:r>
              <a:rPr lang="en-US" sz="3200" dirty="0"/>
              <a:t>Generate visualizations</a:t>
            </a:r>
          </a:p>
          <a:p>
            <a:r>
              <a:rPr lang="en-US" sz="3200" dirty="0"/>
              <a:t>Produce documentation</a:t>
            </a:r>
          </a:p>
          <a:p>
            <a:r>
              <a:rPr lang="en-US" sz="3200" dirty="0"/>
              <a:t>Develop examples with your use case(s)</a:t>
            </a:r>
          </a:p>
          <a:p>
            <a:r>
              <a:rPr lang="en-US" sz="3200" dirty="0"/>
              <a:t>Encode data, describe in </a:t>
            </a:r>
            <a:r>
              <a:rPr lang="en-US" sz="3200" dirty="0">
                <a:hlinkClick r:id="rId3"/>
              </a:rPr>
              <a:t>VoID</a:t>
            </a:r>
            <a:r>
              <a:rPr lang="en-US" sz="3200" dirty="0"/>
              <a:t> (Vocabulary of Interlinked Datasets),  add to LOD cloud</a:t>
            </a:r>
          </a:p>
        </p:txBody>
      </p:sp>
    </p:spTree>
    <p:extLst>
      <p:ext uri="{BB962C8B-B14F-4D97-AF65-F5344CB8AC3E}">
        <p14:creationId xmlns:p14="http://schemas.microsoft.com/office/powerpoint/2010/main" val="2052901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1DE5-C207-5A4F-91A6-DD52705C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http://oops.linkeddata.es/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D2B34A-5C48-EA45-B5D6-F9C9FF98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0914"/>
            <a:ext cx="8028384" cy="54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7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IDEs for Ontologies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424614" cy="511175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sz="3200" dirty="0"/>
              <a:t>Some people use simple text editors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Working with XML serialization will drive you crazy</a:t>
            </a:r>
          </a:p>
          <a:p>
            <a:pPr marL="455613" lvl="1" indent="-228600" eaLnBrk="1" hangingPunct="1">
              <a:defRPr/>
            </a:pPr>
            <a:r>
              <a:rPr lang="en-US" sz="2800" dirty="0">
                <a:ea typeface="ＭＳ Ｐゴシック" charset="0"/>
              </a:rPr>
              <a:t>Using Turtle or an abstract syntax works well</a:t>
            </a:r>
          </a:p>
          <a:p>
            <a:pPr marL="342900" indent="-342900" eaLnBrk="1" hangingPunct="1">
              <a:defRPr/>
            </a:pPr>
            <a:r>
              <a:rPr lang="en-US" sz="3200" dirty="0"/>
              <a:t>Others prefer an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Good IDEs include support for reasoning, visualization, and more</a:t>
            </a:r>
          </a:p>
          <a:p>
            <a:pPr marL="342900" indent="-342900" eaLnBrk="1" hangingPunct="1">
              <a:defRPr/>
            </a:pPr>
            <a:r>
              <a:rPr lang="en-US" sz="3200" dirty="0">
                <a:hlinkClick r:id="rId3"/>
              </a:rPr>
              <a:t>Protégé</a:t>
            </a:r>
            <a:r>
              <a:rPr lang="en-US" sz="3200" dirty="0"/>
              <a:t> is a very popular IDE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From Stanford, free, lots of plugins</a:t>
            </a:r>
          </a:p>
          <a:p>
            <a:pPr marL="342900" indent="-342900" eaLnBrk="1" hangingPunct="1">
              <a:defRPr/>
            </a:pPr>
            <a:r>
              <a:rPr lang="en-US" sz="3200" dirty="0"/>
              <a:t>TopQuadrant </a:t>
            </a:r>
            <a:r>
              <a:rPr lang="en-US" sz="3200" dirty="0">
                <a:hlinkClick r:id="rId4"/>
              </a:rPr>
              <a:t>Composer</a:t>
            </a:r>
            <a:r>
              <a:rPr lang="en-US" sz="3200" dirty="0"/>
              <a:t> is also good</a:t>
            </a:r>
          </a:p>
          <a:p>
            <a:pPr marL="457200" lvl="1" indent="-228600" eaLnBrk="1" hangingPunct="1">
              <a:defRPr/>
            </a:pPr>
            <a:r>
              <a:rPr lang="en-US" sz="2800" dirty="0"/>
              <a:t>Feature rich but expensive ($600 for a single license)</a:t>
            </a:r>
          </a:p>
          <a:p>
            <a:pPr marL="342900" indent="-342900" eaLnBrk="1" hangingPunct="1">
              <a:defRPr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F745-78EC-BD4E-ABCE-5524C8D9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9465-0B4B-984F-9D5D-7DC8B630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After editing your ontology or data you should (1) stop the reasoner and (2) run it again</a:t>
            </a:r>
          </a:p>
          <a:p>
            <a:r>
              <a:rPr lang="en-US" sz="3200" dirty="0"/>
              <a:t>Look for any of the following problems</a:t>
            </a:r>
          </a:p>
          <a:p>
            <a:pPr lvl="1"/>
            <a:r>
              <a:rPr lang="en-US" sz="2800" dirty="0"/>
              <a:t>Unexpected inferences</a:t>
            </a:r>
          </a:p>
          <a:p>
            <a:pPr lvl="1"/>
            <a:r>
              <a:rPr lang="en-US" sz="2800" dirty="0"/>
              <a:t>Missing inferences</a:t>
            </a:r>
          </a:p>
          <a:p>
            <a:pPr lvl="1"/>
            <a:r>
              <a:rPr lang="en-US" sz="2800" dirty="0"/>
              <a:t>Reasoner stops with an error</a:t>
            </a:r>
          </a:p>
          <a:p>
            <a:pPr lvl="1"/>
            <a:r>
              <a:rPr lang="en-US" sz="2800" dirty="0"/>
              <a:t>Reasoner stops after finding a contradiction</a:t>
            </a:r>
          </a:p>
          <a:p>
            <a:pPr lvl="1"/>
            <a:r>
              <a:rPr lang="en-US" sz="2800" dirty="0"/>
              <a:t>Reasoner concludes a class is equivalent to </a:t>
            </a:r>
            <a:r>
              <a:rPr lang="en-US" sz="2800" dirty="0" err="1"/>
              <a:t>owl:Nothing</a:t>
            </a:r>
            <a:endParaRPr lang="en-US" sz="2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92100" lvl="1" indent="-17303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3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D5DE-0648-3C4B-BF4B-D302D88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Impossible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A7701-6C2C-7147-894E-0D114F802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000397"/>
            <a:ext cx="8349018" cy="594518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8B3885A-AB05-0D4E-9485-EE0932DD0DEA}"/>
              </a:ext>
            </a:extLst>
          </p:cNvPr>
          <p:cNvSpPr/>
          <p:nvPr/>
        </p:nvSpPr>
        <p:spPr>
          <a:xfrm>
            <a:off x="3131840" y="3580879"/>
            <a:ext cx="1224136" cy="784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F73B-DBB5-D34D-8726-B412A87B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Inconsistent Ontology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FC523-C14D-2A4D-87F0-24CE18A64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70" y="1412874"/>
            <a:ext cx="7824385" cy="5256485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963A6B-D9C1-A34A-B7FA-E88BEB259DD9}"/>
              </a:ext>
            </a:extLst>
          </p:cNvPr>
          <p:cNvSpPr/>
          <p:nvPr/>
        </p:nvSpPr>
        <p:spPr>
          <a:xfrm>
            <a:off x="1187624" y="2276872"/>
            <a:ext cx="5976664" cy="252028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C959AF-16A4-D949-BDB6-B3AA4011B383}"/>
              </a:ext>
            </a:extLst>
          </p:cNvPr>
          <p:cNvSpPr/>
          <p:nvPr/>
        </p:nvSpPr>
        <p:spPr>
          <a:xfrm>
            <a:off x="7532712" y="6239562"/>
            <a:ext cx="1224136" cy="7842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360-EA13-D543-AA4B-9F94539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Reasoner fails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8CDA-B4E5-FD4A-A857-38DB630E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637504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8E99035-097B-644A-9BC4-2446785162E2}"/>
              </a:ext>
            </a:extLst>
          </p:cNvPr>
          <p:cNvSpPr/>
          <p:nvPr/>
        </p:nvSpPr>
        <p:spPr>
          <a:xfrm>
            <a:off x="8100392" y="6309320"/>
            <a:ext cx="864096" cy="68044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360-EA13-D543-AA4B-9F94539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Reasoner fails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8CDA-B4E5-FD4A-A857-38DB630E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6375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FAC675-201D-A94D-82D9-24C6B9A4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124744"/>
            <a:ext cx="8363675" cy="50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04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7360-EA13-D543-AA4B-9F94539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Reasoner fails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8CDA-B4E5-FD4A-A857-38DB630E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6375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FAC675-201D-A94D-82D9-24C6B9A4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124744"/>
            <a:ext cx="8363675" cy="5082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B2E01-FAED-DD42-9FA4-163C23E59F74}"/>
              </a:ext>
            </a:extLst>
          </p:cNvPr>
          <p:cNvSpPr txBox="1"/>
          <p:nvPr/>
        </p:nvSpPr>
        <p:spPr>
          <a:xfrm>
            <a:off x="1739390" y="3271624"/>
            <a:ext cx="6431565" cy="26776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Owl reasoners don’t like a property to be transitive and  irreflexive or asymmetric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Restriction is necessary in order to guarantee decidability of reasoning problems for OWL 2 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You can make a property transitive via rules as a work around</a:t>
            </a:r>
          </a:p>
        </p:txBody>
      </p:sp>
    </p:spTree>
    <p:extLst>
      <p:ext uri="{BB962C8B-B14F-4D97-AF65-F5344CB8AC3E}">
        <p14:creationId xmlns:p14="http://schemas.microsoft.com/office/powerpoint/2010/main" val="3277888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Demonstration/HW4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9" y="1412874"/>
            <a:ext cx="8353176" cy="532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Protégé OWL (v5.5) to build a simple ontology for people based on the following</a:t>
            </a:r>
          </a:p>
          <a:p>
            <a:pPr marL="457200" lvl="1" indent="-228600"/>
            <a:r>
              <a:rPr lang="en-US" dirty="0"/>
              <a:t>People have just one sex that’s either </a:t>
            </a:r>
            <a:r>
              <a:rPr lang="en-US" i="1" dirty="0"/>
              <a:t>male</a:t>
            </a:r>
            <a:r>
              <a:rPr lang="en-US" dirty="0"/>
              <a:t> or </a:t>
            </a:r>
            <a:r>
              <a:rPr lang="en-US" i="1" dirty="0"/>
              <a:t>female</a:t>
            </a:r>
            <a:r>
              <a:rPr lang="en-US" dirty="0"/>
              <a:t>, an integer age, and two parents, one male, one female</a:t>
            </a:r>
          </a:p>
          <a:p>
            <a:pPr marL="457200" lvl="1" indent="-228600"/>
            <a:r>
              <a:rPr lang="en-US" dirty="0"/>
              <a:t>A person’s grandparent is the parent of their parent</a:t>
            </a:r>
          </a:p>
          <a:p>
            <a:pPr marL="457200" lvl="1" indent="-228600"/>
            <a:r>
              <a:rPr lang="en-US" dirty="0"/>
              <a:t>Every person is either a man or a woman but not both</a:t>
            </a:r>
          </a:p>
          <a:p>
            <a:pPr marL="457200" lvl="1" indent="-228600"/>
            <a:r>
              <a:rPr lang="en-US" dirty="0"/>
              <a:t>A man is defined as any person whose sex is male and a woman as any person whose sex is female</a:t>
            </a:r>
          </a:p>
          <a:p>
            <a:pPr marL="457200" lvl="1" indent="-228600"/>
            <a:r>
              <a:rPr lang="en-US" dirty="0"/>
              <a:t>A boy is defined as a person whose sex is male and whose age is less than 18, a girl is …</a:t>
            </a:r>
          </a:p>
          <a:p>
            <a:pPr marL="457200" lvl="1" indent="-228600"/>
            <a:r>
              <a:rPr lang="en-US" dirty="0"/>
              <a:t>A person is either an adult or (age &gt;18), minor (age &lt;18), </a:t>
            </a:r>
            <a:r>
              <a:rPr lang="is-IS" dirty="0"/>
              <a:t>…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3312616" cy="4967288"/>
          </a:xfrm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AllDifferent</a:t>
            </a:r>
            <a:r>
              <a:rPr lang="en-US" b="1" dirty="0"/>
              <a:t> people</a:t>
            </a:r>
          </a:p>
          <a:p>
            <a:pPr marL="114300" lvl="1" indent="0">
              <a:buNone/>
            </a:pPr>
            <a:r>
              <a:rPr lang="en-US" b="1" dirty="0"/>
              <a:t>Alice F</a:t>
            </a:r>
          </a:p>
          <a:p>
            <a:pPr marL="114300" lvl="1" indent="0">
              <a:buNone/>
            </a:pPr>
            <a:r>
              <a:rPr lang="en-US" b="1" dirty="0"/>
              <a:t>Bob M</a:t>
            </a:r>
          </a:p>
          <a:p>
            <a:pPr marL="114300" lvl="1" indent="0">
              <a:buNone/>
            </a:pPr>
            <a:r>
              <a:rPr lang="en-US" b="1" dirty="0"/>
              <a:t>Carol F</a:t>
            </a:r>
          </a:p>
          <a:p>
            <a:pPr marL="114300" lvl="1" indent="0">
              <a:buNone/>
            </a:pPr>
            <a:r>
              <a:rPr lang="en-US" b="1" dirty="0"/>
              <a:t>Don M</a:t>
            </a:r>
          </a:p>
          <a:p>
            <a:pPr marL="114300" lvl="1" indent="0">
              <a:buNone/>
            </a:pPr>
            <a:r>
              <a:rPr lang="en-US" b="1" dirty="0"/>
              <a:t>Edith F</a:t>
            </a:r>
          </a:p>
          <a:p>
            <a:pPr marL="114300" lvl="1" indent="0">
              <a:buNone/>
            </a:pPr>
            <a:r>
              <a:rPr lang="en-US" b="1" dirty="0"/>
              <a:t>Pat ?</a:t>
            </a:r>
          </a:p>
          <a:p>
            <a:pPr marL="0" indent="-287337">
              <a:buNone/>
            </a:pPr>
            <a:r>
              <a:rPr lang="en-US" b="1" dirty="0"/>
              <a:t>Other people</a:t>
            </a:r>
          </a:p>
          <a:p>
            <a:pPr marL="114300" lvl="1" indent="0">
              <a:buNone/>
            </a:pPr>
            <a:r>
              <a:rPr lang="en-US" b="1" dirty="0"/>
              <a:t>Frank M</a:t>
            </a:r>
          </a:p>
          <a:p>
            <a:pPr marL="114300" lvl="1" indent="0">
              <a:buNone/>
            </a:pPr>
            <a:r>
              <a:rPr lang="en-US" b="1" dirty="0"/>
              <a:t>Gwen 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412776"/>
            <a:ext cx="4536504" cy="4967288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Some possible test cases</a:t>
            </a:r>
          </a:p>
          <a:p>
            <a:r>
              <a:rPr lang="en-US" sz="2400" dirty="0"/>
              <a:t>Alice parent Bob . Bob parent Carol</a:t>
            </a:r>
          </a:p>
          <a:p>
            <a:pPr lvl="1"/>
            <a:r>
              <a:rPr lang="en-US" sz="2000" dirty="0"/>
              <a:t>Alice grandparent Carol</a:t>
            </a:r>
          </a:p>
          <a:p>
            <a:r>
              <a:rPr lang="en-US" sz="2400" dirty="0"/>
              <a:t>Alice parent Bob . Alice parent Don.</a:t>
            </a:r>
          </a:p>
          <a:p>
            <a:pPr lvl="1"/>
            <a:r>
              <a:rPr lang="en-US" sz="2000" dirty="0"/>
              <a:t>Contradiction</a:t>
            </a:r>
          </a:p>
          <a:p>
            <a:r>
              <a:rPr lang="en-US" sz="2400" dirty="0"/>
              <a:t>Alice parent Bob . Pat parent Bob</a:t>
            </a:r>
          </a:p>
          <a:p>
            <a:pPr lvl="1"/>
            <a:r>
              <a:rPr lang="en-US" sz="2000" dirty="0"/>
              <a:t>Pat a female</a:t>
            </a:r>
          </a:p>
          <a:p>
            <a:r>
              <a:rPr lang="en-US" sz="2400" dirty="0"/>
              <a:t>Alice parent Bob . Gwen parent Bob .</a:t>
            </a:r>
          </a:p>
          <a:p>
            <a:pPr lvl="1"/>
            <a:r>
              <a:rPr lang="en-US" sz="2000" dirty="0"/>
              <a:t>Alice owl:sameAs Gwen</a:t>
            </a:r>
          </a:p>
        </p:txBody>
      </p:sp>
    </p:spTree>
    <p:extLst>
      <p:ext uri="{BB962C8B-B14F-4D97-AF65-F5344CB8AC3E}">
        <p14:creationId xmlns:p14="http://schemas.microsoft.com/office/powerpoint/2010/main" val="15424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5.5</a:t>
            </a:r>
          </a:p>
        </p:txBody>
      </p:sp>
      <p:pic>
        <p:nvPicPr>
          <p:cNvPr id="3" name="Picture 2" descr="Screen Shot 2016-10-26 at 3.30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12" y="980728"/>
            <a:ext cx="9144000" cy="62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Protégé 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err="1">
                <a:hlinkClick r:id="rId2"/>
              </a:rPr>
              <a:t>protege.stanford.edu</a:t>
            </a:r>
            <a:r>
              <a:rPr lang="en-US" sz="3200" dirty="0">
                <a:hlinkClick r:id="rId2"/>
              </a:rPr>
              <a:t>/</a:t>
            </a:r>
            <a:endParaRPr lang="en-US" sz="3200" dirty="0"/>
          </a:p>
          <a:p>
            <a:pPr>
              <a:spcAft>
                <a:spcPts val="600"/>
              </a:spcAft>
            </a:pPr>
            <a:r>
              <a:rPr lang="en-US" sz="3200" dirty="0"/>
              <a:t>Free, open source ontology editor and KB framework 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Predates OWL, still supports earlier Frames representation</a:t>
            </a:r>
          </a:p>
          <a:p>
            <a:pPr>
              <a:spcAft>
                <a:spcPts val="600"/>
              </a:spcAft>
            </a:pPr>
            <a:r>
              <a:rPr lang="en-US" sz="3200" dirty="0"/>
              <a:t>In Java, extensible, large community of users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Requires Java Runtime Environment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hlinkClick r:id="rId3"/>
              </a:rPr>
              <a:t>Desktop</a:t>
            </a:r>
            <a:r>
              <a:rPr lang="en-US" sz="3200" dirty="0"/>
              <a:t> and </a:t>
            </a:r>
            <a:r>
              <a:rPr lang="en-US" sz="3200" dirty="0">
                <a:hlinkClick r:id="rId4"/>
              </a:rPr>
              <a:t>Web</a:t>
            </a:r>
            <a:r>
              <a:rPr lang="en-US" sz="3200" dirty="0"/>
              <a:t> versions</a:t>
            </a:r>
          </a:p>
          <a:p>
            <a:pPr lvl="1">
              <a:spcAft>
                <a:spcPts val="600"/>
              </a:spcAft>
            </a:pPr>
            <a:r>
              <a:rPr lang="en-US" sz="2800" dirty="0"/>
              <a:t>Works will under Linux, Mac OS X and Windows</a:t>
            </a:r>
          </a:p>
        </p:txBody>
      </p:sp>
    </p:spTree>
    <p:extLst>
      <p:ext uri="{BB962C8B-B14F-4D97-AF65-F5344CB8AC3E}">
        <p14:creationId xmlns:p14="http://schemas.microsoft.com/office/powerpoint/2010/main" val="251854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Protégé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52" y="1044575"/>
            <a:ext cx="9971156" cy="61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Protégé </a:t>
            </a:r>
          </a:p>
        </p:txBody>
      </p:sp>
      <p:pic>
        <p:nvPicPr>
          <p:cNvPr id="6" name="Picture 5" descr="Screen Shot 2014-04-09 at 11.19.4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" y="908720"/>
            <a:ext cx="9144000" cy="64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YAS: Yet Another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Neither OWL's official abstract syntax nor XML serialization is easy to read or use</a:t>
            </a:r>
          </a:p>
          <a:p>
            <a:r>
              <a:rPr lang="en-US" dirty="0"/>
              <a:t>Protégé uses the Manchester syntax</a:t>
            </a:r>
          </a:p>
          <a:p>
            <a:r>
              <a:rPr lang="en-US" dirty="0"/>
              <a:t>Simpler and more compact: “some” and “only”, not “</a:t>
            </a:r>
            <a:r>
              <a:rPr lang="en-US" dirty="0" err="1"/>
              <a:t>someValuesFrom</a:t>
            </a:r>
            <a:r>
              <a:rPr lang="en-US" dirty="0"/>
              <a:t>” and “</a:t>
            </a:r>
            <a:r>
              <a:rPr lang="en-US" dirty="0" err="1"/>
              <a:t>allValuesFrom</a:t>
            </a:r>
            <a:r>
              <a:rPr lang="en-US" dirty="0"/>
              <a:t>”</a:t>
            </a:r>
          </a:p>
          <a:p>
            <a:r>
              <a:rPr lang="en-US" dirty="0"/>
              <a:t>A W3C recommendation (</a:t>
            </a:r>
            <a:r>
              <a:rPr lang="en-US" dirty="0">
                <a:hlinkClick r:id="rId2"/>
              </a:rPr>
              <a:t>http://bit.ly/manSyn</a:t>
            </a:r>
            <a:r>
              <a:rPr lang="en-US" dirty="0"/>
              <a:t>),  used in the OWL 2 Primer (</a:t>
            </a:r>
            <a:r>
              <a:rPr lang="en-US" dirty="0">
                <a:hlinkClick r:id="rId3"/>
              </a:rPr>
              <a:t>http://bit.ly/OWL2Pri</a:t>
            </a:r>
            <a:r>
              <a:rPr lang="en-US" dirty="0"/>
              <a:t>)</a:t>
            </a:r>
          </a:p>
          <a:p>
            <a:pPr marL="395287" lvl="1" indent="0">
              <a:buNone/>
            </a:pPr>
            <a:r>
              <a:rPr lang="en-US" sz="2800" dirty="0"/>
              <a:t>Class: man</a:t>
            </a:r>
          </a:p>
          <a:p>
            <a:pPr marL="395287" lvl="1" indent="0">
              <a:buNone/>
            </a:pPr>
            <a:r>
              <a:rPr lang="en-US" sz="2800" dirty="0"/>
              <a:t>   Annotations: </a:t>
            </a:r>
            <a:r>
              <a:rPr lang="en-US" sz="2800" dirty="0" err="1"/>
              <a:t>rdfs:label</a:t>
            </a:r>
            <a:r>
              <a:rPr lang="en-US" sz="2800" dirty="0"/>
              <a:t> "man"</a:t>
            </a:r>
          </a:p>
          <a:p>
            <a:pPr marL="395287" lvl="1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EquivalentTo</a:t>
            </a:r>
            <a:r>
              <a:rPr lang="en-US" sz="2800" dirty="0"/>
              <a:t>: adult and male and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2581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6E33267-FC3F-334E-98DC-07C897B24439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8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Regular" charset="0"/>
              </a:rPr>
              <a:t>Manchester OWL syntax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33625"/>
            <a:ext cx="8483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705600" y="64770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D8215A-C64F-7A42-9122-C1D1515C23A8}" type="slidenum">
              <a:rPr lang="en-US" sz="1400">
                <a:solidFill>
                  <a:schemeClr val="bg1"/>
                </a:solidFill>
                <a:latin typeface="Calibri Regular" charset="0"/>
                <a:cs typeface="Calibri Regular" charset="0"/>
              </a:rPr>
              <a:pPr/>
              <a:t>9</a:t>
            </a:fld>
            <a:endParaRPr lang="en-US" sz="1400" dirty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2282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12283</TotalTime>
  <Words>1044</Words>
  <Application>Microsoft Macintosh PowerPoint</Application>
  <PresentationFormat>On-screen Show (4:3)</PresentationFormat>
  <Paragraphs>147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Regular</vt:lpstr>
      <vt:lpstr>Courier New</vt:lpstr>
      <vt:lpstr>Wingdings</vt:lpstr>
      <vt:lpstr>Capsules</vt:lpstr>
      <vt:lpstr>Ontology Editors</vt:lpstr>
      <vt:lpstr>IDEs for Ontologies</vt:lpstr>
      <vt:lpstr>Protégé 5.5</vt:lpstr>
      <vt:lpstr>Protégé 5.5</vt:lpstr>
      <vt:lpstr>Desktop Protégé </vt:lpstr>
      <vt:lpstr>Web Protégé </vt:lpstr>
      <vt:lpstr>YAS: Yet Another Syntax</vt:lpstr>
      <vt:lpstr>Manchester OWL syntax</vt:lpstr>
      <vt:lpstr>Manchester OWL syntax</vt:lpstr>
      <vt:lpstr>Example 1</vt:lpstr>
      <vt:lpstr>Example: People with just boys</vt:lpstr>
      <vt:lpstr>Example: People with just boys</vt:lpstr>
      <vt:lpstr>Example: People with just boys</vt:lpstr>
      <vt:lpstr>Example 2</vt:lpstr>
      <vt:lpstr>Data values and datatypes</vt:lpstr>
      <vt:lpstr>Demonstration</vt:lpstr>
      <vt:lpstr>A basic workflow</vt:lpstr>
      <vt:lpstr>More workflow steps</vt:lpstr>
      <vt:lpstr>http://oops.linkeddata.es/</vt:lpstr>
      <vt:lpstr>What to watch out for</vt:lpstr>
      <vt:lpstr>Error: Impossible Class</vt:lpstr>
      <vt:lpstr>Inconsistent Ontology </vt:lpstr>
      <vt:lpstr>Reasoner fails</vt:lpstr>
      <vt:lpstr>Reasoner fails</vt:lpstr>
      <vt:lpstr>Reasoner fails</vt:lpstr>
      <vt:lpstr>Demonstration/HW4</vt:lpstr>
      <vt:lpstr>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158</cp:revision>
  <cp:lastPrinted>2014-04-09T17:55:53Z</cp:lastPrinted>
  <dcterms:created xsi:type="dcterms:W3CDTF">2009-03-04T21:38:52Z</dcterms:created>
  <dcterms:modified xsi:type="dcterms:W3CDTF">2019-11-11T20:28:48Z</dcterms:modified>
</cp:coreProperties>
</file>