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0" r:id="rId4"/>
    <p:sldId id="262" r:id="rId5"/>
    <p:sldId id="263" r:id="rId6"/>
    <p:sldId id="259" r:id="rId7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8" autoAdjust="0"/>
    <p:restoredTop sz="86349"/>
  </p:normalViewPr>
  <p:slideViewPr>
    <p:cSldViewPr snapToGrid="0" snapToObjects="1" showGuides="1">
      <p:cViewPr varScale="1">
        <p:scale>
          <a:sx n="30" d="100"/>
          <a:sy n="30" d="100"/>
        </p:scale>
        <p:origin x="216" y="360"/>
      </p:cViewPr>
      <p:guideLst>
        <p:guide orient="horz" pos="2160"/>
        <p:guide pos="3833"/>
      </p:guideLst>
    </p:cSldViewPr>
  </p:slideViewPr>
  <p:outlineViewPr>
    <p:cViewPr>
      <p:scale>
        <a:sx n="33" d="100"/>
        <a:sy n="33" d="100"/>
      </p:scale>
      <p:origin x="0" y="-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0FB0F-9B61-674C-BA7C-E299A8EDF59F}" type="datetimeFigureOut">
              <a:rPr lang="en-US" smtClean="0"/>
              <a:t>8/28/19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6986B-C9F6-A748-9ED6-74FE2475F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65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5372D-FFE4-7A46-AC4F-8DA57F75B57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FD41E-7A58-1E48-9CE1-355D4ECD3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91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2844800" cy="365125"/>
          </a:xfrm>
          <a:prstGeom prst="rect">
            <a:avLst/>
          </a:prstGeom>
        </p:spPr>
        <p:txBody>
          <a:bodyPr/>
          <a:lstStyle/>
          <a:p>
            <a:fld id="{737825A7-E0BC-FE4A-B793-8147EA7912D4}" type="datetime1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BC1B-FC5F-3E49-9764-2F58D9A0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2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2844800" cy="365125"/>
          </a:xfrm>
          <a:prstGeom prst="rect">
            <a:avLst/>
          </a:prstGeom>
        </p:spPr>
        <p:txBody>
          <a:bodyPr/>
          <a:lstStyle/>
          <a:p>
            <a:fld id="{221D88F1-0002-9041-80C0-B0E11FBC7FF6}" type="datetime1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BC1B-FC5F-3E49-9764-2F58D9A0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1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2844800" cy="365125"/>
          </a:xfrm>
          <a:prstGeom prst="rect">
            <a:avLst/>
          </a:prstGeom>
        </p:spPr>
        <p:txBody>
          <a:bodyPr/>
          <a:lstStyle/>
          <a:p>
            <a:fld id="{BF3C940C-7E81-054F-A3FC-426D16B4AF4B}" type="datetime1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BC1B-FC5F-3E49-9764-2F58D9A0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2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BC1B-FC5F-3E49-9764-2F58D9A0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0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2844800" cy="365125"/>
          </a:xfrm>
          <a:prstGeom prst="rect">
            <a:avLst/>
          </a:prstGeom>
        </p:spPr>
        <p:txBody>
          <a:bodyPr/>
          <a:lstStyle/>
          <a:p>
            <a:fld id="{18383853-B1BE-8742-BE1F-0AF5890587BF}" type="datetime1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BC1B-FC5F-3E49-9764-2F58D9A0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1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2844800" cy="365125"/>
          </a:xfrm>
          <a:prstGeom prst="rect">
            <a:avLst/>
          </a:prstGeom>
        </p:spPr>
        <p:txBody>
          <a:bodyPr/>
          <a:lstStyle/>
          <a:p>
            <a:fld id="{82869007-B734-FA48-B6E2-A9F2724E5119}" type="datetime1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BC1B-FC5F-3E49-9764-2F58D9A0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1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2844800" cy="365125"/>
          </a:xfrm>
          <a:prstGeom prst="rect">
            <a:avLst/>
          </a:prstGeom>
        </p:spPr>
        <p:txBody>
          <a:bodyPr/>
          <a:lstStyle/>
          <a:p>
            <a:fld id="{F15A727A-01CE-7643-9985-91B67A243C2C}" type="datetime1">
              <a:rPr lang="en-US" smtClean="0"/>
              <a:t>8/28/19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BC1B-FC5F-3E49-9764-2F58D9A0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2844800" cy="365125"/>
          </a:xfrm>
          <a:prstGeom prst="rect">
            <a:avLst/>
          </a:prstGeom>
        </p:spPr>
        <p:txBody>
          <a:bodyPr/>
          <a:lstStyle/>
          <a:p>
            <a:fld id="{7C970659-EB7C-074D-AB38-4F1D9020EC03}" type="datetime1">
              <a:rPr lang="en-US" smtClean="0"/>
              <a:t>8/28/19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BC1B-FC5F-3E49-9764-2F58D9A0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3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2844800" cy="365125"/>
          </a:xfrm>
          <a:prstGeom prst="rect">
            <a:avLst/>
          </a:prstGeom>
        </p:spPr>
        <p:txBody>
          <a:bodyPr/>
          <a:lstStyle/>
          <a:p>
            <a:fld id="{240B5297-AA6F-254C-B4BE-C4074B6D9E98}" type="datetime1">
              <a:rPr lang="en-US" smtClean="0"/>
              <a:t>8/28/19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BC1B-FC5F-3E49-9764-2F58D9A0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8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2844800" cy="365125"/>
          </a:xfrm>
          <a:prstGeom prst="rect">
            <a:avLst/>
          </a:prstGeom>
        </p:spPr>
        <p:txBody>
          <a:bodyPr/>
          <a:lstStyle/>
          <a:p>
            <a:fld id="{CDCD98F0-1345-6543-9198-D864F976B70C}" type="datetime1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BC1B-FC5F-3E49-9764-2F58D9A0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5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2844800" cy="365125"/>
          </a:xfrm>
          <a:prstGeom prst="rect">
            <a:avLst/>
          </a:prstGeom>
        </p:spPr>
        <p:txBody>
          <a:bodyPr/>
          <a:lstStyle/>
          <a:p>
            <a:fld id="{45A04BC3-CF9D-FE48-98C8-542B99BD6276}" type="datetime1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BC1B-FC5F-3E49-9764-2F58D9A0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1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2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017" y="1339464"/>
            <a:ext cx="10983383" cy="5237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5798" y="6577288"/>
            <a:ext cx="496201" cy="280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BBC1B-FC5F-3E49-9764-2F58D9A087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3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013" indent="-227013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4025" indent="-227013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688975" indent="-23495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4263" indent="-168275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52538" indent="-168275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mbc.edu/~fin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mailto:finin@umbc.ed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bit.ly/691f1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9642" y="1324308"/>
            <a:ext cx="7772400" cy="3392071"/>
          </a:xfrm>
        </p:spPr>
        <p:txBody>
          <a:bodyPr>
            <a:noAutofit/>
          </a:bodyPr>
          <a:lstStyle/>
          <a:p>
            <a:r>
              <a:rPr lang="en-US" sz="5400" b="1" dirty="0"/>
              <a:t>CMSC 491/691</a:t>
            </a:r>
            <a:br>
              <a:rPr lang="en-US" sz="5400" b="1" dirty="0"/>
            </a:br>
            <a:r>
              <a:rPr lang="en-US" sz="6600" b="1" dirty="0"/>
              <a:t>Knowledge Graphs</a:t>
            </a:r>
            <a:br>
              <a:rPr lang="en-US" sz="800" b="1" dirty="0"/>
            </a:br>
            <a:br>
              <a:rPr lang="en-US" sz="800" b="1" dirty="0"/>
            </a:br>
            <a:r>
              <a:rPr lang="en-US" dirty="0"/>
              <a:t>Administrivia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3884" y="5017058"/>
            <a:ext cx="6400800" cy="83730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Fall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BC1B-FC5F-3E49-9764-2F58D9A087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8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127054"/>
            <a:ext cx="11234738" cy="5730946"/>
          </a:xfrm>
        </p:spPr>
        <p:txBody>
          <a:bodyPr>
            <a:normAutofit/>
          </a:bodyPr>
          <a:lstStyle/>
          <a:p>
            <a:r>
              <a:rPr lang="en-US" dirty="0"/>
              <a:t>Understand concepts, motivation, goals underling knowledge graphs (KGs)</a:t>
            </a:r>
          </a:p>
          <a:p>
            <a:r>
              <a:rPr lang="en-US" dirty="0"/>
              <a:t>Gain familiarity with popular property graphs like Neo4j</a:t>
            </a:r>
          </a:p>
          <a:p>
            <a:r>
              <a:rPr lang="en-US" dirty="0"/>
              <a:t>In-depth understanding of Semantic Web (SW) languages &amp; tools</a:t>
            </a:r>
          </a:p>
          <a:p>
            <a:r>
              <a:rPr lang="en-US" dirty="0"/>
              <a:t>Ability to create &amp; use ontologies &amp; schemas using SW languages</a:t>
            </a:r>
          </a:p>
          <a:p>
            <a:r>
              <a:rPr lang="en-US" dirty="0"/>
              <a:t>Familiarity with major </a:t>
            </a:r>
            <a:r>
              <a:rPr lang="en-US" dirty="0" err="1"/>
              <a:t>usecases</a:t>
            </a:r>
            <a:r>
              <a:rPr lang="en-US" dirty="0"/>
              <a:t>: </a:t>
            </a:r>
            <a:r>
              <a:rPr lang="en-US" dirty="0" err="1"/>
              <a:t>Wikidata</a:t>
            </a:r>
            <a:r>
              <a:rPr lang="en-US" dirty="0"/>
              <a:t>, Google knowledge graph, </a:t>
            </a:r>
            <a:r>
              <a:rPr lang="en-US" dirty="0" err="1"/>
              <a:t>schema.org</a:t>
            </a:r>
            <a:endParaRPr lang="en-US" dirty="0"/>
          </a:p>
          <a:p>
            <a:r>
              <a:rPr lang="en-US" dirty="0"/>
              <a:t>Create, consume and manipulate KG data</a:t>
            </a:r>
          </a:p>
          <a:p>
            <a:r>
              <a:rPr lang="en-US" dirty="0"/>
              <a:t>Ability to define and implement a KG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BC1B-FC5F-3E49-9764-2F58D9A087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ea typeface="ＭＳ Ｐゴシック" charset="0"/>
              </a:rPr>
              <a:t>Grading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339464"/>
            <a:ext cx="11201400" cy="52378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Grades will be based on homework, quizzes, exams and a project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5-6 short </a:t>
            </a:r>
            <a:r>
              <a:rPr lang="en-US" b="1" dirty="0">
                <a:ea typeface="ＭＳ Ｐゴシック" charset="0"/>
              </a:rPr>
              <a:t>homework </a:t>
            </a:r>
            <a:r>
              <a:rPr lang="en-US" dirty="0">
                <a:ea typeface="ＭＳ Ｐゴシック" charset="0"/>
              </a:rPr>
              <a:t>assignments</a:t>
            </a:r>
          </a:p>
          <a:p>
            <a:pPr marL="574675" lvl="1" indent="-231775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Submissions will be via </a:t>
            </a:r>
            <a:r>
              <a:rPr lang="en-US" dirty="0" err="1">
                <a:ea typeface="ＭＳ Ｐゴシック" charset="0"/>
              </a:rPr>
              <a:t>github</a:t>
            </a:r>
            <a:r>
              <a:rPr lang="en-US" dirty="0">
                <a:ea typeface="ＭＳ Ｐゴシック" charset="0"/>
              </a:rPr>
              <a:t> classroom</a:t>
            </a:r>
          </a:p>
          <a:p>
            <a:pPr marL="231775" indent="-231775">
              <a:lnSpc>
                <a:spcPct val="90000"/>
              </a:lnSpc>
            </a:pPr>
            <a:r>
              <a:rPr lang="en-US" b="1" dirty="0">
                <a:ea typeface="ＭＳ Ｐゴシック" charset="0"/>
              </a:rPr>
              <a:t>Project</a:t>
            </a:r>
            <a:r>
              <a:rPr lang="en-US" dirty="0">
                <a:ea typeface="ＭＳ Ｐゴシック" charset="0"/>
              </a:rPr>
              <a:t> (individual or group) with </a:t>
            </a:r>
            <a:r>
              <a:rPr lang="en-US" i="1" dirty="0">
                <a:ea typeface="ＭＳ Ｐゴシック" charset="0"/>
              </a:rPr>
              <a:t>proposal</a:t>
            </a:r>
            <a:r>
              <a:rPr lang="en-US" dirty="0">
                <a:ea typeface="ＭＳ Ｐゴシック" charset="0"/>
              </a:rPr>
              <a:t> and </a:t>
            </a:r>
            <a:r>
              <a:rPr lang="en-US" i="1" dirty="0">
                <a:ea typeface="ＭＳ Ｐゴシック" charset="0"/>
              </a:rPr>
              <a:t>final report</a:t>
            </a:r>
          </a:p>
          <a:p>
            <a:pPr marL="231775" indent="-231775">
              <a:lnSpc>
                <a:spcPct val="90000"/>
              </a:lnSpc>
            </a:pPr>
            <a:r>
              <a:rPr lang="en-US" b="1" dirty="0">
                <a:ea typeface="ＭＳ Ｐゴシック" charset="0"/>
              </a:rPr>
              <a:t>Midterm,</a:t>
            </a:r>
            <a:r>
              <a:rPr lang="en-US" dirty="0">
                <a:ea typeface="ＭＳ Ｐゴシック" charset="0"/>
              </a:rPr>
              <a:t> comprehensive </a:t>
            </a:r>
            <a:r>
              <a:rPr lang="en-US" b="1" dirty="0">
                <a:ea typeface="ＭＳ Ｐゴシック" charset="0"/>
              </a:rPr>
              <a:t>final, </a:t>
            </a:r>
            <a:r>
              <a:rPr lang="en-US" dirty="0">
                <a:ea typeface="ＭＳ Ｐゴシック" charset="0"/>
              </a:rPr>
              <a:t>possible </a:t>
            </a:r>
            <a:r>
              <a:rPr lang="en-US" b="1" dirty="0">
                <a:ea typeface="ＭＳ Ｐゴシック" charset="0"/>
              </a:rPr>
              <a:t>quizzes</a:t>
            </a:r>
            <a:r>
              <a:rPr lang="en-US" dirty="0">
                <a:ea typeface="ＭＳ Ｐゴシック" charset="0"/>
              </a:rPr>
              <a:t> on readings</a:t>
            </a:r>
            <a:endParaRPr lang="en-US" b="1" i="1" dirty="0">
              <a:ea typeface="ＭＳ Ｐゴシック" charset="0"/>
            </a:endParaRPr>
          </a:p>
          <a:p>
            <a:pPr marL="231775" indent="-231775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Probable weighting: 40% homework, 15% project, 10% quizzes, 15% midterm, 20% final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b="1" i="1" dirty="0">
              <a:latin typeface="Helvetica" charset="0"/>
              <a:ea typeface="ＭＳ Ｐゴシック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0FA6E3-647E-EB46-AA63-09779F2D716A}"/>
              </a:ext>
            </a:extLst>
          </p:cNvPr>
          <p:cNvSpPr txBox="1"/>
          <p:nvPr/>
        </p:nvSpPr>
        <p:spPr>
          <a:xfrm>
            <a:off x="10014857" y="-121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0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ＭＳ Ｐゴシック" charset="0"/>
              </a:rPr>
              <a:t>Instructor availability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270090"/>
            <a:ext cx="10972800" cy="5312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  <a:ea typeface="ＭＳ Ｐゴシック" charset="0"/>
              </a:rPr>
              <a:t>Instructor: Professor </a:t>
            </a:r>
            <a:r>
              <a:rPr lang="en-US" dirty="0">
                <a:latin typeface="+mj-lt"/>
                <a:ea typeface="ＭＳ Ｐゴシック" charset="0"/>
                <a:hlinkClick r:id="rId3"/>
              </a:rPr>
              <a:t>Tim Finin</a:t>
            </a:r>
            <a:endParaRPr lang="en-US" dirty="0">
              <a:latin typeface="+mj-lt"/>
              <a:ea typeface="ＭＳ Ｐゴシック" charset="0"/>
            </a:endParaRPr>
          </a:p>
          <a:p>
            <a:r>
              <a:rPr lang="en-US" dirty="0">
                <a:latin typeface="+mj-lt"/>
                <a:ea typeface="ＭＳ Ｐゴシック" charset="0"/>
              </a:rPr>
              <a:t>Pronounced like </a:t>
            </a:r>
            <a:r>
              <a:rPr lang="en-US" i="1" dirty="0">
                <a:latin typeface="+mj-lt"/>
                <a:ea typeface="ＭＳ Ｐゴシック" charset="0"/>
              </a:rPr>
              <a:t>fine + in, </a:t>
            </a:r>
            <a:r>
              <a:rPr lang="en-US" dirty="0">
                <a:latin typeface="+mj-lt"/>
                <a:ea typeface="ＭＳ Ｐゴシック" charset="0"/>
              </a:rPr>
              <a:t>not like </a:t>
            </a:r>
            <a:r>
              <a:rPr lang="en-US" i="1" dirty="0">
                <a:latin typeface="+mj-lt"/>
                <a:ea typeface="ＭＳ Ｐゴシック" charset="0"/>
              </a:rPr>
              <a:t>fin + in</a:t>
            </a:r>
          </a:p>
          <a:p>
            <a:r>
              <a:rPr lang="en-US" dirty="0">
                <a:latin typeface="+mj-lt"/>
                <a:ea typeface="ＭＳ Ｐゴシック" charset="0"/>
              </a:rPr>
              <a:t>Office: ITE329, </a:t>
            </a:r>
            <a:r>
              <a:rPr lang="en-US" dirty="0">
                <a:latin typeface="+mj-lt"/>
                <a:ea typeface="ＭＳ Ｐゴシック" charset="0"/>
                <a:hlinkClick r:id="rId4"/>
              </a:rPr>
              <a:t>finin@umbc.edu</a:t>
            </a:r>
            <a:r>
              <a:rPr lang="en-US" dirty="0">
                <a:latin typeface="+mj-lt"/>
                <a:ea typeface="ＭＳ Ｐゴシック" charset="0"/>
              </a:rPr>
              <a:t>, phone:410-455-3522</a:t>
            </a:r>
          </a:p>
          <a:p>
            <a:pPr marL="231775" indent="-231775"/>
            <a:r>
              <a:rPr lang="en-US" dirty="0">
                <a:latin typeface="+mj-lt"/>
                <a:ea typeface="ＭＳ Ｐゴシック" charset="0"/>
              </a:rPr>
              <a:t>Office hours: Tuesday 12-1; Wednesday 10-11</a:t>
            </a:r>
          </a:p>
          <a:p>
            <a:pPr marL="231775" indent="-231775"/>
            <a:r>
              <a:rPr lang="en-US" dirty="0">
                <a:latin typeface="+mj-lt"/>
                <a:ea typeface="ＭＳ Ｐゴシック" charset="0"/>
              </a:rPr>
              <a:t>Direct general questions (i.e., those that other students may also have and that a Web search can’t answer) to Piazza first</a:t>
            </a:r>
          </a:p>
          <a:p>
            <a:pPr marL="231775" indent="-231775"/>
            <a:r>
              <a:rPr lang="en-US" dirty="0">
                <a:latin typeface="+mj-lt"/>
                <a:ea typeface="ＭＳ Ｐゴシック" charset="0"/>
              </a:rPr>
              <a:t>We’ll try to respond to postings on the discussion list or private email messages within 24 hours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A3605-E3D5-BE48-8739-6570C0B04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9017" y="274638"/>
            <a:ext cx="2127019" cy="212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7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Programming, etc.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417639"/>
            <a:ext cx="10972800" cy="5182976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+mj-lt"/>
                <a:ea typeface="ＭＳ Ｐゴシック" charset="0"/>
              </a:rPr>
              <a:t>Homework requires using various systems/tools</a:t>
            </a:r>
          </a:p>
          <a:p>
            <a:pPr eaLnBrk="1" hangingPunct="1"/>
            <a:r>
              <a:rPr lang="en-US" dirty="0">
                <a:latin typeface="+mj-lt"/>
                <a:ea typeface="ＭＳ Ｐゴシック" charset="0"/>
              </a:rPr>
              <a:t>We’ll use GitHub Classroom for starter code &amp; submissions</a:t>
            </a:r>
          </a:p>
          <a:p>
            <a:pPr eaLnBrk="1" hangingPunct="1"/>
            <a:r>
              <a:rPr lang="en-US" dirty="0">
                <a:latin typeface="+mj-lt"/>
                <a:ea typeface="ＭＳ Ｐゴシック" charset="0"/>
              </a:rPr>
              <a:t>Some will require programming; can be done in any language (e.g., Java, Python);  Python preferred</a:t>
            </a:r>
          </a:p>
          <a:p>
            <a:pPr eaLnBrk="1" hangingPunct="1"/>
            <a:r>
              <a:rPr lang="en-US" dirty="0">
                <a:latin typeface="+mj-lt"/>
                <a:ea typeface="ＭＳ Ｐゴシック" charset="0"/>
              </a:rPr>
              <a:t>Examples demonstrated in Unix (Linux or MAC OS X); most can be made to work on Windows</a:t>
            </a:r>
          </a:p>
          <a:p>
            <a:pPr eaLnBrk="1" hangingPunct="1"/>
            <a:r>
              <a:rPr lang="en-US" dirty="0">
                <a:latin typeface="+mj-lt"/>
                <a:ea typeface="ＭＳ Ｐゴシック" charset="0"/>
              </a:rPr>
              <a:t>A web server on your computer may be useful</a:t>
            </a:r>
          </a:p>
        </p:txBody>
      </p:sp>
    </p:spTree>
    <p:extLst>
      <p:ext uri="{BB962C8B-B14F-4D97-AF65-F5344CB8AC3E}">
        <p14:creationId xmlns:p14="http://schemas.microsoft.com/office/powerpoint/2010/main" val="198127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Site: </a:t>
            </a:r>
            <a:r>
              <a:rPr lang="en-US" dirty="0">
                <a:hlinkClick r:id="rId2"/>
              </a:rPr>
              <a:t>http://bit.ly/691f19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BC1B-FC5F-3E49-9764-2F58D9A08725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B7C6FE7F-23E2-074B-8283-C30774A6B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13" y="1194819"/>
            <a:ext cx="8020972" cy="527778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0342789"/>
      </p:ext>
    </p:extLst>
  </p:cSld>
  <p:clrMapOvr>
    <a:masterClrMapping/>
  </p:clrMapOvr>
</p:sld>
</file>

<file path=ppt/theme/theme1.xml><?xml version="1.0" encoding="utf-8"?>
<a:theme xmlns:a="http://schemas.openxmlformats.org/drawingml/2006/main" name="fin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finin.potx</Template>
  <TotalTime>1899</TotalTime>
  <Words>308</Words>
  <Application>Microsoft Macintosh PowerPoint</Application>
  <PresentationFormat>Widescreen</PresentationFormat>
  <Paragraphs>34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</vt:lpstr>
      <vt:lpstr>finin</vt:lpstr>
      <vt:lpstr>CMSC 491/691 Knowledge Graphs  Administrivia</vt:lpstr>
      <vt:lpstr>Course Objectives</vt:lpstr>
      <vt:lpstr>Grading</vt:lpstr>
      <vt:lpstr>Instructor availability</vt:lpstr>
      <vt:lpstr>Programming, etc.</vt:lpstr>
      <vt:lpstr>Web Site: http://bit.ly/691f19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finin</dc:creator>
  <cp:lastModifiedBy>Tim Finin</cp:lastModifiedBy>
  <cp:revision>32</cp:revision>
  <cp:lastPrinted>2018-08-12T17:20:00Z</cp:lastPrinted>
  <dcterms:created xsi:type="dcterms:W3CDTF">2013-01-28T04:22:06Z</dcterms:created>
  <dcterms:modified xsi:type="dcterms:W3CDTF">2019-08-29T11:51:47Z</dcterms:modified>
</cp:coreProperties>
</file>