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1448" y="192"/>
      </p:cViewPr>
      <p:guideLst>
        <p:guide orient="horz" pos="2124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893C-F6F2-1C4F-8689-76ADC4738B76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4704-552D-6949-A23D-2936261C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7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AAAC-08AA-4B4D-AB79-FC662BBA016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45BC-E45D-0248-9C6A-66F5353B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FB8D7576-5FD4-0642-BCD2-338B75797653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2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3379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77D3C2E8-9FB1-7F46-8D5C-EF3343EB1DA4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11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F3D7B563-DC62-1C4E-9F63-978A1F333A1A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12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5837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56952C39-9DAE-0A44-B79C-F1BA75C0F022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13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EF7A4ECB-5972-684E-AD30-B44A7E37C243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14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2BC38337-BB50-D543-9C5C-A87D10D91A79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15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6451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0E8F8482-DA18-DA46-85A5-E9FEB3D60699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16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6656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4F488BF5-42DF-E841-A746-FA45E011E8BA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17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686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4AA67A23-DACA-7D4A-B045-A2BBA4525DAE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18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706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A01D668F-EAEB-F349-A116-1A3EFBEB4366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19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7270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F6B59DB3-9244-9B4C-8974-F8D1989E6D09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20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747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C46C771C-CDF9-8843-A64C-3473202D407A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3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3789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8229AF45-D3DE-6C40-97EF-D6E961B0FA5D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21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768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AE3D26F8-FB26-ED41-AC66-7C6EAAF8EA92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22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7885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44CEB592-F8AC-7A40-A706-2640CEF8BC6D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23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829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2B4954E9-E35A-2948-ACB1-48708B2F67FB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4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3993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D9421075-E9F7-4547-831E-519C1696DC86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5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419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83E48934-A372-4D41-AA22-3AEEAC7A52EE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6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440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07B036B1-4AA5-0445-AC16-51F1F6402085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7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4"/>
            <a:ext cx="7315968" cy="3028313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94070AB4-1DAB-1044-B6C5-03112810BF61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8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5017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28ED947F-CE07-DC49-AA98-2601D7CDFCD3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9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522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3254743" indent="-32853916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00827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801654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202482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603309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tabLst>
                <a:tab pos="634643" algn="l"/>
                <a:tab pos="1269286" algn="l"/>
                <a:tab pos="1903929" algn="l"/>
                <a:tab pos="2538573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</a:pPr>
            <a:fld id="{140418D9-7D0E-8744-BD83-6EBEC3ACB42C}" type="slidenum">
              <a:rPr lang="en-US" sz="1200">
                <a:solidFill>
                  <a:srgbClr val="000000"/>
                </a:solidFill>
                <a:latin typeface="Calibri"/>
                <a:cs typeface="Arial Unicode MS" charset="0"/>
              </a:rPr>
              <a:pPr eaLnBrk="1">
                <a:lnSpc>
                  <a:spcPct val="93000"/>
                </a:lnSpc>
              </a:pPr>
              <a:t>10</a:t>
            </a:fld>
            <a:endParaRPr lang="en-US" sz="1200" dirty="0">
              <a:solidFill>
                <a:srgbClr val="000000"/>
              </a:solidFill>
              <a:latin typeface="Calibri"/>
              <a:cs typeface="Arial Unicode MS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857500" y="522288"/>
            <a:ext cx="3427413" cy="25701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016" y="3257423"/>
            <a:ext cx="7315968" cy="3086354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D45775-5459-5641-A96C-F99F22CB77BA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7E403-0B0A-0E4E-B5FC-464C307C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4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7338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238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bpedia.org/Abou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0879"/>
            <a:ext cx="7772400" cy="3037785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Semantic Web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6600" b="1" dirty="0" smtClean="0"/>
              <a:t>Motivating </a:t>
            </a:r>
            <a:r>
              <a:rPr lang="en-US" sz="6600" b="1" dirty="0"/>
              <a:t>E</a:t>
            </a:r>
            <a:r>
              <a:rPr lang="en-US" sz="6600" b="1" dirty="0" smtClean="0"/>
              <a:t>xample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49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1920" y="229125"/>
            <a:ext cx="8231040" cy="914496"/>
          </a:xfrm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/>
              <a:t>S</a:t>
            </a:r>
            <a:r>
              <a:rPr lang="en-US" b="1" dirty="0" smtClean="0"/>
              <a:t>tart </a:t>
            </a:r>
            <a:r>
              <a:rPr lang="en-US" b="1" dirty="0"/>
              <a:t>merging your data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295521" y="3429001"/>
            <a:ext cx="2410560" cy="292350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710240" y="5157182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32000" y="5550343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77440" y="5917582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05920" y="6261778"/>
            <a:ext cx="1455840" cy="208822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Besse, Christianne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495201" y="4042506"/>
            <a:ext cx="145440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900" b="1">
                <a:solidFill>
                  <a:srgbClr val="0D0D0D"/>
                </a:solidFill>
              </a:rPr>
              <a:t>Le palais des miroirs</a:t>
            </a:r>
          </a:p>
        </p:txBody>
      </p:sp>
      <p:cxnSp>
        <p:nvCxnSpPr>
          <p:cNvPr id="53257" name="Straight Arrow Connector 10"/>
          <p:cNvCxnSpPr>
            <a:cxnSpLocks noChangeShapeType="1"/>
            <a:stCxn id="5" idx="4"/>
            <a:endCxn id="6" idx="0"/>
          </p:cNvCxnSpPr>
          <p:nvPr/>
        </p:nvCxnSpPr>
        <p:spPr bwMode="auto">
          <a:xfrm rot="5400000">
            <a:off x="4489845" y="4146226"/>
            <a:ext cx="1435831" cy="586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3258" name="TextBox 11"/>
          <p:cNvSpPr txBox="1">
            <a:spLocks noChangeArrowheads="1"/>
          </p:cNvSpPr>
          <p:nvPr/>
        </p:nvSpPr>
        <p:spPr bwMode="auto">
          <a:xfrm rot="3478347">
            <a:off x="6503721" y="4105162"/>
            <a:ext cx="747438" cy="20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f:original</a:t>
            </a:r>
          </a:p>
        </p:txBody>
      </p:sp>
      <p:sp>
        <p:nvSpPr>
          <p:cNvPr id="53259" name="TextBox 12"/>
          <p:cNvSpPr txBox="1">
            <a:spLocks noChangeArrowheads="1"/>
          </p:cNvSpPr>
          <p:nvPr/>
        </p:nvSpPr>
        <p:spPr bwMode="auto">
          <a:xfrm>
            <a:off x="4433761" y="5612270"/>
            <a:ext cx="5601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53260" name="TextBox 13"/>
          <p:cNvSpPr txBox="1">
            <a:spLocks noChangeArrowheads="1"/>
          </p:cNvSpPr>
          <p:nvPr/>
        </p:nvSpPr>
        <p:spPr bwMode="auto">
          <a:xfrm>
            <a:off x="7449121" y="5227749"/>
            <a:ext cx="80784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f:traducteur</a:t>
            </a:r>
          </a:p>
        </p:txBody>
      </p:sp>
      <p:sp>
        <p:nvSpPr>
          <p:cNvPr id="53261" name="TextBox 14"/>
          <p:cNvSpPr txBox="1">
            <a:spLocks noChangeArrowheads="1"/>
          </p:cNvSpPr>
          <p:nvPr/>
        </p:nvSpPr>
        <p:spPr bwMode="auto">
          <a:xfrm>
            <a:off x="5194080" y="4535037"/>
            <a:ext cx="6912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f:auteur</a:t>
            </a:r>
          </a:p>
        </p:txBody>
      </p:sp>
      <p:sp>
        <p:nvSpPr>
          <p:cNvPr id="53262" name="TextBox 15"/>
          <p:cNvSpPr txBox="1">
            <a:spLocks noChangeArrowheads="1"/>
          </p:cNvSpPr>
          <p:nvPr/>
        </p:nvSpPr>
        <p:spPr bwMode="auto">
          <a:xfrm rot="-1997886">
            <a:off x="7620480" y="4451508"/>
            <a:ext cx="613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f:titre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948641" y="4884993"/>
            <a:ext cx="2410560" cy="292351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http://…isbn/2020386682</a:t>
            </a:r>
          </a:p>
        </p:txBody>
      </p:sp>
      <p:cxnSp>
        <p:nvCxnSpPr>
          <p:cNvPr id="53264" name="Straight Arrow Connector 17"/>
          <p:cNvCxnSpPr>
            <a:cxnSpLocks noChangeShapeType="1"/>
            <a:stCxn id="6" idx="4"/>
            <a:endCxn id="8" idx="0"/>
          </p:cNvCxnSpPr>
          <p:nvPr/>
        </p:nvCxnSpPr>
        <p:spPr bwMode="auto">
          <a:xfrm rot="5400000">
            <a:off x="4650454" y="5653315"/>
            <a:ext cx="518454" cy="1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65" name="Straight Arrow Connector 18"/>
          <p:cNvCxnSpPr>
            <a:cxnSpLocks noChangeShapeType="1"/>
            <a:stCxn id="17" idx="4"/>
            <a:endCxn id="7" idx="1"/>
          </p:cNvCxnSpPr>
          <p:nvPr/>
        </p:nvCxnSpPr>
        <p:spPr bwMode="auto">
          <a:xfrm rot="16200000" flipH="1">
            <a:off x="7217979" y="5113285"/>
            <a:ext cx="409003" cy="5371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66" name="Straight Arrow Connector 19"/>
          <p:cNvCxnSpPr>
            <a:cxnSpLocks noChangeShapeType="1"/>
            <a:stCxn id="7" idx="5"/>
            <a:endCxn id="9" idx="0"/>
          </p:cNvCxnSpPr>
          <p:nvPr/>
        </p:nvCxnSpPr>
        <p:spPr bwMode="auto">
          <a:xfrm rot="16200000" flipH="1">
            <a:off x="7804054" y="5932711"/>
            <a:ext cx="505493" cy="152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67" name="Straight Arrow Connector 20"/>
          <p:cNvCxnSpPr>
            <a:cxnSpLocks noChangeShapeType="1"/>
            <a:stCxn id="17" idx="0"/>
            <a:endCxn id="10" idx="2"/>
          </p:cNvCxnSpPr>
          <p:nvPr/>
        </p:nvCxnSpPr>
        <p:spPr bwMode="auto">
          <a:xfrm rot="5400000" flipH="1" flipV="1">
            <a:off x="7371327" y="4033920"/>
            <a:ext cx="633667" cy="1068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68" name="Straight Arrow Connector 21"/>
          <p:cNvCxnSpPr>
            <a:cxnSpLocks noChangeShapeType="1"/>
            <a:stCxn id="17" idx="0"/>
            <a:endCxn id="5" idx="5"/>
          </p:cNvCxnSpPr>
          <p:nvPr/>
        </p:nvCxnSpPr>
        <p:spPr bwMode="auto">
          <a:xfrm rot="16200000" flipV="1">
            <a:off x="6150897" y="3881970"/>
            <a:ext cx="1205406" cy="800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3269" name="TextBox 22"/>
          <p:cNvSpPr txBox="1">
            <a:spLocks noChangeArrowheads="1"/>
          </p:cNvSpPr>
          <p:nvPr/>
        </p:nvSpPr>
        <p:spPr bwMode="auto">
          <a:xfrm>
            <a:off x="8131680" y="5826852"/>
            <a:ext cx="58752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579840" y="1408468"/>
            <a:ext cx="2508480" cy="29235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2868480" y="2622516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604320" y="3014238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7440" y="4258528"/>
            <a:ext cx="1514880" cy="20882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876320" y="4396782"/>
            <a:ext cx="2793600" cy="29235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http://www.amitavghosh.com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7440" y="1329261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The Glass Palace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17440" y="1674897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2000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17440" y="2464100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London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7440" y="2827018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Harper Collins</a:t>
            </a:r>
          </a:p>
        </p:txBody>
      </p:sp>
      <p:cxnSp>
        <p:nvCxnSpPr>
          <p:cNvPr id="53279" name="Curved Connector 20"/>
          <p:cNvCxnSpPr>
            <a:cxnSpLocks noChangeShapeType="1"/>
            <a:stCxn id="25" idx="4"/>
            <a:endCxn id="26" idx="6"/>
          </p:cNvCxnSpPr>
          <p:nvPr/>
        </p:nvCxnSpPr>
        <p:spPr bwMode="auto">
          <a:xfrm rot="5400000">
            <a:off x="3532265" y="1463275"/>
            <a:ext cx="1064271" cy="153936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80" name="Curved Connector 34"/>
          <p:cNvCxnSpPr>
            <a:cxnSpLocks noChangeShapeType="1"/>
            <a:stCxn id="25" idx="4"/>
            <a:endCxn id="27" idx="6"/>
          </p:cNvCxnSpPr>
          <p:nvPr/>
        </p:nvCxnSpPr>
        <p:spPr bwMode="auto">
          <a:xfrm rot="5400000">
            <a:off x="3704325" y="2027055"/>
            <a:ext cx="1455992" cy="80352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81" name="Curved Connector 35"/>
          <p:cNvCxnSpPr>
            <a:cxnSpLocks noChangeShapeType="1"/>
            <a:stCxn id="27" idx="2"/>
            <a:endCxn id="28" idx="0"/>
          </p:cNvCxnSpPr>
          <p:nvPr/>
        </p:nvCxnSpPr>
        <p:spPr bwMode="auto">
          <a:xfrm rot="10800000" flipV="1">
            <a:off x="974881" y="3156811"/>
            <a:ext cx="2629440" cy="110171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82" name="Straight Arrow Connector 37"/>
          <p:cNvCxnSpPr>
            <a:cxnSpLocks noChangeShapeType="1"/>
            <a:stCxn id="26" idx="2"/>
            <a:endCxn id="32" idx="3"/>
          </p:cNvCxnSpPr>
          <p:nvPr/>
        </p:nvCxnSpPr>
        <p:spPr bwMode="auto">
          <a:xfrm rot="10800000">
            <a:off x="1732321" y="2580751"/>
            <a:ext cx="1136160" cy="184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83" name="Straight Arrow Connector 38"/>
          <p:cNvCxnSpPr>
            <a:cxnSpLocks noChangeShapeType="1"/>
            <a:stCxn id="26" idx="2"/>
            <a:endCxn id="33" idx="3"/>
          </p:cNvCxnSpPr>
          <p:nvPr/>
        </p:nvCxnSpPr>
        <p:spPr bwMode="auto">
          <a:xfrm rot="10800000" flipV="1">
            <a:off x="1732321" y="2765090"/>
            <a:ext cx="1136160" cy="178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84" name="Straight Arrow Connector 39"/>
          <p:cNvCxnSpPr>
            <a:cxnSpLocks noChangeShapeType="1"/>
            <a:stCxn id="25" idx="2"/>
            <a:endCxn id="30" idx="3"/>
          </p:cNvCxnSpPr>
          <p:nvPr/>
        </p:nvCxnSpPr>
        <p:spPr bwMode="auto">
          <a:xfrm rot="10800000">
            <a:off x="1732320" y="1445912"/>
            <a:ext cx="1847520" cy="108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3285" name="Straight Arrow Connector 40"/>
          <p:cNvCxnSpPr>
            <a:cxnSpLocks noChangeShapeType="1"/>
            <a:stCxn id="25" idx="2"/>
            <a:endCxn id="31" idx="3"/>
          </p:cNvCxnSpPr>
          <p:nvPr/>
        </p:nvCxnSpPr>
        <p:spPr bwMode="auto">
          <a:xfrm rot="10800000" flipV="1">
            <a:off x="1732320" y="1553924"/>
            <a:ext cx="1847520" cy="23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3286" name="TextBox 41"/>
          <p:cNvSpPr txBox="1">
            <a:spLocks noChangeArrowheads="1"/>
          </p:cNvSpPr>
          <p:nvPr/>
        </p:nvSpPr>
        <p:spPr bwMode="auto">
          <a:xfrm rot="238339">
            <a:off x="2309760" y="1314858"/>
            <a:ext cx="60192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a:title</a:t>
            </a:r>
          </a:p>
        </p:txBody>
      </p:sp>
      <p:sp>
        <p:nvSpPr>
          <p:cNvPr id="53287" name="TextBox 42"/>
          <p:cNvSpPr txBox="1">
            <a:spLocks noChangeArrowheads="1"/>
          </p:cNvSpPr>
          <p:nvPr/>
        </p:nvSpPr>
        <p:spPr bwMode="auto">
          <a:xfrm rot="-384205">
            <a:off x="2321280" y="1637452"/>
            <a:ext cx="51264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a:year</a:t>
            </a:r>
          </a:p>
        </p:txBody>
      </p:sp>
      <p:sp>
        <p:nvSpPr>
          <p:cNvPr id="53288" name="TextBox 43"/>
          <p:cNvSpPr txBox="1">
            <a:spLocks noChangeArrowheads="1"/>
          </p:cNvSpPr>
          <p:nvPr/>
        </p:nvSpPr>
        <p:spPr bwMode="auto">
          <a:xfrm rot="610119">
            <a:off x="2072160" y="2418014"/>
            <a:ext cx="50544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a:city</a:t>
            </a:r>
          </a:p>
        </p:txBody>
      </p:sp>
      <p:sp>
        <p:nvSpPr>
          <p:cNvPr id="53289" name="TextBox 44"/>
          <p:cNvSpPr txBox="1">
            <a:spLocks noChangeArrowheads="1"/>
          </p:cNvSpPr>
          <p:nvPr/>
        </p:nvSpPr>
        <p:spPr bwMode="auto">
          <a:xfrm rot="-525120">
            <a:off x="1981440" y="2835659"/>
            <a:ext cx="7516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a:p_name</a:t>
            </a:r>
          </a:p>
        </p:txBody>
      </p:sp>
      <p:sp>
        <p:nvSpPr>
          <p:cNvPr id="53290" name="TextBox 45"/>
          <p:cNvSpPr txBox="1">
            <a:spLocks noChangeArrowheads="1"/>
          </p:cNvSpPr>
          <p:nvPr/>
        </p:nvSpPr>
        <p:spPr bwMode="auto">
          <a:xfrm>
            <a:off x="1006560" y="3429001"/>
            <a:ext cx="5932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a:name</a:t>
            </a:r>
          </a:p>
        </p:txBody>
      </p:sp>
      <p:sp>
        <p:nvSpPr>
          <p:cNvPr id="53291" name="TextBox 46"/>
          <p:cNvSpPr txBox="1">
            <a:spLocks noChangeArrowheads="1"/>
          </p:cNvSpPr>
          <p:nvPr/>
        </p:nvSpPr>
        <p:spPr bwMode="auto">
          <a:xfrm>
            <a:off x="2829601" y="3567256"/>
            <a:ext cx="91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a:homepage</a:t>
            </a:r>
          </a:p>
        </p:txBody>
      </p:sp>
      <p:sp>
        <p:nvSpPr>
          <p:cNvPr id="53292" name="TextBox 47"/>
          <p:cNvSpPr txBox="1">
            <a:spLocks noChangeArrowheads="1"/>
          </p:cNvSpPr>
          <p:nvPr/>
        </p:nvSpPr>
        <p:spPr bwMode="auto">
          <a:xfrm>
            <a:off x="3880801" y="2737729"/>
            <a:ext cx="6408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a:author</a:t>
            </a:r>
          </a:p>
        </p:txBody>
      </p:sp>
      <p:sp>
        <p:nvSpPr>
          <p:cNvPr id="53293" name="TextBox 48"/>
          <p:cNvSpPr txBox="1">
            <a:spLocks noChangeArrowheads="1"/>
          </p:cNvSpPr>
          <p:nvPr/>
        </p:nvSpPr>
        <p:spPr bwMode="auto">
          <a:xfrm rot="-1357246">
            <a:off x="3540960" y="2298481"/>
            <a:ext cx="816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a:publisher</a:t>
            </a:r>
          </a:p>
        </p:txBody>
      </p:sp>
      <p:cxnSp>
        <p:nvCxnSpPr>
          <p:cNvPr id="53294" name="Straight Arrow Connector 61"/>
          <p:cNvCxnSpPr>
            <a:cxnSpLocks noChangeShapeType="1"/>
            <a:stCxn id="27" idx="4"/>
            <a:endCxn id="29" idx="0"/>
          </p:cNvCxnSpPr>
          <p:nvPr/>
        </p:nvCxnSpPr>
        <p:spPr bwMode="auto">
          <a:xfrm rot="5400000">
            <a:off x="2995863" y="3575205"/>
            <a:ext cx="1098836" cy="544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80" y="76886"/>
            <a:ext cx="914400" cy="153368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72" y="1752185"/>
            <a:ext cx="914400" cy="140462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9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 tIns="32002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>
                <a:latin typeface="Calibri Regular" charset="0"/>
              </a:rPr>
              <a:t>M</a:t>
            </a:r>
            <a:r>
              <a:rPr lang="en-US" b="1" dirty="0" smtClean="0">
                <a:latin typeface="Calibri Regular" charset="0"/>
              </a:rPr>
              <a:t>erging </a:t>
            </a:r>
            <a:r>
              <a:rPr lang="en-US" b="1" dirty="0">
                <a:latin typeface="Calibri Regular" charset="0"/>
              </a:rPr>
              <a:t>your </a:t>
            </a:r>
            <a:r>
              <a:rPr lang="en-US" b="1" dirty="0" smtClean="0">
                <a:latin typeface="Calibri Regular" charset="0"/>
              </a:rPr>
              <a:t>data</a:t>
            </a:r>
            <a:endParaRPr lang="en-US" b="1" dirty="0">
              <a:latin typeface="Calibri Regula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295521" y="3429001"/>
            <a:ext cx="2410560" cy="292350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710240" y="5157182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32000" y="5550343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77440" y="5917582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05920" y="6261778"/>
            <a:ext cx="1455840" cy="208822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Besse, Christianne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495201" y="4042506"/>
            <a:ext cx="145440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900" b="1">
                <a:solidFill>
                  <a:srgbClr val="0D0D0D"/>
                </a:solidFill>
              </a:rPr>
              <a:t>Le palais des miroirs</a:t>
            </a:r>
          </a:p>
        </p:txBody>
      </p:sp>
      <p:cxnSp>
        <p:nvCxnSpPr>
          <p:cNvPr id="55305" name="Straight Arrow Connector 10"/>
          <p:cNvCxnSpPr>
            <a:cxnSpLocks noChangeShapeType="1"/>
            <a:stCxn id="5" idx="4"/>
            <a:endCxn id="6" idx="0"/>
          </p:cNvCxnSpPr>
          <p:nvPr/>
        </p:nvCxnSpPr>
        <p:spPr bwMode="auto">
          <a:xfrm rot="5400000">
            <a:off x="4489845" y="4146226"/>
            <a:ext cx="1435831" cy="586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5306" name="TextBox 11"/>
          <p:cNvSpPr txBox="1">
            <a:spLocks noChangeArrowheads="1"/>
          </p:cNvSpPr>
          <p:nvPr/>
        </p:nvSpPr>
        <p:spPr bwMode="auto">
          <a:xfrm rot="3478347">
            <a:off x="6518125" y="4079240"/>
            <a:ext cx="688392" cy="2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f:original</a:t>
            </a:r>
          </a:p>
        </p:txBody>
      </p:sp>
      <p:sp>
        <p:nvSpPr>
          <p:cNvPr id="55307" name="TextBox 12"/>
          <p:cNvSpPr txBox="1">
            <a:spLocks noChangeArrowheads="1"/>
          </p:cNvSpPr>
          <p:nvPr/>
        </p:nvSpPr>
        <p:spPr bwMode="auto">
          <a:xfrm>
            <a:off x="4433761" y="5612270"/>
            <a:ext cx="5601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55308" name="TextBox 13"/>
          <p:cNvSpPr txBox="1">
            <a:spLocks noChangeArrowheads="1"/>
          </p:cNvSpPr>
          <p:nvPr/>
        </p:nvSpPr>
        <p:spPr bwMode="auto">
          <a:xfrm>
            <a:off x="7449121" y="5227749"/>
            <a:ext cx="80784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f:traducteur</a:t>
            </a:r>
          </a:p>
        </p:txBody>
      </p:sp>
      <p:sp>
        <p:nvSpPr>
          <p:cNvPr id="55309" name="TextBox 14"/>
          <p:cNvSpPr txBox="1">
            <a:spLocks noChangeArrowheads="1"/>
          </p:cNvSpPr>
          <p:nvPr/>
        </p:nvSpPr>
        <p:spPr bwMode="auto">
          <a:xfrm>
            <a:off x="5194080" y="4535037"/>
            <a:ext cx="6912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f:auteur</a:t>
            </a:r>
          </a:p>
        </p:txBody>
      </p:sp>
      <p:sp>
        <p:nvSpPr>
          <p:cNvPr id="55310" name="TextBox 15"/>
          <p:cNvSpPr txBox="1">
            <a:spLocks noChangeArrowheads="1"/>
          </p:cNvSpPr>
          <p:nvPr/>
        </p:nvSpPr>
        <p:spPr bwMode="auto">
          <a:xfrm rot="-1997886">
            <a:off x="7620480" y="4451508"/>
            <a:ext cx="613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f:titre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948641" y="4884993"/>
            <a:ext cx="2410560" cy="292351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http://…isbn/2020386682</a:t>
            </a:r>
          </a:p>
        </p:txBody>
      </p:sp>
      <p:cxnSp>
        <p:nvCxnSpPr>
          <p:cNvPr id="55312" name="Straight Arrow Connector 17"/>
          <p:cNvCxnSpPr>
            <a:cxnSpLocks noChangeShapeType="1"/>
            <a:stCxn id="6" idx="4"/>
            <a:endCxn id="8" idx="0"/>
          </p:cNvCxnSpPr>
          <p:nvPr/>
        </p:nvCxnSpPr>
        <p:spPr bwMode="auto">
          <a:xfrm rot="5400000">
            <a:off x="4650454" y="5653315"/>
            <a:ext cx="518454" cy="10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13" name="Straight Arrow Connector 18"/>
          <p:cNvCxnSpPr>
            <a:cxnSpLocks noChangeShapeType="1"/>
            <a:stCxn id="17" idx="4"/>
            <a:endCxn id="7" idx="1"/>
          </p:cNvCxnSpPr>
          <p:nvPr/>
        </p:nvCxnSpPr>
        <p:spPr bwMode="auto">
          <a:xfrm rot="16200000" flipH="1">
            <a:off x="7217979" y="5113285"/>
            <a:ext cx="409003" cy="5371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14" name="Straight Arrow Connector 19"/>
          <p:cNvCxnSpPr>
            <a:cxnSpLocks noChangeShapeType="1"/>
            <a:stCxn id="7" idx="5"/>
            <a:endCxn id="9" idx="0"/>
          </p:cNvCxnSpPr>
          <p:nvPr/>
        </p:nvCxnSpPr>
        <p:spPr bwMode="auto">
          <a:xfrm rot="16200000" flipH="1">
            <a:off x="7804054" y="5932711"/>
            <a:ext cx="505493" cy="152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15" name="Straight Arrow Connector 20"/>
          <p:cNvCxnSpPr>
            <a:cxnSpLocks noChangeShapeType="1"/>
            <a:stCxn id="17" idx="0"/>
            <a:endCxn id="10" idx="2"/>
          </p:cNvCxnSpPr>
          <p:nvPr/>
        </p:nvCxnSpPr>
        <p:spPr bwMode="auto">
          <a:xfrm rot="5400000" flipH="1" flipV="1">
            <a:off x="7371327" y="4033920"/>
            <a:ext cx="633667" cy="1068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16" name="Straight Arrow Connector 21"/>
          <p:cNvCxnSpPr>
            <a:cxnSpLocks noChangeShapeType="1"/>
            <a:stCxn id="17" idx="0"/>
            <a:endCxn id="5" idx="5"/>
          </p:cNvCxnSpPr>
          <p:nvPr/>
        </p:nvCxnSpPr>
        <p:spPr bwMode="auto">
          <a:xfrm rot="16200000" flipV="1">
            <a:off x="6150897" y="3881970"/>
            <a:ext cx="1205406" cy="800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5317" name="TextBox 22"/>
          <p:cNvSpPr txBox="1">
            <a:spLocks noChangeArrowheads="1"/>
          </p:cNvSpPr>
          <p:nvPr/>
        </p:nvSpPr>
        <p:spPr bwMode="auto">
          <a:xfrm>
            <a:off x="8131680" y="5826852"/>
            <a:ext cx="51840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579840" y="1408468"/>
            <a:ext cx="2508480" cy="29235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2868480" y="2622516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604320" y="3014238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7440" y="4258528"/>
            <a:ext cx="1514880" cy="20882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876320" y="4396782"/>
            <a:ext cx="2793600" cy="29235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http://www.amitavghosh.com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7440" y="1329261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The Glass Palace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17440" y="1674897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2000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17440" y="2464100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London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7440" y="2827018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Harper Collins</a:t>
            </a:r>
          </a:p>
        </p:txBody>
      </p:sp>
      <p:cxnSp>
        <p:nvCxnSpPr>
          <p:cNvPr id="55327" name="Curved Connector 20"/>
          <p:cNvCxnSpPr>
            <a:cxnSpLocks noChangeShapeType="1"/>
            <a:stCxn id="25" idx="4"/>
            <a:endCxn id="26" idx="6"/>
          </p:cNvCxnSpPr>
          <p:nvPr/>
        </p:nvCxnSpPr>
        <p:spPr bwMode="auto">
          <a:xfrm rot="5400000">
            <a:off x="3532265" y="1463275"/>
            <a:ext cx="1064271" cy="153936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28" name="Curved Connector 34"/>
          <p:cNvCxnSpPr>
            <a:cxnSpLocks noChangeShapeType="1"/>
            <a:stCxn id="25" idx="4"/>
            <a:endCxn id="27" idx="6"/>
          </p:cNvCxnSpPr>
          <p:nvPr/>
        </p:nvCxnSpPr>
        <p:spPr bwMode="auto">
          <a:xfrm rot="5400000">
            <a:off x="3704325" y="2027055"/>
            <a:ext cx="1455992" cy="80352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29" name="Curved Connector 35"/>
          <p:cNvCxnSpPr>
            <a:cxnSpLocks noChangeShapeType="1"/>
            <a:stCxn id="27" idx="2"/>
            <a:endCxn id="28" idx="0"/>
          </p:cNvCxnSpPr>
          <p:nvPr/>
        </p:nvCxnSpPr>
        <p:spPr bwMode="auto">
          <a:xfrm rot="10800000" flipV="1">
            <a:off x="974881" y="3156811"/>
            <a:ext cx="2629440" cy="110171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30" name="Straight Arrow Connector 37"/>
          <p:cNvCxnSpPr>
            <a:cxnSpLocks noChangeShapeType="1"/>
            <a:stCxn id="26" idx="2"/>
            <a:endCxn id="32" idx="3"/>
          </p:cNvCxnSpPr>
          <p:nvPr/>
        </p:nvCxnSpPr>
        <p:spPr bwMode="auto">
          <a:xfrm rot="10800000">
            <a:off x="1732321" y="2580751"/>
            <a:ext cx="1136160" cy="184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31" name="Straight Arrow Connector 38"/>
          <p:cNvCxnSpPr>
            <a:cxnSpLocks noChangeShapeType="1"/>
            <a:stCxn id="26" idx="2"/>
            <a:endCxn id="33" idx="3"/>
          </p:cNvCxnSpPr>
          <p:nvPr/>
        </p:nvCxnSpPr>
        <p:spPr bwMode="auto">
          <a:xfrm rot="10800000" flipV="1">
            <a:off x="1732321" y="2765090"/>
            <a:ext cx="1136160" cy="178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32" name="Straight Arrow Connector 39"/>
          <p:cNvCxnSpPr>
            <a:cxnSpLocks noChangeShapeType="1"/>
            <a:stCxn id="25" idx="2"/>
            <a:endCxn id="30" idx="3"/>
          </p:cNvCxnSpPr>
          <p:nvPr/>
        </p:nvCxnSpPr>
        <p:spPr bwMode="auto">
          <a:xfrm rot="10800000">
            <a:off x="1732320" y="1445912"/>
            <a:ext cx="1847520" cy="108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55333" name="Straight Arrow Connector 40"/>
          <p:cNvCxnSpPr>
            <a:cxnSpLocks noChangeShapeType="1"/>
            <a:stCxn id="25" idx="2"/>
            <a:endCxn id="31" idx="3"/>
          </p:cNvCxnSpPr>
          <p:nvPr/>
        </p:nvCxnSpPr>
        <p:spPr bwMode="auto">
          <a:xfrm rot="10800000" flipV="1">
            <a:off x="1732320" y="1553924"/>
            <a:ext cx="1847520" cy="2376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5334" name="TextBox 41"/>
          <p:cNvSpPr txBox="1">
            <a:spLocks noChangeArrowheads="1"/>
          </p:cNvSpPr>
          <p:nvPr/>
        </p:nvSpPr>
        <p:spPr bwMode="auto">
          <a:xfrm rot="238339">
            <a:off x="2311201" y="1313418"/>
            <a:ext cx="5313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a:title</a:t>
            </a:r>
          </a:p>
        </p:txBody>
      </p:sp>
      <p:sp>
        <p:nvSpPr>
          <p:cNvPr id="55335" name="TextBox 42"/>
          <p:cNvSpPr txBox="1">
            <a:spLocks noChangeArrowheads="1"/>
          </p:cNvSpPr>
          <p:nvPr/>
        </p:nvSpPr>
        <p:spPr bwMode="auto">
          <a:xfrm rot="-384205">
            <a:off x="2321280" y="1651855"/>
            <a:ext cx="512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a:year</a:t>
            </a:r>
          </a:p>
        </p:txBody>
      </p:sp>
      <p:sp>
        <p:nvSpPr>
          <p:cNvPr id="55336" name="TextBox 43"/>
          <p:cNvSpPr txBox="1">
            <a:spLocks noChangeArrowheads="1"/>
          </p:cNvSpPr>
          <p:nvPr/>
        </p:nvSpPr>
        <p:spPr bwMode="auto">
          <a:xfrm rot="610119">
            <a:off x="2072160" y="2418014"/>
            <a:ext cx="50544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a:city</a:t>
            </a:r>
          </a:p>
        </p:txBody>
      </p:sp>
      <p:sp>
        <p:nvSpPr>
          <p:cNvPr id="55337" name="TextBox 44"/>
          <p:cNvSpPr txBox="1">
            <a:spLocks noChangeArrowheads="1"/>
          </p:cNvSpPr>
          <p:nvPr/>
        </p:nvSpPr>
        <p:spPr bwMode="auto">
          <a:xfrm rot="-525120">
            <a:off x="1981440" y="2835659"/>
            <a:ext cx="7516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a:p_name</a:t>
            </a:r>
          </a:p>
        </p:txBody>
      </p:sp>
      <p:sp>
        <p:nvSpPr>
          <p:cNvPr id="55338" name="TextBox 45"/>
          <p:cNvSpPr txBox="1">
            <a:spLocks noChangeArrowheads="1"/>
          </p:cNvSpPr>
          <p:nvPr/>
        </p:nvSpPr>
        <p:spPr bwMode="auto">
          <a:xfrm>
            <a:off x="1006560" y="3429001"/>
            <a:ext cx="5932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a:name</a:t>
            </a:r>
          </a:p>
        </p:txBody>
      </p:sp>
      <p:sp>
        <p:nvSpPr>
          <p:cNvPr id="55339" name="TextBox 46"/>
          <p:cNvSpPr txBox="1">
            <a:spLocks noChangeArrowheads="1"/>
          </p:cNvSpPr>
          <p:nvPr/>
        </p:nvSpPr>
        <p:spPr bwMode="auto">
          <a:xfrm>
            <a:off x="2829601" y="3567256"/>
            <a:ext cx="91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a:homepage</a:t>
            </a:r>
          </a:p>
        </p:txBody>
      </p:sp>
      <p:sp>
        <p:nvSpPr>
          <p:cNvPr id="55340" name="TextBox 47"/>
          <p:cNvSpPr txBox="1">
            <a:spLocks noChangeArrowheads="1"/>
          </p:cNvSpPr>
          <p:nvPr/>
        </p:nvSpPr>
        <p:spPr bwMode="auto">
          <a:xfrm>
            <a:off x="3880801" y="2737729"/>
            <a:ext cx="6408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a:author</a:t>
            </a:r>
          </a:p>
        </p:txBody>
      </p:sp>
      <p:sp>
        <p:nvSpPr>
          <p:cNvPr id="55341" name="TextBox 48"/>
          <p:cNvSpPr txBox="1">
            <a:spLocks noChangeArrowheads="1"/>
          </p:cNvSpPr>
          <p:nvPr/>
        </p:nvSpPr>
        <p:spPr bwMode="auto">
          <a:xfrm rot="-1357246">
            <a:off x="3540960" y="2298481"/>
            <a:ext cx="816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a:publisher</a:t>
            </a:r>
          </a:p>
        </p:txBody>
      </p:sp>
      <p:cxnSp>
        <p:nvCxnSpPr>
          <p:cNvPr id="55342" name="Straight Arrow Connector 61"/>
          <p:cNvCxnSpPr>
            <a:cxnSpLocks noChangeShapeType="1"/>
            <a:stCxn id="27" idx="4"/>
            <a:endCxn id="29" idx="0"/>
          </p:cNvCxnSpPr>
          <p:nvPr/>
        </p:nvCxnSpPr>
        <p:spPr bwMode="auto">
          <a:xfrm rot="5400000">
            <a:off x="2995863" y="3575205"/>
            <a:ext cx="1098836" cy="544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55343" name="Freeform 51"/>
          <p:cNvSpPr>
            <a:spLocks noChangeArrowheads="1"/>
          </p:cNvSpPr>
          <p:nvPr/>
        </p:nvSpPr>
        <p:spPr bwMode="auto">
          <a:xfrm>
            <a:off x="3388321" y="1123318"/>
            <a:ext cx="2819520" cy="849689"/>
          </a:xfrm>
          <a:custGeom>
            <a:avLst/>
            <a:gdLst>
              <a:gd name="T0" fmla="*/ 258305 w 3108870"/>
              <a:gd name="T1" fmla="*/ 86104 h 936383"/>
              <a:gd name="T2" fmla="*/ 150678 w 3108870"/>
              <a:gd name="T3" fmla="*/ 107630 h 936383"/>
              <a:gd name="T4" fmla="*/ 118390 w 3108870"/>
              <a:gd name="T5" fmla="*/ 118393 h 936383"/>
              <a:gd name="T6" fmla="*/ 64576 w 3108870"/>
              <a:gd name="T7" fmla="*/ 172208 h 936383"/>
              <a:gd name="T8" fmla="*/ 21525 w 3108870"/>
              <a:gd name="T9" fmla="*/ 236787 h 936383"/>
              <a:gd name="T10" fmla="*/ 0 w 3108870"/>
              <a:gd name="T11" fmla="*/ 269076 h 936383"/>
              <a:gd name="T12" fmla="*/ 10763 w 3108870"/>
              <a:gd name="T13" fmla="*/ 430521 h 936383"/>
              <a:gd name="T14" fmla="*/ 21525 w 3108870"/>
              <a:gd name="T15" fmla="*/ 462810 h 936383"/>
              <a:gd name="T16" fmla="*/ 53814 w 3108870"/>
              <a:gd name="T17" fmla="*/ 484336 h 936383"/>
              <a:gd name="T18" fmla="*/ 107627 w 3108870"/>
              <a:gd name="T19" fmla="*/ 548914 h 936383"/>
              <a:gd name="T20" fmla="*/ 139915 w 3108870"/>
              <a:gd name="T21" fmla="*/ 570440 h 936383"/>
              <a:gd name="T22" fmla="*/ 182966 w 3108870"/>
              <a:gd name="T23" fmla="*/ 613492 h 936383"/>
              <a:gd name="T24" fmla="*/ 204492 w 3108870"/>
              <a:gd name="T25" fmla="*/ 645781 h 936383"/>
              <a:gd name="T26" fmla="*/ 290593 w 3108870"/>
              <a:gd name="T27" fmla="*/ 678070 h 936383"/>
              <a:gd name="T28" fmla="*/ 398220 w 3108870"/>
              <a:gd name="T29" fmla="*/ 731885 h 936383"/>
              <a:gd name="T30" fmla="*/ 527373 w 3108870"/>
              <a:gd name="T31" fmla="*/ 774937 h 936383"/>
              <a:gd name="T32" fmla="*/ 559661 w 3108870"/>
              <a:gd name="T33" fmla="*/ 785700 h 936383"/>
              <a:gd name="T34" fmla="*/ 688814 w 3108870"/>
              <a:gd name="T35" fmla="*/ 807226 h 936383"/>
              <a:gd name="T36" fmla="*/ 753390 w 3108870"/>
              <a:gd name="T37" fmla="*/ 817990 h 936383"/>
              <a:gd name="T38" fmla="*/ 828729 w 3108870"/>
              <a:gd name="T39" fmla="*/ 839516 h 936383"/>
              <a:gd name="T40" fmla="*/ 871780 w 3108870"/>
              <a:gd name="T41" fmla="*/ 861042 h 936383"/>
              <a:gd name="T42" fmla="*/ 957881 w 3108870"/>
              <a:gd name="T43" fmla="*/ 871805 h 936383"/>
              <a:gd name="T44" fmla="*/ 1108559 w 3108870"/>
              <a:gd name="T45" fmla="*/ 893331 h 936383"/>
              <a:gd name="T46" fmla="*/ 1205424 w 3108870"/>
              <a:gd name="T47" fmla="*/ 904094 h 936383"/>
              <a:gd name="T48" fmla="*/ 1291525 w 3108870"/>
              <a:gd name="T49" fmla="*/ 914857 h 936383"/>
              <a:gd name="T50" fmla="*/ 1872712 w 3108870"/>
              <a:gd name="T51" fmla="*/ 936383 h 936383"/>
              <a:gd name="T52" fmla="*/ 2690678 w 3108870"/>
              <a:gd name="T53" fmla="*/ 925620 h 936383"/>
              <a:gd name="T54" fmla="*/ 2733729 w 3108870"/>
              <a:gd name="T55" fmla="*/ 914857 h 936383"/>
              <a:gd name="T56" fmla="*/ 2852119 w 3108870"/>
              <a:gd name="T57" fmla="*/ 850279 h 936383"/>
              <a:gd name="T58" fmla="*/ 2884407 w 3108870"/>
              <a:gd name="T59" fmla="*/ 817990 h 936383"/>
              <a:gd name="T60" fmla="*/ 2916695 w 3108870"/>
              <a:gd name="T61" fmla="*/ 796463 h 936383"/>
              <a:gd name="T62" fmla="*/ 3024322 w 3108870"/>
              <a:gd name="T63" fmla="*/ 678070 h 936383"/>
              <a:gd name="T64" fmla="*/ 3088898 w 3108870"/>
              <a:gd name="T65" fmla="*/ 570440 h 936383"/>
              <a:gd name="T66" fmla="*/ 3088898 w 3108870"/>
              <a:gd name="T67" fmla="*/ 376706 h 936383"/>
              <a:gd name="T68" fmla="*/ 3067373 w 3108870"/>
              <a:gd name="T69" fmla="*/ 333654 h 936383"/>
              <a:gd name="T70" fmla="*/ 3056610 w 3108870"/>
              <a:gd name="T71" fmla="*/ 301365 h 936383"/>
              <a:gd name="T72" fmla="*/ 3035085 w 3108870"/>
              <a:gd name="T73" fmla="*/ 269076 h 936383"/>
              <a:gd name="T74" fmla="*/ 3013559 w 3108870"/>
              <a:gd name="T75" fmla="*/ 226023 h 936383"/>
              <a:gd name="T76" fmla="*/ 3002797 w 3108870"/>
              <a:gd name="T77" fmla="*/ 182971 h 936383"/>
              <a:gd name="T78" fmla="*/ 2948983 w 3108870"/>
              <a:gd name="T79" fmla="*/ 150682 h 936383"/>
              <a:gd name="T80" fmla="*/ 2916695 w 3108870"/>
              <a:gd name="T81" fmla="*/ 129156 h 936383"/>
              <a:gd name="T82" fmla="*/ 2766017 w 3108870"/>
              <a:gd name="T83" fmla="*/ 64578 h 936383"/>
              <a:gd name="T84" fmla="*/ 2690678 w 3108870"/>
              <a:gd name="T85" fmla="*/ 32289 h 936383"/>
              <a:gd name="T86" fmla="*/ 2561525 w 3108870"/>
              <a:gd name="T87" fmla="*/ 10763 h 936383"/>
              <a:gd name="T88" fmla="*/ 2098729 w 3108870"/>
              <a:gd name="T89" fmla="*/ 0 h 936383"/>
              <a:gd name="T90" fmla="*/ 613475 w 3108870"/>
              <a:gd name="T91" fmla="*/ 10763 h 936383"/>
              <a:gd name="T92" fmla="*/ 419746 w 3108870"/>
              <a:gd name="T93" fmla="*/ 21526 h 936383"/>
              <a:gd name="T94" fmla="*/ 355170 w 3108870"/>
              <a:gd name="T95" fmla="*/ 43052 h 936383"/>
              <a:gd name="T96" fmla="*/ 247542 w 3108870"/>
              <a:gd name="T97" fmla="*/ 96867 h 936383"/>
              <a:gd name="T98" fmla="*/ 204492 w 3108870"/>
              <a:gd name="T99" fmla="*/ 118393 h 93638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108870"/>
              <a:gd name="T151" fmla="*/ 0 h 936383"/>
              <a:gd name="T152" fmla="*/ 3108870 w 3108870"/>
              <a:gd name="T153" fmla="*/ 936383 h 93638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108870" h="936383">
                <a:moveTo>
                  <a:pt x="258305" y="86104"/>
                </a:moveTo>
                <a:cubicBezTo>
                  <a:pt x="222429" y="93279"/>
                  <a:pt x="186327" y="99403"/>
                  <a:pt x="150678" y="107630"/>
                </a:cubicBezTo>
                <a:cubicBezTo>
                  <a:pt x="139624" y="110181"/>
                  <a:pt x="127466" y="111586"/>
                  <a:pt x="118390" y="118393"/>
                </a:cubicBezTo>
                <a:cubicBezTo>
                  <a:pt x="98095" y="133614"/>
                  <a:pt x="78647" y="151100"/>
                  <a:pt x="64576" y="172208"/>
                </a:cubicBezTo>
                <a:lnTo>
                  <a:pt x="21525" y="236787"/>
                </a:lnTo>
                <a:lnTo>
                  <a:pt x="0" y="269076"/>
                </a:lnTo>
                <a:cubicBezTo>
                  <a:pt x="3588" y="322891"/>
                  <a:pt x="4807" y="376916"/>
                  <a:pt x="10763" y="430521"/>
                </a:cubicBezTo>
                <a:cubicBezTo>
                  <a:pt x="12016" y="441797"/>
                  <a:pt x="14438" y="453951"/>
                  <a:pt x="21525" y="462810"/>
                </a:cubicBezTo>
                <a:cubicBezTo>
                  <a:pt x="29606" y="472911"/>
                  <a:pt x="43051" y="477161"/>
                  <a:pt x="53814" y="484336"/>
                </a:cubicBezTo>
                <a:cubicBezTo>
                  <a:pt x="74979" y="516085"/>
                  <a:pt x="76551" y="523016"/>
                  <a:pt x="107627" y="548914"/>
                </a:cubicBezTo>
                <a:cubicBezTo>
                  <a:pt x="117564" y="557195"/>
                  <a:pt x="130094" y="562022"/>
                  <a:pt x="139915" y="570440"/>
                </a:cubicBezTo>
                <a:cubicBezTo>
                  <a:pt x="155324" y="583648"/>
                  <a:pt x="169759" y="598083"/>
                  <a:pt x="182966" y="613492"/>
                </a:cubicBezTo>
                <a:cubicBezTo>
                  <a:pt x="191384" y="623313"/>
                  <a:pt x="194555" y="637500"/>
                  <a:pt x="204492" y="645781"/>
                </a:cubicBezTo>
                <a:cubicBezTo>
                  <a:pt x="228613" y="665882"/>
                  <a:pt x="261627" y="670828"/>
                  <a:pt x="290593" y="678070"/>
                </a:cubicBezTo>
                <a:cubicBezTo>
                  <a:pt x="361178" y="748657"/>
                  <a:pt x="300611" y="704771"/>
                  <a:pt x="398220" y="731885"/>
                </a:cubicBezTo>
                <a:cubicBezTo>
                  <a:pt x="441944" y="744031"/>
                  <a:pt x="484322" y="760586"/>
                  <a:pt x="527373" y="774937"/>
                </a:cubicBezTo>
                <a:cubicBezTo>
                  <a:pt x="538136" y="778525"/>
                  <a:pt x="548430" y="784096"/>
                  <a:pt x="559661" y="785700"/>
                </a:cubicBezTo>
                <a:cubicBezTo>
                  <a:pt x="703995" y="806320"/>
                  <a:pt x="573431" y="786246"/>
                  <a:pt x="688814" y="807226"/>
                </a:cubicBezTo>
                <a:cubicBezTo>
                  <a:pt x="710284" y="811130"/>
                  <a:pt x="732127" y="813083"/>
                  <a:pt x="753390" y="817990"/>
                </a:cubicBezTo>
                <a:cubicBezTo>
                  <a:pt x="778839" y="823863"/>
                  <a:pt x="804184" y="830590"/>
                  <a:pt x="828729" y="839516"/>
                </a:cubicBezTo>
                <a:cubicBezTo>
                  <a:pt x="843807" y="844999"/>
                  <a:pt x="856215" y="857151"/>
                  <a:pt x="871780" y="861042"/>
                </a:cubicBezTo>
                <a:cubicBezTo>
                  <a:pt x="899840" y="868057"/>
                  <a:pt x="929223" y="867897"/>
                  <a:pt x="957881" y="871805"/>
                </a:cubicBezTo>
                <a:lnTo>
                  <a:pt x="1108559" y="893331"/>
                </a:lnTo>
                <a:cubicBezTo>
                  <a:pt x="1140773" y="897533"/>
                  <a:pt x="1173159" y="900298"/>
                  <a:pt x="1205424" y="904094"/>
                </a:cubicBezTo>
                <a:cubicBezTo>
                  <a:pt x="1234150" y="907474"/>
                  <a:pt x="1262701" y="912455"/>
                  <a:pt x="1291525" y="914857"/>
                </a:cubicBezTo>
                <a:cubicBezTo>
                  <a:pt x="1487184" y="931162"/>
                  <a:pt x="1673360" y="931137"/>
                  <a:pt x="1872712" y="936383"/>
                </a:cubicBezTo>
                <a:lnTo>
                  <a:pt x="2690678" y="925620"/>
                </a:lnTo>
                <a:cubicBezTo>
                  <a:pt x="2705465" y="925250"/>
                  <a:pt x="2719696" y="919535"/>
                  <a:pt x="2733729" y="914857"/>
                </a:cubicBezTo>
                <a:cubicBezTo>
                  <a:pt x="2773663" y="901545"/>
                  <a:pt x="2822217" y="880182"/>
                  <a:pt x="2852119" y="850279"/>
                </a:cubicBezTo>
                <a:cubicBezTo>
                  <a:pt x="2862882" y="839516"/>
                  <a:pt x="2872714" y="827734"/>
                  <a:pt x="2884407" y="817990"/>
                </a:cubicBezTo>
                <a:cubicBezTo>
                  <a:pt x="2894344" y="809709"/>
                  <a:pt x="2906960" y="804981"/>
                  <a:pt x="2916695" y="796463"/>
                </a:cubicBezTo>
                <a:cubicBezTo>
                  <a:pt x="2946583" y="770310"/>
                  <a:pt x="3002579" y="709698"/>
                  <a:pt x="3024322" y="678070"/>
                </a:cubicBezTo>
                <a:cubicBezTo>
                  <a:pt x="3048024" y="643593"/>
                  <a:pt x="3088898" y="570440"/>
                  <a:pt x="3088898" y="570440"/>
                </a:cubicBezTo>
                <a:cubicBezTo>
                  <a:pt x="3103027" y="485668"/>
                  <a:pt x="3108870" y="483228"/>
                  <a:pt x="3088898" y="376706"/>
                </a:cubicBezTo>
                <a:cubicBezTo>
                  <a:pt x="3085941" y="360936"/>
                  <a:pt x="3073693" y="348401"/>
                  <a:pt x="3067373" y="333654"/>
                </a:cubicBezTo>
                <a:cubicBezTo>
                  <a:pt x="3062904" y="323226"/>
                  <a:pt x="3061684" y="311513"/>
                  <a:pt x="3056610" y="301365"/>
                </a:cubicBezTo>
                <a:cubicBezTo>
                  <a:pt x="3050825" y="289795"/>
                  <a:pt x="3041503" y="280307"/>
                  <a:pt x="3035085" y="269076"/>
                </a:cubicBezTo>
                <a:cubicBezTo>
                  <a:pt x="3027125" y="255145"/>
                  <a:pt x="3020734" y="240374"/>
                  <a:pt x="3013559" y="226023"/>
                </a:cubicBezTo>
                <a:cubicBezTo>
                  <a:pt x="3009972" y="211672"/>
                  <a:pt x="3012423" y="194202"/>
                  <a:pt x="3002797" y="182971"/>
                </a:cubicBezTo>
                <a:cubicBezTo>
                  <a:pt x="2989183" y="167088"/>
                  <a:pt x="2966722" y="161769"/>
                  <a:pt x="2948983" y="150682"/>
                </a:cubicBezTo>
                <a:cubicBezTo>
                  <a:pt x="2938014" y="143826"/>
                  <a:pt x="2928051" y="135350"/>
                  <a:pt x="2916695" y="129156"/>
                </a:cubicBezTo>
                <a:cubicBezTo>
                  <a:pt x="2797524" y="64152"/>
                  <a:pt x="2870068" y="104599"/>
                  <a:pt x="2766017" y="64578"/>
                </a:cubicBezTo>
                <a:cubicBezTo>
                  <a:pt x="2740516" y="54770"/>
                  <a:pt x="2716598" y="40929"/>
                  <a:pt x="2690678" y="32289"/>
                </a:cubicBezTo>
                <a:cubicBezTo>
                  <a:pt x="2671386" y="25858"/>
                  <a:pt x="2572605" y="11206"/>
                  <a:pt x="2561525" y="10763"/>
                </a:cubicBezTo>
                <a:cubicBezTo>
                  <a:pt x="2407341" y="4595"/>
                  <a:pt x="2252994" y="3588"/>
                  <a:pt x="2098729" y="0"/>
                </a:cubicBezTo>
                <a:lnTo>
                  <a:pt x="613475" y="10763"/>
                </a:lnTo>
                <a:cubicBezTo>
                  <a:pt x="548804" y="11592"/>
                  <a:pt x="483922" y="13504"/>
                  <a:pt x="419746" y="21526"/>
                </a:cubicBezTo>
                <a:cubicBezTo>
                  <a:pt x="397231" y="24340"/>
                  <a:pt x="355170" y="43052"/>
                  <a:pt x="355170" y="43052"/>
                </a:cubicBezTo>
                <a:cubicBezTo>
                  <a:pt x="250957" y="121213"/>
                  <a:pt x="383540" y="28865"/>
                  <a:pt x="247542" y="96867"/>
                </a:cubicBezTo>
                <a:lnTo>
                  <a:pt x="204492" y="118393"/>
                </a:lnTo>
              </a:path>
            </a:pathLst>
          </a:cu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/>
          </a:p>
        </p:txBody>
      </p:sp>
      <p:sp>
        <p:nvSpPr>
          <p:cNvPr id="55344" name="Freeform 53"/>
          <p:cNvSpPr>
            <a:spLocks noChangeArrowheads="1"/>
          </p:cNvSpPr>
          <p:nvPr/>
        </p:nvSpPr>
        <p:spPr bwMode="auto">
          <a:xfrm>
            <a:off x="4226400" y="3269144"/>
            <a:ext cx="2661120" cy="643748"/>
          </a:xfrm>
          <a:custGeom>
            <a:avLst/>
            <a:gdLst>
              <a:gd name="T0" fmla="*/ 594988 w 2933706"/>
              <a:gd name="T1" fmla="*/ 53815 h 710359"/>
              <a:gd name="T2" fmla="*/ 315158 w 2933706"/>
              <a:gd name="T3" fmla="*/ 75341 h 710359"/>
              <a:gd name="T4" fmla="*/ 293632 w 2933706"/>
              <a:gd name="T5" fmla="*/ 96867 h 710359"/>
              <a:gd name="T6" fmla="*/ 239819 w 2933706"/>
              <a:gd name="T7" fmla="*/ 107630 h 710359"/>
              <a:gd name="T8" fmla="*/ 196768 w 2933706"/>
              <a:gd name="T9" fmla="*/ 129156 h 710359"/>
              <a:gd name="T10" fmla="*/ 153717 w 2933706"/>
              <a:gd name="T11" fmla="*/ 139919 h 710359"/>
              <a:gd name="T12" fmla="*/ 78378 w 2933706"/>
              <a:gd name="T13" fmla="*/ 172208 h 710359"/>
              <a:gd name="T14" fmla="*/ 56853 w 2933706"/>
              <a:gd name="T15" fmla="*/ 430521 h 710359"/>
              <a:gd name="T16" fmla="*/ 153717 w 2933706"/>
              <a:gd name="T17" fmla="*/ 516625 h 710359"/>
              <a:gd name="T18" fmla="*/ 282870 w 2933706"/>
              <a:gd name="T19" fmla="*/ 591966 h 710359"/>
              <a:gd name="T20" fmla="*/ 487361 w 2933706"/>
              <a:gd name="T21" fmla="*/ 656544 h 710359"/>
              <a:gd name="T22" fmla="*/ 562700 w 2933706"/>
              <a:gd name="T23" fmla="*/ 678070 h 710359"/>
              <a:gd name="T24" fmla="*/ 831768 w 2933706"/>
              <a:gd name="T25" fmla="*/ 699596 h 710359"/>
              <a:gd name="T26" fmla="*/ 1725073 w 2933706"/>
              <a:gd name="T27" fmla="*/ 710359 h 710359"/>
              <a:gd name="T28" fmla="*/ 2478463 w 2933706"/>
              <a:gd name="T29" fmla="*/ 699596 h 710359"/>
              <a:gd name="T30" fmla="*/ 2532277 w 2933706"/>
              <a:gd name="T31" fmla="*/ 688833 h 710359"/>
              <a:gd name="T32" fmla="*/ 2575327 w 2933706"/>
              <a:gd name="T33" fmla="*/ 656544 h 710359"/>
              <a:gd name="T34" fmla="*/ 2618378 w 2933706"/>
              <a:gd name="T35" fmla="*/ 645781 h 710359"/>
              <a:gd name="T36" fmla="*/ 2661429 w 2933706"/>
              <a:gd name="T37" fmla="*/ 624255 h 710359"/>
              <a:gd name="T38" fmla="*/ 2736768 w 2933706"/>
              <a:gd name="T39" fmla="*/ 570440 h 710359"/>
              <a:gd name="T40" fmla="*/ 2758294 w 2933706"/>
              <a:gd name="T41" fmla="*/ 548914 h 710359"/>
              <a:gd name="T42" fmla="*/ 2822870 w 2933706"/>
              <a:gd name="T43" fmla="*/ 516625 h 710359"/>
              <a:gd name="T44" fmla="*/ 2908971 w 2933706"/>
              <a:gd name="T45" fmla="*/ 419758 h 710359"/>
              <a:gd name="T46" fmla="*/ 2908971 w 2933706"/>
              <a:gd name="T47" fmla="*/ 279838 h 710359"/>
              <a:gd name="T48" fmla="*/ 2876683 w 2933706"/>
              <a:gd name="T49" fmla="*/ 247549 h 710359"/>
              <a:gd name="T50" fmla="*/ 2801344 w 2933706"/>
              <a:gd name="T51" fmla="*/ 172208 h 710359"/>
              <a:gd name="T52" fmla="*/ 2715243 w 2933706"/>
              <a:gd name="T53" fmla="*/ 139919 h 710359"/>
              <a:gd name="T54" fmla="*/ 2639904 w 2933706"/>
              <a:gd name="T55" fmla="*/ 107630 h 710359"/>
              <a:gd name="T56" fmla="*/ 2553802 w 2933706"/>
              <a:gd name="T57" fmla="*/ 86104 h 710359"/>
              <a:gd name="T58" fmla="*/ 2467700 w 2933706"/>
              <a:gd name="T59" fmla="*/ 53815 h 710359"/>
              <a:gd name="T60" fmla="*/ 2284734 w 2933706"/>
              <a:gd name="T61" fmla="*/ 21526 h 710359"/>
              <a:gd name="T62" fmla="*/ 2187870 w 2933706"/>
              <a:gd name="T63" fmla="*/ 10763 h 710359"/>
              <a:gd name="T64" fmla="*/ 1466768 w 2933706"/>
              <a:gd name="T65" fmla="*/ 0 h 710359"/>
              <a:gd name="T66" fmla="*/ 788717 w 2933706"/>
              <a:gd name="T67" fmla="*/ 10763 h 710359"/>
              <a:gd name="T68" fmla="*/ 605751 w 2933706"/>
              <a:gd name="T69" fmla="*/ 43052 h 710359"/>
              <a:gd name="T70" fmla="*/ 519649 w 2933706"/>
              <a:gd name="T71" fmla="*/ 43052 h 7103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933706"/>
              <a:gd name="T109" fmla="*/ 0 h 710359"/>
              <a:gd name="T110" fmla="*/ 2933706 w 2933706"/>
              <a:gd name="T111" fmla="*/ 710359 h 71035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933706" h="710359">
                <a:moveTo>
                  <a:pt x="594988" y="53815"/>
                </a:moveTo>
                <a:cubicBezTo>
                  <a:pt x="593644" y="53905"/>
                  <a:pt x="340582" y="69474"/>
                  <a:pt x="315158" y="75341"/>
                </a:cubicBezTo>
                <a:cubicBezTo>
                  <a:pt x="305270" y="77623"/>
                  <a:pt x="302959" y="92870"/>
                  <a:pt x="293632" y="96867"/>
                </a:cubicBezTo>
                <a:cubicBezTo>
                  <a:pt x="276818" y="104073"/>
                  <a:pt x="257757" y="104042"/>
                  <a:pt x="239819" y="107630"/>
                </a:cubicBezTo>
                <a:cubicBezTo>
                  <a:pt x="225469" y="114805"/>
                  <a:pt x="211791" y="123522"/>
                  <a:pt x="196768" y="129156"/>
                </a:cubicBezTo>
                <a:cubicBezTo>
                  <a:pt x="182918" y="134350"/>
                  <a:pt x="167313" y="134092"/>
                  <a:pt x="153717" y="139919"/>
                </a:cubicBezTo>
                <a:cubicBezTo>
                  <a:pt x="49660" y="184516"/>
                  <a:pt x="201974" y="141308"/>
                  <a:pt x="78378" y="172208"/>
                </a:cubicBezTo>
                <a:cubicBezTo>
                  <a:pt x="0" y="250589"/>
                  <a:pt x="9471" y="225190"/>
                  <a:pt x="56853" y="430521"/>
                </a:cubicBezTo>
                <a:cubicBezTo>
                  <a:pt x="60558" y="446576"/>
                  <a:pt x="134772" y="504784"/>
                  <a:pt x="153717" y="516625"/>
                </a:cubicBezTo>
                <a:cubicBezTo>
                  <a:pt x="195981" y="543041"/>
                  <a:pt x="235587" y="576205"/>
                  <a:pt x="282870" y="591966"/>
                </a:cubicBezTo>
                <a:cubicBezTo>
                  <a:pt x="599388" y="697475"/>
                  <a:pt x="352499" y="619763"/>
                  <a:pt x="487361" y="656544"/>
                </a:cubicBezTo>
                <a:cubicBezTo>
                  <a:pt x="512559" y="663416"/>
                  <a:pt x="537251" y="672197"/>
                  <a:pt x="562700" y="678070"/>
                </a:cubicBezTo>
                <a:cubicBezTo>
                  <a:pt x="643249" y="696659"/>
                  <a:pt x="766124" y="698309"/>
                  <a:pt x="831768" y="699596"/>
                </a:cubicBezTo>
                <a:lnTo>
                  <a:pt x="1725073" y="710359"/>
                </a:lnTo>
                <a:lnTo>
                  <a:pt x="2478463" y="699596"/>
                </a:lnTo>
                <a:cubicBezTo>
                  <a:pt x="2496750" y="699108"/>
                  <a:pt x="2515560" y="696263"/>
                  <a:pt x="2532277" y="688833"/>
                </a:cubicBezTo>
                <a:cubicBezTo>
                  <a:pt x="2548669" y="681548"/>
                  <a:pt x="2559283" y="664566"/>
                  <a:pt x="2575327" y="656544"/>
                </a:cubicBezTo>
                <a:cubicBezTo>
                  <a:pt x="2588557" y="649929"/>
                  <a:pt x="2604528" y="650975"/>
                  <a:pt x="2618378" y="645781"/>
                </a:cubicBezTo>
                <a:cubicBezTo>
                  <a:pt x="2633401" y="640147"/>
                  <a:pt x="2647079" y="631430"/>
                  <a:pt x="2661429" y="624255"/>
                </a:cubicBezTo>
                <a:cubicBezTo>
                  <a:pt x="2731939" y="553743"/>
                  <a:pt x="2651773" y="627105"/>
                  <a:pt x="2736768" y="570440"/>
                </a:cubicBezTo>
                <a:cubicBezTo>
                  <a:pt x="2745211" y="564811"/>
                  <a:pt x="2749689" y="554292"/>
                  <a:pt x="2758294" y="548914"/>
                </a:cubicBezTo>
                <a:cubicBezTo>
                  <a:pt x="2778702" y="536159"/>
                  <a:pt x="2802846" y="529975"/>
                  <a:pt x="2822870" y="516625"/>
                </a:cubicBezTo>
                <a:cubicBezTo>
                  <a:pt x="2842408" y="503599"/>
                  <a:pt x="2905358" y="424093"/>
                  <a:pt x="2908971" y="419758"/>
                </a:cubicBezTo>
                <a:cubicBezTo>
                  <a:pt x="2927095" y="365387"/>
                  <a:pt x="2933706" y="360229"/>
                  <a:pt x="2908971" y="279838"/>
                </a:cubicBezTo>
                <a:cubicBezTo>
                  <a:pt x="2904495" y="265290"/>
                  <a:pt x="2886588" y="259106"/>
                  <a:pt x="2876683" y="247549"/>
                </a:cubicBezTo>
                <a:cubicBezTo>
                  <a:pt x="2844395" y="209878"/>
                  <a:pt x="2847983" y="195528"/>
                  <a:pt x="2801344" y="172208"/>
                </a:cubicBezTo>
                <a:cubicBezTo>
                  <a:pt x="2773928" y="158500"/>
                  <a:pt x="2743703" y="151303"/>
                  <a:pt x="2715243" y="139919"/>
                </a:cubicBezTo>
                <a:cubicBezTo>
                  <a:pt x="2689875" y="129772"/>
                  <a:pt x="2665824" y="116270"/>
                  <a:pt x="2639904" y="107630"/>
                </a:cubicBezTo>
                <a:cubicBezTo>
                  <a:pt x="2611838" y="98275"/>
                  <a:pt x="2582039" y="94928"/>
                  <a:pt x="2553802" y="86104"/>
                </a:cubicBezTo>
                <a:cubicBezTo>
                  <a:pt x="2524545" y="76961"/>
                  <a:pt x="2496779" y="63508"/>
                  <a:pt x="2467700" y="53815"/>
                </a:cubicBezTo>
                <a:cubicBezTo>
                  <a:pt x="2420752" y="38165"/>
                  <a:pt x="2305666" y="24380"/>
                  <a:pt x="2284734" y="21526"/>
                </a:cubicBezTo>
                <a:cubicBezTo>
                  <a:pt x="2252545" y="17136"/>
                  <a:pt x="2220345" y="11618"/>
                  <a:pt x="2187870" y="10763"/>
                </a:cubicBezTo>
                <a:cubicBezTo>
                  <a:pt x="1947559" y="4439"/>
                  <a:pt x="1707135" y="3588"/>
                  <a:pt x="1466768" y="0"/>
                </a:cubicBezTo>
                <a:lnTo>
                  <a:pt x="788717" y="10763"/>
                </a:lnTo>
                <a:cubicBezTo>
                  <a:pt x="670639" y="14089"/>
                  <a:pt x="729886" y="28448"/>
                  <a:pt x="605751" y="43052"/>
                </a:cubicBezTo>
                <a:cubicBezTo>
                  <a:pt x="577247" y="46405"/>
                  <a:pt x="548350" y="43052"/>
                  <a:pt x="519649" y="43052"/>
                </a:cubicBezTo>
              </a:path>
            </a:pathLst>
          </a:custGeom>
          <a:noFill/>
          <a:ln w="889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/>
          </a:p>
        </p:txBody>
      </p:sp>
      <p:sp>
        <p:nvSpPr>
          <p:cNvPr id="55345" name="TextBox 54"/>
          <p:cNvSpPr txBox="1">
            <a:spLocks noChangeArrowheads="1"/>
          </p:cNvSpPr>
          <p:nvPr/>
        </p:nvSpPr>
        <p:spPr bwMode="auto">
          <a:xfrm>
            <a:off x="5284800" y="2222875"/>
            <a:ext cx="1867369" cy="48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lang="en-US" sz="2900" b="1" i="1" dirty="0">
                <a:solidFill>
                  <a:schemeClr val="tx1"/>
                </a:solidFill>
                <a:latin typeface="Calibri"/>
              </a:rPr>
              <a:t>Same URI!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80" y="76886"/>
            <a:ext cx="914400" cy="153368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72" y="1752185"/>
            <a:ext cx="914400" cy="140462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2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42236"/>
            <a:ext cx="8231040" cy="914496"/>
          </a:xfrm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>
                <a:latin typeface="Calibri Regular" charset="0"/>
              </a:rPr>
              <a:t>M</a:t>
            </a:r>
            <a:r>
              <a:rPr lang="en-US" b="1" dirty="0" smtClean="0">
                <a:latin typeface="Calibri Regular" charset="0"/>
              </a:rPr>
              <a:t>erging </a:t>
            </a:r>
            <a:r>
              <a:rPr lang="en-US" b="1" dirty="0">
                <a:latin typeface="Calibri Regular" charset="0"/>
              </a:rPr>
              <a:t>your data</a:t>
            </a:r>
          </a:p>
        </p:txBody>
      </p:sp>
      <p:grpSp>
        <p:nvGrpSpPr>
          <p:cNvPr id="57347" name="Group 50"/>
          <p:cNvGrpSpPr>
            <a:grpSpLocks/>
          </p:cNvGrpSpPr>
          <p:nvPr/>
        </p:nvGrpSpPr>
        <p:grpSpPr bwMode="auto">
          <a:xfrm>
            <a:off x="217440" y="1302438"/>
            <a:ext cx="8732160" cy="5171665"/>
            <a:chOff x="239712" y="1436367"/>
            <a:chExt cx="9627268" cy="5700131"/>
          </a:xfrm>
        </p:grpSpPr>
        <p:sp>
          <p:nvSpPr>
            <p:cNvPr id="57348" name="TextBox 41"/>
            <p:cNvSpPr txBox="1">
              <a:spLocks noChangeArrowheads="1"/>
            </p:cNvSpPr>
            <p:nvPr/>
          </p:nvSpPr>
          <p:spPr bwMode="auto">
            <a:xfrm rot="238339">
              <a:off x="2547204" y="1436367"/>
              <a:ext cx="587248" cy="237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900" b="1" noProof="1">
                  <a:solidFill>
                    <a:srgbClr val="0D0D0D"/>
                  </a:solidFill>
                  <a:latin typeface="Calibri"/>
                </a:rPr>
                <a:t>a:title</a:t>
              </a:r>
            </a:p>
          </p:txBody>
        </p:sp>
        <p:grpSp>
          <p:nvGrpSpPr>
            <p:cNvPr id="57349" name="Group 69"/>
            <p:cNvGrpSpPr>
              <a:grpSpLocks/>
            </p:cNvGrpSpPr>
            <p:nvPr/>
          </p:nvGrpSpPr>
          <p:grpSpPr bwMode="auto">
            <a:xfrm>
              <a:off x="239712" y="1460438"/>
              <a:ext cx="9627268" cy="5676060"/>
              <a:chOff x="239712" y="1460438"/>
              <a:chExt cx="9627268" cy="56760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5193056" y="5685008"/>
                <a:ext cx="450881" cy="266669"/>
              </a:xfrm>
              <a:prstGeom prst="ellipse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b="1">
                  <a:ea typeface="+mn-ea"/>
                  <a:cs typeface="+mn-cs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8412729" y="6118344"/>
                <a:ext cx="450881" cy="266669"/>
              </a:xfrm>
              <a:prstGeom prst="ellipse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b="1">
                  <a:ea typeface="+mn-ea"/>
                  <a:cs typeface="+mn-c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4605640" y="6519248"/>
                <a:ext cx="1603486" cy="237882"/>
              </a:xfrm>
              <a:prstGeom prst="rect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sz="900" b="1" noProof="1">
                    <a:solidFill>
                      <a:srgbClr val="0D0D0D"/>
                    </a:solidFill>
                  </a:rPr>
                  <a:t>Ghosh, Amitav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8165062" y="6898616"/>
                <a:ext cx="1603486" cy="237882"/>
              </a:xfrm>
              <a:prstGeom prst="rect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sz="900" b="1" noProof="1">
                    <a:solidFill>
                      <a:srgbClr val="0D0D0D"/>
                    </a:solidFill>
                  </a:rPr>
                  <a:t>Besse, Christianne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8263494" y="4452567"/>
                <a:ext cx="1603486" cy="237882"/>
              </a:xfrm>
              <a:prstGeom prst="rect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fr-FR" sz="900" b="1">
                    <a:solidFill>
                      <a:srgbClr val="0D0D0D"/>
                    </a:solidFill>
                  </a:rPr>
                  <a:t>Le palais des miroirs</a:t>
                </a:r>
              </a:p>
            </p:txBody>
          </p:sp>
          <p:cxnSp>
            <p:nvCxnSpPr>
              <p:cNvPr id="57355" name="Straight Arrow Connector 10"/>
              <p:cNvCxnSpPr>
                <a:cxnSpLocks noChangeShapeType="1"/>
                <a:stCxn id="50" idx="4"/>
                <a:endCxn id="6" idx="0"/>
              </p:cNvCxnSpPr>
              <p:nvPr/>
            </p:nvCxnSpPr>
            <p:spPr bwMode="auto">
              <a:xfrm flipH="1">
                <a:off x="5418496" y="1899059"/>
                <a:ext cx="797774" cy="378594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sp>
            <p:nvSpPr>
              <p:cNvPr id="57356" name="TextBox 11"/>
              <p:cNvSpPr txBox="1">
                <a:spLocks noChangeArrowheads="1"/>
              </p:cNvSpPr>
              <p:nvPr/>
            </p:nvSpPr>
            <p:spPr bwMode="auto">
              <a:xfrm>
                <a:off x="7554912" y="3170237"/>
                <a:ext cx="762000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f:original</a:t>
                </a:r>
              </a:p>
            </p:txBody>
          </p:sp>
          <p:sp>
            <p:nvSpPr>
              <p:cNvPr id="57357" name="TextBox 12"/>
              <p:cNvSpPr txBox="1">
                <a:spLocks noChangeArrowheads="1"/>
              </p:cNvSpPr>
              <p:nvPr/>
            </p:nvSpPr>
            <p:spPr bwMode="auto">
              <a:xfrm>
                <a:off x="4887912" y="6186949"/>
                <a:ext cx="541404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f:nom</a:t>
                </a:r>
              </a:p>
            </p:txBody>
          </p:sp>
          <p:sp>
            <p:nvSpPr>
              <p:cNvPr id="57358" name="TextBox 13"/>
              <p:cNvSpPr txBox="1">
                <a:spLocks noChangeArrowheads="1"/>
              </p:cNvSpPr>
              <p:nvPr/>
            </p:nvSpPr>
            <p:spPr bwMode="auto">
              <a:xfrm>
                <a:off x="8212639" y="5762279"/>
                <a:ext cx="889632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f:traducteur</a:t>
                </a:r>
              </a:p>
            </p:txBody>
          </p:sp>
          <p:sp>
            <p:nvSpPr>
              <p:cNvPr id="57359" name="TextBox 14"/>
              <p:cNvSpPr txBox="1">
                <a:spLocks noChangeArrowheads="1"/>
              </p:cNvSpPr>
              <p:nvPr/>
            </p:nvSpPr>
            <p:spPr bwMode="auto">
              <a:xfrm>
                <a:off x="5878512" y="3779837"/>
                <a:ext cx="762000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f:auteur</a:t>
                </a:r>
              </a:p>
            </p:txBody>
          </p:sp>
          <p:sp>
            <p:nvSpPr>
              <p:cNvPr id="57360" name="TextBox 15"/>
              <p:cNvSpPr txBox="1">
                <a:spLocks noChangeArrowheads="1"/>
              </p:cNvSpPr>
              <p:nvPr/>
            </p:nvSpPr>
            <p:spPr bwMode="auto">
              <a:xfrm rot="19602114">
                <a:off x="8400639" y="4903425"/>
                <a:ext cx="675917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f:titre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6558400" y="5378864"/>
                <a:ext cx="2657659" cy="334509"/>
              </a:xfrm>
              <a:prstGeom prst="ellipse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sz="900" b="1" noProof="1">
                    <a:solidFill>
                      <a:srgbClr val="0D0D0D"/>
                    </a:solidFill>
                  </a:rPr>
                  <a:t>http://…isbn/2020386682</a:t>
                </a:r>
              </a:p>
            </p:txBody>
          </p:sp>
          <p:cxnSp>
            <p:nvCxnSpPr>
              <p:cNvPr id="57362" name="Straight Arrow Connector 17"/>
              <p:cNvCxnSpPr>
                <a:cxnSpLocks noChangeShapeType="1"/>
                <a:stCxn id="6" idx="4"/>
                <a:endCxn id="8" idx="0"/>
              </p:cNvCxnSpPr>
              <p:nvPr/>
            </p:nvCxnSpPr>
            <p:spPr bwMode="auto">
              <a:xfrm flipH="1">
                <a:off x="5407383" y="5951677"/>
                <a:ext cx="11113" cy="56757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63" name="Straight Arrow Connector 18"/>
              <p:cNvCxnSpPr>
                <a:cxnSpLocks noChangeShapeType="1"/>
                <a:stCxn id="17" idx="4"/>
                <a:endCxn id="7" idx="1"/>
              </p:cNvCxnSpPr>
              <p:nvPr/>
            </p:nvCxnSpPr>
            <p:spPr bwMode="auto">
              <a:xfrm>
                <a:off x="7887230" y="5713372"/>
                <a:ext cx="591529" cy="44402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64" name="Straight Arrow Connector 19"/>
              <p:cNvCxnSpPr>
                <a:cxnSpLocks noChangeShapeType="1"/>
                <a:stCxn id="7" idx="5"/>
                <a:endCxn id="9" idx="0"/>
              </p:cNvCxnSpPr>
              <p:nvPr/>
            </p:nvCxnSpPr>
            <p:spPr bwMode="auto">
              <a:xfrm>
                <a:off x="8797580" y="6345960"/>
                <a:ext cx="169225" cy="55265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65" name="Straight Arrow Connector 20"/>
              <p:cNvCxnSpPr>
                <a:cxnSpLocks noChangeShapeType="1"/>
                <a:stCxn id="17" idx="0"/>
                <a:endCxn id="10" idx="2"/>
              </p:cNvCxnSpPr>
              <p:nvPr/>
            </p:nvCxnSpPr>
            <p:spPr bwMode="auto">
              <a:xfrm flipV="1">
                <a:off x="7887230" y="4690449"/>
                <a:ext cx="1178007" cy="6884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66" name="Straight Arrow Connector 21"/>
              <p:cNvCxnSpPr>
                <a:cxnSpLocks noChangeShapeType="1"/>
                <a:stCxn id="17" idx="0"/>
                <a:endCxn id="50" idx="5"/>
              </p:cNvCxnSpPr>
              <p:nvPr/>
            </p:nvCxnSpPr>
            <p:spPr bwMode="auto">
              <a:xfrm flipH="1" flipV="1">
                <a:off x="7155333" y="1850071"/>
                <a:ext cx="731897" cy="352879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sp>
            <p:nvSpPr>
              <p:cNvPr id="57367" name="TextBox 22"/>
              <p:cNvSpPr txBox="1">
                <a:spLocks noChangeArrowheads="1"/>
              </p:cNvSpPr>
              <p:nvPr/>
            </p:nvSpPr>
            <p:spPr bwMode="auto">
              <a:xfrm>
                <a:off x="8964610" y="6422740"/>
                <a:ext cx="571501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f:nom</a:t>
                </a: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3162502" y="2891337"/>
                <a:ext cx="469933" cy="3127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b="1">
                  <a:ea typeface="+mn-ea"/>
                  <a:cs typeface="+mn-cs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3973771" y="3323086"/>
                <a:ext cx="469933" cy="3127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b="1"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39712" y="4690663"/>
                <a:ext cx="1670166" cy="237882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sz="900" b="1" noProof="1">
                    <a:solidFill>
                      <a:srgbClr val="0D0D0D"/>
                    </a:solidFill>
                  </a:rPr>
                  <a:t>Ghosh, Amitav</a:t>
                </a: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2068639" y="4840764"/>
                <a:ext cx="3079964" cy="334509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sz="900" b="1" noProof="1">
                    <a:solidFill>
                      <a:srgbClr val="0D0D0D"/>
                    </a:solidFill>
                  </a:rPr>
                  <a:t>http://www.amitavghosh.com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39712" y="1460438"/>
                <a:ext cx="1670166" cy="26813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sz="1100" b="1">
                    <a:solidFill>
                      <a:srgbClr val="0D0D0D"/>
                    </a:solidFill>
                  </a:rPr>
                  <a:t>The Glass Palace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239712" y="1841393"/>
                <a:ext cx="1670166" cy="26813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sz="1100" b="1">
                    <a:solidFill>
                      <a:srgbClr val="0D0D0D"/>
                    </a:solidFill>
                  </a:rPr>
                  <a:t>2000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39712" y="2710446"/>
                <a:ext cx="1670166" cy="26813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sz="1100" b="1">
                    <a:solidFill>
                      <a:srgbClr val="0D0D0D"/>
                    </a:solidFill>
                  </a:rPr>
                  <a:t>London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239712" y="3111243"/>
                <a:ext cx="1670166" cy="268131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sz="1100" b="1">
                    <a:solidFill>
                      <a:srgbClr val="0D0D0D"/>
                    </a:solidFill>
                  </a:rPr>
                  <a:t>Harper Collins</a:t>
                </a:r>
              </a:p>
            </p:txBody>
          </p:sp>
          <p:cxnSp>
            <p:nvCxnSpPr>
              <p:cNvPr id="57376" name="Curved Connector 20"/>
              <p:cNvCxnSpPr>
                <a:cxnSpLocks noChangeShapeType="1"/>
                <a:stCxn id="50" idx="3"/>
                <a:endCxn id="26" idx="6"/>
              </p:cNvCxnSpPr>
              <p:nvPr/>
            </p:nvCxnSpPr>
            <p:spPr bwMode="auto">
              <a:xfrm rot="5400000">
                <a:off x="3856013" y="1626494"/>
                <a:ext cx="1197616" cy="1644772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77" name="Curved Connector 34"/>
              <p:cNvCxnSpPr>
                <a:cxnSpLocks noChangeShapeType="1"/>
                <a:stCxn id="50" idx="3"/>
                <a:endCxn id="27" idx="6"/>
              </p:cNvCxnSpPr>
              <p:nvPr/>
            </p:nvCxnSpPr>
            <p:spPr bwMode="auto">
              <a:xfrm rot="5400000">
                <a:off x="4045774" y="2248002"/>
                <a:ext cx="1629365" cy="833503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78" name="Curved Connector 35"/>
              <p:cNvCxnSpPr>
                <a:cxnSpLocks noChangeShapeType="1"/>
                <a:stCxn id="27" idx="2"/>
                <a:endCxn id="28" idx="0"/>
              </p:cNvCxnSpPr>
              <p:nvPr/>
            </p:nvCxnSpPr>
            <p:spPr bwMode="auto">
              <a:xfrm rot="10800000" flipV="1">
                <a:off x="1074795" y="3479437"/>
                <a:ext cx="2898976" cy="1211226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79" name="Straight Arrow Connector 37"/>
              <p:cNvCxnSpPr>
                <a:cxnSpLocks noChangeShapeType="1"/>
                <a:stCxn id="26" idx="2"/>
                <a:endCxn id="32" idx="3"/>
              </p:cNvCxnSpPr>
              <p:nvPr/>
            </p:nvCxnSpPr>
            <p:spPr bwMode="auto">
              <a:xfrm flipH="1" flipV="1">
                <a:off x="1909878" y="2844511"/>
                <a:ext cx="1252624" cy="20317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80" name="Straight Arrow Connector 38"/>
              <p:cNvCxnSpPr>
                <a:cxnSpLocks noChangeShapeType="1"/>
                <a:stCxn id="26" idx="2"/>
                <a:endCxn id="33" idx="3"/>
              </p:cNvCxnSpPr>
              <p:nvPr/>
            </p:nvCxnSpPr>
            <p:spPr bwMode="auto">
              <a:xfrm flipH="1">
                <a:off x="1909878" y="3047688"/>
                <a:ext cx="1252624" cy="19762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81" name="Straight Arrow Connector 39"/>
              <p:cNvCxnSpPr>
                <a:cxnSpLocks noChangeShapeType="1"/>
                <a:stCxn id="50" idx="2"/>
                <a:endCxn id="30" idx="3"/>
              </p:cNvCxnSpPr>
              <p:nvPr/>
            </p:nvCxnSpPr>
            <p:spPr bwMode="auto">
              <a:xfrm flipH="1" flipV="1">
                <a:off x="1909878" y="1594503"/>
                <a:ext cx="2978357" cy="13730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57382" name="Straight Arrow Connector 40"/>
              <p:cNvCxnSpPr>
                <a:cxnSpLocks noChangeShapeType="1"/>
                <a:stCxn id="50" idx="2"/>
                <a:endCxn id="31" idx="3"/>
              </p:cNvCxnSpPr>
              <p:nvPr/>
            </p:nvCxnSpPr>
            <p:spPr bwMode="auto">
              <a:xfrm flipH="1">
                <a:off x="1909878" y="1731805"/>
                <a:ext cx="2978357" cy="24365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sp>
            <p:nvSpPr>
              <p:cNvPr id="57383" name="TextBox 42"/>
              <p:cNvSpPr txBox="1">
                <a:spLocks noChangeArrowheads="1"/>
              </p:cNvSpPr>
              <p:nvPr/>
            </p:nvSpPr>
            <p:spPr bwMode="auto">
              <a:xfrm rot="21215795">
                <a:off x="2558864" y="1838874"/>
                <a:ext cx="565992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a:year</a:t>
                </a:r>
              </a:p>
            </p:txBody>
          </p:sp>
          <p:sp>
            <p:nvSpPr>
              <p:cNvPr id="57384" name="TextBox 43"/>
              <p:cNvSpPr txBox="1">
                <a:spLocks noChangeArrowheads="1"/>
              </p:cNvSpPr>
              <p:nvPr/>
            </p:nvSpPr>
            <p:spPr bwMode="auto">
              <a:xfrm rot="610119">
                <a:off x="2284446" y="2659603"/>
                <a:ext cx="543645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a:city</a:t>
                </a:r>
              </a:p>
            </p:txBody>
          </p:sp>
          <p:sp>
            <p:nvSpPr>
              <p:cNvPr id="57385" name="TextBox 44"/>
              <p:cNvSpPr txBox="1">
                <a:spLocks noChangeArrowheads="1"/>
              </p:cNvSpPr>
              <p:nvPr/>
            </p:nvSpPr>
            <p:spPr bwMode="auto">
              <a:xfrm rot="21074880">
                <a:off x="2183932" y="3122285"/>
                <a:ext cx="829823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a:p_name</a:t>
                </a:r>
              </a:p>
            </p:txBody>
          </p:sp>
          <p:sp>
            <p:nvSpPr>
              <p:cNvPr id="57386" name="TextBox 45"/>
              <p:cNvSpPr txBox="1">
                <a:spLocks noChangeArrowheads="1"/>
              </p:cNvSpPr>
              <p:nvPr/>
            </p:nvSpPr>
            <p:spPr bwMode="auto">
              <a:xfrm>
                <a:off x="1109776" y="3779837"/>
                <a:ext cx="653936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a:name</a:t>
                </a:r>
              </a:p>
            </p:txBody>
          </p:sp>
          <p:sp>
            <p:nvSpPr>
              <p:cNvPr id="57387" name="TextBox 46"/>
              <p:cNvSpPr txBox="1">
                <a:spLocks noChangeArrowheads="1"/>
              </p:cNvSpPr>
              <p:nvPr/>
            </p:nvSpPr>
            <p:spPr bwMode="auto">
              <a:xfrm>
                <a:off x="3120201" y="3932237"/>
                <a:ext cx="1005711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a:homepage</a:t>
                </a:r>
              </a:p>
            </p:txBody>
          </p:sp>
          <p:sp>
            <p:nvSpPr>
              <p:cNvPr id="57388" name="TextBox 47"/>
              <p:cNvSpPr txBox="1">
                <a:spLocks noChangeArrowheads="1"/>
              </p:cNvSpPr>
              <p:nvPr/>
            </p:nvSpPr>
            <p:spPr bwMode="auto">
              <a:xfrm>
                <a:off x="4278312" y="3017837"/>
                <a:ext cx="706748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a:author</a:t>
                </a:r>
              </a:p>
            </p:txBody>
          </p:sp>
          <p:sp>
            <p:nvSpPr>
              <p:cNvPr id="57389" name="TextBox 48"/>
              <p:cNvSpPr txBox="1">
                <a:spLocks noChangeArrowheads="1"/>
              </p:cNvSpPr>
              <p:nvPr/>
            </p:nvSpPr>
            <p:spPr bwMode="auto">
              <a:xfrm rot="20242754">
                <a:off x="3903794" y="2530181"/>
                <a:ext cx="900086" cy="237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lnSpc>
                    <a:spcPct val="87000"/>
                  </a:lnSpc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87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/>
                <a:r>
                  <a:rPr sz="900" b="1" noProof="1">
                    <a:solidFill>
                      <a:srgbClr val="0D0D0D"/>
                    </a:solidFill>
                    <a:latin typeface="Calibri"/>
                  </a:rPr>
                  <a:t>a:publisher</a:t>
                </a:r>
              </a:p>
            </p:txBody>
          </p:sp>
          <p:cxnSp>
            <p:nvCxnSpPr>
              <p:cNvPr id="57390" name="Straight Arrow Connector 61"/>
              <p:cNvCxnSpPr>
                <a:cxnSpLocks noChangeShapeType="1"/>
                <a:stCxn id="27" idx="4"/>
                <a:endCxn id="29" idx="0"/>
              </p:cNvCxnSpPr>
              <p:nvPr/>
            </p:nvCxnSpPr>
            <p:spPr bwMode="auto">
              <a:xfrm flipH="1">
                <a:off x="3608621" y="3635786"/>
                <a:ext cx="600117" cy="12049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sp>
            <p:nvSpPr>
              <p:cNvPr id="50" name="Oval 49"/>
              <p:cNvSpPr/>
              <p:nvPr/>
            </p:nvSpPr>
            <p:spPr bwMode="auto">
              <a:xfrm>
                <a:off x="4888235" y="1564550"/>
                <a:ext cx="2656071" cy="334509"/>
              </a:xfrm>
              <a:prstGeom prst="ellipse">
                <a:avLst/>
              </a:prstGeom>
              <a:gradFill flip="none" rotWithShape="1">
                <a:gsLst>
                  <a:gs pos="0">
                    <a:srgbClr val="00B9FF"/>
                  </a:gs>
                  <a:gs pos="100000">
                    <a:srgbClr val="CFD20F"/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sz="900" b="1" noProof="1">
                    <a:solidFill>
                      <a:srgbClr val="0D0D0D"/>
                    </a:solidFill>
                  </a:rPr>
                  <a:t>http://…isbn/000651409X</a:t>
                </a:r>
              </a:p>
            </p:txBody>
          </p:sp>
        </p:grp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80" y="76886"/>
            <a:ext cx="914400" cy="153368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72" y="1752185"/>
            <a:ext cx="914400" cy="140462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44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Regular" charset="0"/>
              </a:rPr>
              <a:t>Start making queries…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6480" y="1927797"/>
            <a:ext cx="8231040" cy="3729476"/>
          </a:xfrm>
        </p:spPr>
        <p:txBody>
          <a:bodyPr/>
          <a:lstStyle/>
          <a:p>
            <a:r>
              <a:rPr lang="en-US" dirty="0">
                <a:latin typeface="+mj-lt"/>
              </a:rPr>
              <a:t>User of data “F” can now ask </a:t>
            </a:r>
            <a:r>
              <a:rPr lang="en-US" dirty="0" smtClean="0">
                <a:latin typeface="+mj-lt"/>
              </a:rPr>
              <a:t>about the title of the original</a:t>
            </a:r>
          </a:p>
          <a:p>
            <a:r>
              <a:rPr lang="en-US" dirty="0" smtClean="0">
                <a:latin typeface="+mj-lt"/>
              </a:rPr>
              <a:t>This </a:t>
            </a:r>
            <a:r>
              <a:rPr lang="en-US" dirty="0">
                <a:latin typeface="+mj-lt"/>
              </a:rPr>
              <a:t>information is not in the dataset “F”…</a:t>
            </a:r>
          </a:p>
          <a:p>
            <a:r>
              <a:rPr lang="en-US" dirty="0">
                <a:latin typeface="+mj-lt"/>
              </a:rPr>
              <a:t>…but can be retrieved by merging with dataset “A”!</a:t>
            </a:r>
          </a:p>
        </p:txBody>
      </p:sp>
      <p:grpSp>
        <p:nvGrpSpPr>
          <p:cNvPr id="59397" name="Group 5"/>
          <p:cNvGrpSpPr>
            <a:grpSpLocks/>
          </p:cNvGrpSpPr>
          <p:nvPr/>
        </p:nvGrpSpPr>
        <p:grpSpPr bwMode="auto">
          <a:xfrm>
            <a:off x="6767876" y="4788911"/>
            <a:ext cx="1794240" cy="1276015"/>
            <a:chOff x="239712" y="959322"/>
            <a:chExt cx="9677400" cy="6529572"/>
          </a:xfrm>
        </p:grpSpPr>
        <p:sp>
          <p:nvSpPr>
            <p:cNvPr id="7" name="Oval 6"/>
            <p:cNvSpPr/>
            <p:nvPr/>
          </p:nvSpPr>
          <p:spPr bwMode="auto">
            <a:xfrm>
              <a:off x="5191819" y="5683414"/>
              <a:ext cx="453628" cy="271045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411317" y="6118345"/>
              <a:ext cx="453628" cy="264740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05883" y="6166048"/>
              <a:ext cx="1606604" cy="944647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noProof="1">
                <a:solidFill>
                  <a:srgbClr val="0D0D0D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310508" y="6544247"/>
              <a:ext cx="1606604" cy="944647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noProof="1">
                <a:solidFill>
                  <a:srgbClr val="0D0D0D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260105" y="4098556"/>
              <a:ext cx="1606604" cy="944647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fr-FR" sz="900" dirty="0">
                <a:solidFill>
                  <a:srgbClr val="0D0D0D"/>
                </a:solidFill>
              </a:endParaRPr>
            </a:p>
          </p:txBody>
        </p:sp>
        <p:cxnSp>
          <p:nvCxnSpPr>
            <p:cNvPr id="59403" name="Straight Arrow Connector 11"/>
            <p:cNvCxnSpPr>
              <a:cxnSpLocks noChangeShapeType="1"/>
              <a:stCxn id="36" idx="4"/>
              <a:endCxn id="7" idx="0"/>
            </p:cNvCxnSpPr>
            <p:nvPr/>
          </p:nvCxnSpPr>
          <p:spPr bwMode="auto">
            <a:xfrm flipH="1">
              <a:off x="5418633" y="2395410"/>
              <a:ext cx="796999" cy="32880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13" name="Oval 12"/>
            <p:cNvSpPr/>
            <p:nvPr/>
          </p:nvSpPr>
          <p:spPr bwMode="auto">
            <a:xfrm>
              <a:off x="6559004" y="4965019"/>
              <a:ext cx="2658765" cy="1159449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7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9405" name="Straight Arrow Connector 13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5409187" y="5954458"/>
              <a:ext cx="9446" cy="211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06" name="Straight Arrow Connector 14"/>
            <p:cNvCxnSpPr>
              <a:cxnSpLocks noChangeShapeType="1"/>
              <a:stCxn id="13" idx="4"/>
              <a:endCxn id="8" idx="1"/>
            </p:cNvCxnSpPr>
            <p:nvPr/>
          </p:nvCxnSpPr>
          <p:spPr bwMode="auto">
            <a:xfrm>
              <a:off x="7888386" y="6124468"/>
              <a:ext cx="589367" cy="326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07" name="Straight Arrow Connector 15"/>
            <p:cNvCxnSpPr>
              <a:cxnSpLocks noChangeShapeType="1"/>
              <a:stCxn id="8" idx="5"/>
              <a:endCxn id="10" idx="0"/>
            </p:cNvCxnSpPr>
            <p:nvPr/>
          </p:nvCxnSpPr>
          <p:spPr bwMode="auto">
            <a:xfrm>
              <a:off x="8798513" y="6344313"/>
              <a:ext cx="315300" cy="1999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08" name="Straight Arrow Connector 16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>
              <a:off x="7888386" y="4965019"/>
              <a:ext cx="1175023" cy="78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09" name="Straight Arrow Connector 17"/>
            <p:cNvCxnSpPr>
              <a:cxnSpLocks noChangeShapeType="1"/>
              <a:stCxn id="13" idx="0"/>
              <a:endCxn id="36" idx="5"/>
            </p:cNvCxnSpPr>
            <p:nvPr/>
          </p:nvCxnSpPr>
          <p:spPr bwMode="auto">
            <a:xfrm flipH="1" flipV="1">
              <a:off x="7153415" y="2200877"/>
              <a:ext cx="734971" cy="2764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19" name="Oval 18"/>
            <p:cNvSpPr/>
            <p:nvPr/>
          </p:nvSpPr>
          <p:spPr bwMode="auto">
            <a:xfrm>
              <a:off x="3163093" y="2891042"/>
              <a:ext cx="472527" cy="315166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975842" y="3319668"/>
              <a:ext cx="466229" cy="315166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39712" y="4338083"/>
              <a:ext cx="1669604" cy="944647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noProof="1">
                <a:solidFill>
                  <a:srgbClr val="0D0D0D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066825" y="4344784"/>
              <a:ext cx="3080891" cy="1328356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noProof="1">
                <a:solidFill>
                  <a:srgbClr val="0D0D0D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39712" y="959322"/>
              <a:ext cx="1669604" cy="106476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dirty="0">
                <a:solidFill>
                  <a:srgbClr val="0D0D0D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39712" y="1630626"/>
              <a:ext cx="1669604" cy="106476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dirty="0">
                <a:solidFill>
                  <a:srgbClr val="0D0D0D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9712" y="2311383"/>
              <a:ext cx="1669604" cy="106476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dirty="0">
                <a:solidFill>
                  <a:srgbClr val="0D0D0D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39712" y="2903895"/>
              <a:ext cx="1669604" cy="106476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dirty="0">
                <a:solidFill>
                  <a:srgbClr val="0D0D0D"/>
                </a:solidFill>
              </a:endParaRPr>
            </a:p>
          </p:txBody>
        </p:sp>
        <p:cxnSp>
          <p:nvCxnSpPr>
            <p:cNvPr id="59418" name="Curved Connector 20"/>
            <p:cNvCxnSpPr>
              <a:cxnSpLocks noChangeShapeType="1"/>
              <a:stCxn id="36" idx="3"/>
              <a:endCxn id="19" idx="6"/>
            </p:cNvCxnSpPr>
            <p:nvPr/>
          </p:nvCxnSpPr>
          <p:spPr bwMode="auto">
            <a:xfrm rot="5400000">
              <a:off x="4032862" y="1803637"/>
              <a:ext cx="847748" cy="1642227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19" name="Curved Connector 34"/>
            <p:cNvCxnSpPr>
              <a:cxnSpLocks noChangeShapeType="1"/>
              <a:stCxn id="36" idx="3"/>
              <a:endCxn id="20" idx="6"/>
            </p:cNvCxnSpPr>
            <p:nvPr/>
          </p:nvCxnSpPr>
          <p:spPr bwMode="auto">
            <a:xfrm rot="5400000">
              <a:off x="4221771" y="2421178"/>
              <a:ext cx="1276377" cy="83577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20" name="Curved Connector 35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 rot="10800000" flipV="1">
              <a:off x="1074514" y="3477253"/>
              <a:ext cx="2901330" cy="86083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21" name="Straight Arrow Connector 29"/>
            <p:cNvCxnSpPr>
              <a:cxnSpLocks noChangeShapeType="1"/>
              <a:stCxn id="19" idx="2"/>
              <a:endCxn id="25" idx="3"/>
            </p:cNvCxnSpPr>
            <p:nvPr/>
          </p:nvCxnSpPr>
          <p:spPr bwMode="auto">
            <a:xfrm flipH="1" flipV="1">
              <a:off x="1909316" y="2843766"/>
              <a:ext cx="1253778" cy="2048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22" name="Straight Arrow Connector 30"/>
            <p:cNvCxnSpPr>
              <a:cxnSpLocks noChangeShapeType="1"/>
              <a:stCxn id="19" idx="2"/>
              <a:endCxn id="26" idx="3"/>
            </p:cNvCxnSpPr>
            <p:nvPr/>
          </p:nvCxnSpPr>
          <p:spPr bwMode="auto">
            <a:xfrm flipH="1">
              <a:off x="1909316" y="3048624"/>
              <a:ext cx="1253778" cy="3876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23" name="Straight Arrow Connector 31"/>
            <p:cNvCxnSpPr>
              <a:cxnSpLocks noChangeShapeType="1"/>
              <a:stCxn id="36" idx="2"/>
              <a:endCxn id="23" idx="3"/>
            </p:cNvCxnSpPr>
            <p:nvPr/>
          </p:nvCxnSpPr>
          <p:spPr bwMode="auto">
            <a:xfrm flipH="1" flipV="1">
              <a:off x="1909316" y="1491704"/>
              <a:ext cx="2980085" cy="2395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59424" name="Straight Arrow Connector 32"/>
            <p:cNvCxnSpPr>
              <a:cxnSpLocks noChangeShapeType="1"/>
              <a:stCxn id="36" idx="2"/>
              <a:endCxn id="24" idx="3"/>
            </p:cNvCxnSpPr>
            <p:nvPr/>
          </p:nvCxnSpPr>
          <p:spPr bwMode="auto">
            <a:xfrm flipH="1">
              <a:off x="1909316" y="1731232"/>
              <a:ext cx="2980085" cy="4317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59425" name="TextBox 33"/>
            <p:cNvSpPr txBox="1">
              <a:spLocks noChangeArrowheads="1"/>
            </p:cNvSpPr>
            <p:nvPr/>
          </p:nvSpPr>
          <p:spPr bwMode="auto">
            <a:xfrm>
              <a:off x="3120203" y="3932238"/>
              <a:ext cx="1005711" cy="1104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endParaRPr sz="900" noProof="1">
                <a:solidFill>
                  <a:srgbClr val="0D0D0D"/>
                </a:solidFill>
                <a:latin typeface="Calibri"/>
              </a:endParaRPr>
            </a:p>
          </p:txBody>
        </p:sp>
        <p:cxnSp>
          <p:nvCxnSpPr>
            <p:cNvPr id="59426" name="Straight Arrow Connector 34"/>
            <p:cNvCxnSpPr>
              <a:cxnSpLocks noChangeShapeType="1"/>
              <a:stCxn id="20" idx="4"/>
              <a:endCxn id="22" idx="0"/>
            </p:cNvCxnSpPr>
            <p:nvPr/>
          </p:nvCxnSpPr>
          <p:spPr bwMode="auto">
            <a:xfrm flipH="1">
              <a:off x="3607271" y="3634837"/>
              <a:ext cx="601687" cy="7099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36" name="Oval 35"/>
            <p:cNvSpPr/>
            <p:nvPr/>
          </p:nvSpPr>
          <p:spPr bwMode="auto">
            <a:xfrm>
              <a:off x="4889400" y="1067054"/>
              <a:ext cx="2652460" cy="1328356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745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more can </a:t>
            </a:r>
            <a:r>
              <a:rPr lang="en-US" dirty="0" smtClean="0"/>
              <a:t>be achieved</a:t>
            </a:r>
            <a:r>
              <a:rPr lang="en-US" dirty="0"/>
              <a:t>…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417638"/>
            <a:ext cx="8231040" cy="5440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Maybe </a:t>
            </a:r>
            <a:r>
              <a:rPr lang="en-US" i="1" dirty="0" err="1" smtClean="0">
                <a:latin typeface="+mj-lt"/>
              </a:rPr>
              <a:t>a:author</a:t>
            </a:r>
            <a:r>
              <a:rPr lang="en-US" dirty="0" smtClean="0">
                <a:latin typeface="+mj-lt"/>
              </a:rPr>
              <a:t> &amp; </a:t>
            </a:r>
            <a:r>
              <a:rPr lang="en-US" i="1" dirty="0" err="1">
                <a:latin typeface="+mj-lt"/>
              </a:rPr>
              <a:t>f:auteur</a:t>
            </a:r>
            <a:r>
              <a:rPr lang="en-US" dirty="0">
                <a:latin typeface="+mj-lt"/>
              </a:rPr>
              <a:t> should be the same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But an automatic merge </a:t>
            </a:r>
            <a:r>
              <a:rPr lang="en-US" dirty="0" smtClean="0">
                <a:latin typeface="+mj-lt"/>
              </a:rPr>
              <a:t>doesn’t know </a:t>
            </a:r>
            <a:r>
              <a:rPr lang="en-US" dirty="0">
                <a:latin typeface="+mj-lt"/>
              </a:rPr>
              <a:t>that!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Add </a:t>
            </a:r>
            <a:r>
              <a:rPr lang="en-US" dirty="0">
                <a:latin typeface="+mj-lt"/>
              </a:rPr>
              <a:t>extra information to the merged data: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+mj-lt"/>
              </a:rPr>
              <a:t>a:author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same as </a:t>
            </a:r>
            <a:r>
              <a:rPr lang="en-US" dirty="0" err="1">
                <a:latin typeface="+mj-lt"/>
              </a:rPr>
              <a:t>f:auteur</a:t>
            </a: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both identify a “Person”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+mj-lt"/>
              </a:rPr>
              <a:t>Where </a:t>
            </a:r>
            <a:r>
              <a:rPr lang="en-US" i="1" dirty="0">
                <a:latin typeface="+mj-lt"/>
              </a:rPr>
              <a:t>P</a:t>
            </a:r>
            <a:r>
              <a:rPr lang="en-US" i="1" dirty="0" smtClean="0">
                <a:latin typeface="+mj-lt"/>
              </a:rPr>
              <a:t>erson</a:t>
            </a:r>
            <a:r>
              <a:rPr lang="en-US" dirty="0" smtClean="0">
                <a:latin typeface="+mj-lt"/>
              </a:rPr>
              <a:t> is a </a:t>
            </a:r>
            <a:r>
              <a:rPr lang="en-US" dirty="0">
                <a:latin typeface="+mj-lt"/>
              </a:rPr>
              <a:t>term </a:t>
            </a:r>
            <a:r>
              <a:rPr lang="en-US" dirty="0" smtClean="0">
                <a:latin typeface="+mj-lt"/>
              </a:rPr>
              <a:t>that </a:t>
            </a:r>
            <a:r>
              <a:rPr lang="en-US" dirty="0">
                <a:latin typeface="+mj-lt"/>
              </a:rPr>
              <a:t>may have already </a:t>
            </a:r>
            <a:r>
              <a:rPr lang="en-US" dirty="0" smtClean="0">
                <a:latin typeface="+mj-lt"/>
              </a:rPr>
              <a:t>been defined, e.g.:</a:t>
            </a:r>
            <a:endParaRPr lang="en-US" dirty="0"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en-US" sz="2700" dirty="0" smtClean="0">
                <a:latin typeface="+mj-lt"/>
              </a:rPr>
              <a:t>A </a:t>
            </a:r>
            <a:r>
              <a:rPr lang="en-US" sz="2700" dirty="0">
                <a:latin typeface="+mj-lt"/>
              </a:rPr>
              <a:t>“Person” is uniquely identified by </a:t>
            </a:r>
            <a:r>
              <a:rPr lang="en-US" sz="2700" dirty="0" smtClean="0">
                <a:latin typeface="+mj-lt"/>
              </a:rPr>
              <a:t>a full name, homepage, </a:t>
            </a:r>
            <a:r>
              <a:rPr lang="en-US" sz="2700" dirty="0">
                <a:latin typeface="+mj-lt"/>
              </a:rPr>
              <a:t>F</a:t>
            </a:r>
            <a:r>
              <a:rPr lang="en-US" sz="2700" dirty="0" smtClean="0">
                <a:latin typeface="+mj-lt"/>
              </a:rPr>
              <a:t>acebook page, Google+ page or email address</a:t>
            </a:r>
            <a:endParaRPr lang="en-US" sz="2700" dirty="0"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en-US" sz="2700" dirty="0" smtClean="0">
                <a:latin typeface="+mj-lt"/>
              </a:rPr>
              <a:t>It </a:t>
            </a:r>
            <a:r>
              <a:rPr lang="en-US" sz="2700" dirty="0">
                <a:latin typeface="+mj-lt"/>
              </a:rPr>
              <a:t>can be used as a “category” for certain type of resources</a:t>
            </a:r>
          </a:p>
        </p:txBody>
      </p:sp>
    </p:spTree>
    <p:extLst>
      <p:ext uri="{BB962C8B-B14F-4D97-AF65-F5344CB8AC3E}">
        <p14:creationId xmlns:p14="http://schemas.microsoft.com/office/powerpoint/2010/main" val="1661378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 bwMode="auto">
          <a:xfrm>
            <a:off x="6576480" y="5192388"/>
            <a:ext cx="2419200" cy="1520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6349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 tIns="32002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 smtClean="0">
                <a:latin typeface="Calibri Regular" charset="0"/>
              </a:rPr>
              <a:t>Use this </a:t>
            </a:r>
            <a:r>
              <a:rPr lang="en-US" b="1" dirty="0">
                <a:latin typeface="Calibri Regular" charset="0"/>
              </a:rPr>
              <a:t>extra knowledge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13280" y="3948097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5040" y="4431989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Besse, Christianne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75040" y="2219916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900" b="1">
                <a:solidFill>
                  <a:srgbClr val="0D0D0D"/>
                </a:solidFill>
              </a:rPr>
              <a:t>Le palais des miroirs</a:t>
            </a:r>
          </a:p>
        </p:txBody>
      </p:sp>
      <p:sp>
        <p:nvSpPr>
          <p:cNvPr id="63495" name="TextBox 10"/>
          <p:cNvSpPr txBox="1">
            <a:spLocks noChangeArrowheads="1"/>
          </p:cNvSpPr>
          <p:nvPr/>
        </p:nvSpPr>
        <p:spPr bwMode="auto">
          <a:xfrm>
            <a:off x="6714720" y="2289044"/>
            <a:ext cx="6912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f:original</a:t>
            </a:r>
          </a:p>
        </p:txBody>
      </p:sp>
      <p:sp>
        <p:nvSpPr>
          <p:cNvPr id="63496" name="TextBox 11"/>
          <p:cNvSpPr txBox="1">
            <a:spLocks noChangeArrowheads="1"/>
          </p:cNvSpPr>
          <p:nvPr/>
        </p:nvSpPr>
        <p:spPr bwMode="auto">
          <a:xfrm>
            <a:off x="701280" y="3948098"/>
            <a:ext cx="55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63497" name="TextBox 12"/>
          <p:cNvSpPr txBox="1">
            <a:spLocks noChangeArrowheads="1"/>
          </p:cNvSpPr>
          <p:nvPr/>
        </p:nvSpPr>
        <p:spPr bwMode="auto">
          <a:xfrm>
            <a:off x="7544160" y="3533334"/>
            <a:ext cx="8064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f:traducteur</a:t>
            </a:r>
          </a:p>
        </p:txBody>
      </p:sp>
      <p:sp>
        <p:nvSpPr>
          <p:cNvPr id="63498" name="TextBox 13"/>
          <p:cNvSpPr txBox="1">
            <a:spLocks noChangeArrowheads="1"/>
          </p:cNvSpPr>
          <p:nvPr/>
        </p:nvSpPr>
        <p:spPr bwMode="auto">
          <a:xfrm>
            <a:off x="4364640" y="3186257"/>
            <a:ext cx="69120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f:auteur</a:t>
            </a:r>
          </a:p>
        </p:txBody>
      </p:sp>
      <p:sp>
        <p:nvSpPr>
          <p:cNvPr id="63499" name="TextBox 14"/>
          <p:cNvSpPr txBox="1">
            <a:spLocks noChangeArrowheads="1"/>
          </p:cNvSpPr>
          <p:nvPr/>
        </p:nvSpPr>
        <p:spPr bwMode="auto">
          <a:xfrm rot="-1725264">
            <a:off x="7136640" y="2578513"/>
            <a:ext cx="6134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f:titre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885281" y="3049443"/>
            <a:ext cx="2410560" cy="292350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http://…isbn/2020386682</a:t>
            </a:r>
          </a:p>
        </p:txBody>
      </p:sp>
      <p:cxnSp>
        <p:nvCxnSpPr>
          <p:cNvPr id="63501" name="Straight Arrow Connector 17"/>
          <p:cNvCxnSpPr>
            <a:cxnSpLocks noChangeShapeType="1"/>
            <a:stCxn id="16" idx="4"/>
            <a:endCxn id="6" idx="1"/>
          </p:cNvCxnSpPr>
          <p:nvPr/>
        </p:nvCxnSpPr>
        <p:spPr bwMode="auto">
          <a:xfrm rot="16200000" flipH="1">
            <a:off x="7061007" y="3371347"/>
            <a:ext cx="642307" cy="58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02" name="Straight Arrow Connector 18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7944466" y="4174214"/>
            <a:ext cx="276509" cy="23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03" name="Straight Arrow Connector 19"/>
          <p:cNvCxnSpPr>
            <a:cxnSpLocks noChangeShapeType="1"/>
            <a:stCxn id="16" idx="0"/>
            <a:endCxn id="9" idx="2"/>
          </p:cNvCxnSpPr>
          <p:nvPr/>
        </p:nvCxnSpPr>
        <p:spPr bwMode="auto">
          <a:xfrm rot="5400000" flipH="1" flipV="1">
            <a:off x="7336047" y="2183251"/>
            <a:ext cx="620706" cy="11116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04" name="Straight Arrow Connector 20"/>
          <p:cNvCxnSpPr>
            <a:cxnSpLocks noChangeShapeType="1"/>
            <a:stCxn id="16" idx="0"/>
            <a:endCxn id="47" idx="5"/>
          </p:cNvCxnSpPr>
          <p:nvPr/>
        </p:nvCxnSpPr>
        <p:spPr bwMode="auto">
          <a:xfrm rot="16200000" flipV="1">
            <a:off x="6259624" y="2218508"/>
            <a:ext cx="1062832" cy="59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3505" name="TextBox 21"/>
          <p:cNvSpPr txBox="1">
            <a:spLocks noChangeArrowheads="1"/>
          </p:cNvSpPr>
          <p:nvPr/>
        </p:nvSpPr>
        <p:spPr bwMode="auto">
          <a:xfrm>
            <a:off x="8304480" y="4086352"/>
            <a:ext cx="55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868480" y="2934231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604320" y="3325953"/>
            <a:ext cx="426240" cy="283709"/>
          </a:xfrm>
          <a:prstGeom prst="ellipse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0CF14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7440" y="4570243"/>
            <a:ext cx="1514880" cy="208821"/>
          </a:xfrm>
          <a:prstGeom prst="rect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876320" y="4708497"/>
            <a:ext cx="2793600" cy="29235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http://www.amitavghosh.com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7440" y="1640976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The Glass Palace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17440" y="1986612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7440" y="2775815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London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7440" y="3138733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Harper Collins</a:t>
            </a:r>
          </a:p>
        </p:txBody>
      </p:sp>
      <p:cxnSp>
        <p:nvCxnSpPr>
          <p:cNvPr id="63514" name="Curved Connector 20"/>
          <p:cNvCxnSpPr>
            <a:cxnSpLocks noChangeShapeType="1"/>
            <a:stCxn id="47" idx="3"/>
            <a:endCxn id="23" idx="6"/>
          </p:cNvCxnSpPr>
          <p:nvPr/>
        </p:nvCxnSpPr>
        <p:spPr bwMode="auto">
          <a:xfrm rot="5400000">
            <a:off x="3495543" y="1785789"/>
            <a:ext cx="1090194" cy="149184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15" name="Curved Connector 34"/>
          <p:cNvCxnSpPr>
            <a:cxnSpLocks noChangeShapeType="1"/>
            <a:stCxn id="47" idx="3"/>
            <a:endCxn id="24" idx="6"/>
          </p:cNvCxnSpPr>
          <p:nvPr/>
        </p:nvCxnSpPr>
        <p:spPr bwMode="auto">
          <a:xfrm rot="5400000">
            <a:off x="3667603" y="2349569"/>
            <a:ext cx="1481915" cy="7560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16" name="Curved Connector 35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10800000" flipV="1">
            <a:off x="974881" y="3468526"/>
            <a:ext cx="2629440" cy="110171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17" name="Straight Arrow Connector 33"/>
          <p:cNvCxnSpPr>
            <a:cxnSpLocks noChangeShapeType="1"/>
            <a:stCxn id="23" idx="2"/>
            <a:endCxn id="29" idx="3"/>
          </p:cNvCxnSpPr>
          <p:nvPr/>
        </p:nvCxnSpPr>
        <p:spPr bwMode="auto">
          <a:xfrm rot="10800000">
            <a:off x="1732321" y="2892466"/>
            <a:ext cx="1136160" cy="184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18" name="Straight Arrow Connector 34"/>
          <p:cNvCxnSpPr>
            <a:cxnSpLocks noChangeShapeType="1"/>
            <a:stCxn id="23" idx="2"/>
            <a:endCxn id="30" idx="3"/>
          </p:cNvCxnSpPr>
          <p:nvPr/>
        </p:nvCxnSpPr>
        <p:spPr bwMode="auto">
          <a:xfrm rot="10800000" flipV="1">
            <a:off x="1732321" y="3076805"/>
            <a:ext cx="1136160" cy="178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19" name="Straight Arrow Connector 35"/>
          <p:cNvCxnSpPr>
            <a:cxnSpLocks noChangeShapeType="1"/>
            <a:stCxn id="47" idx="2"/>
            <a:endCxn id="27" idx="3"/>
          </p:cNvCxnSpPr>
          <p:nvPr/>
        </p:nvCxnSpPr>
        <p:spPr bwMode="auto">
          <a:xfrm rot="10800000">
            <a:off x="1732320" y="1757627"/>
            <a:ext cx="2701440" cy="125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20" name="Straight Arrow Connector 36"/>
          <p:cNvCxnSpPr>
            <a:cxnSpLocks noChangeShapeType="1"/>
            <a:stCxn id="47" idx="2"/>
            <a:endCxn id="28" idx="3"/>
          </p:cNvCxnSpPr>
          <p:nvPr/>
        </p:nvCxnSpPr>
        <p:spPr bwMode="auto">
          <a:xfrm rot="10800000" flipV="1">
            <a:off x="1732320" y="1882921"/>
            <a:ext cx="2701440" cy="2203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3521" name="TextBox 37"/>
          <p:cNvSpPr txBox="1">
            <a:spLocks noChangeArrowheads="1"/>
          </p:cNvSpPr>
          <p:nvPr/>
        </p:nvSpPr>
        <p:spPr bwMode="auto">
          <a:xfrm rot="238339">
            <a:off x="2311201" y="1607851"/>
            <a:ext cx="5313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a:title</a:t>
            </a:r>
          </a:p>
        </p:txBody>
      </p:sp>
      <p:sp>
        <p:nvSpPr>
          <p:cNvPr id="63522" name="TextBox 38"/>
          <p:cNvSpPr txBox="1">
            <a:spLocks noChangeArrowheads="1"/>
          </p:cNvSpPr>
          <p:nvPr/>
        </p:nvSpPr>
        <p:spPr bwMode="auto">
          <a:xfrm rot="-280414">
            <a:off x="2321280" y="1990931"/>
            <a:ext cx="5126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a:year</a:t>
            </a:r>
          </a:p>
        </p:txBody>
      </p:sp>
      <p:sp>
        <p:nvSpPr>
          <p:cNvPr id="63523" name="TextBox 39"/>
          <p:cNvSpPr txBox="1">
            <a:spLocks noChangeArrowheads="1"/>
          </p:cNvSpPr>
          <p:nvPr/>
        </p:nvSpPr>
        <p:spPr bwMode="auto">
          <a:xfrm rot="610119">
            <a:off x="2072161" y="2735490"/>
            <a:ext cx="57312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a:city</a:t>
            </a:r>
          </a:p>
        </p:txBody>
      </p:sp>
      <p:sp>
        <p:nvSpPr>
          <p:cNvPr id="63524" name="TextBox 40"/>
          <p:cNvSpPr txBox="1">
            <a:spLocks noChangeArrowheads="1"/>
          </p:cNvSpPr>
          <p:nvPr/>
        </p:nvSpPr>
        <p:spPr bwMode="auto">
          <a:xfrm rot="-525120">
            <a:off x="1981440" y="3147374"/>
            <a:ext cx="7516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a:p_name</a:t>
            </a:r>
          </a:p>
        </p:txBody>
      </p:sp>
      <p:sp>
        <p:nvSpPr>
          <p:cNvPr id="63525" name="TextBox 41"/>
          <p:cNvSpPr txBox="1">
            <a:spLocks noChangeArrowheads="1"/>
          </p:cNvSpPr>
          <p:nvPr/>
        </p:nvSpPr>
        <p:spPr bwMode="auto">
          <a:xfrm>
            <a:off x="1006560" y="3740716"/>
            <a:ext cx="5932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a:name</a:t>
            </a:r>
          </a:p>
        </p:txBody>
      </p:sp>
      <p:sp>
        <p:nvSpPr>
          <p:cNvPr id="63526" name="TextBox 42"/>
          <p:cNvSpPr txBox="1">
            <a:spLocks noChangeArrowheads="1"/>
          </p:cNvSpPr>
          <p:nvPr/>
        </p:nvSpPr>
        <p:spPr bwMode="auto">
          <a:xfrm>
            <a:off x="2844001" y="3878971"/>
            <a:ext cx="91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a:homepage</a:t>
            </a:r>
          </a:p>
        </p:txBody>
      </p:sp>
      <p:sp>
        <p:nvSpPr>
          <p:cNvPr id="63527" name="TextBox 43"/>
          <p:cNvSpPr txBox="1">
            <a:spLocks noChangeArrowheads="1"/>
          </p:cNvSpPr>
          <p:nvPr/>
        </p:nvSpPr>
        <p:spPr bwMode="auto">
          <a:xfrm>
            <a:off x="3880801" y="3049444"/>
            <a:ext cx="6408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a:author</a:t>
            </a:r>
          </a:p>
        </p:txBody>
      </p:sp>
      <p:sp>
        <p:nvSpPr>
          <p:cNvPr id="63528" name="TextBox 44"/>
          <p:cNvSpPr txBox="1">
            <a:spLocks noChangeArrowheads="1"/>
          </p:cNvSpPr>
          <p:nvPr/>
        </p:nvSpPr>
        <p:spPr bwMode="auto">
          <a:xfrm rot="-1357246">
            <a:off x="3540960" y="2610196"/>
            <a:ext cx="816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a:publisher</a:t>
            </a:r>
          </a:p>
        </p:txBody>
      </p:sp>
      <p:cxnSp>
        <p:nvCxnSpPr>
          <p:cNvPr id="63529" name="Straight Arrow Connector 45"/>
          <p:cNvCxnSpPr>
            <a:cxnSpLocks noChangeShapeType="1"/>
            <a:stCxn id="24" idx="4"/>
            <a:endCxn id="26" idx="0"/>
          </p:cNvCxnSpPr>
          <p:nvPr/>
        </p:nvCxnSpPr>
        <p:spPr bwMode="auto">
          <a:xfrm rot="5400000">
            <a:off x="2995863" y="3886920"/>
            <a:ext cx="1098836" cy="544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47" name="Oval 46"/>
          <p:cNvSpPr/>
          <p:nvPr/>
        </p:nvSpPr>
        <p:spPr bwMode="auto">
          <a:xfrm>
            <a:off x="4433761" y="1736025"/>
            <a:ext cx="2410560" cy="292350"/>
          </a:xfrm>
          <a:prstGeom prst="ellipse">
            <a:avLst/>
          </a:prstGeom>
          <a:gradFill flip="none" rotWithShape="1">
            <a:gsLst>
              <a:gs pos="0">
                <a:srgbClr val="00B9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4641121" y="3794001"/>
            <a:ext cx="1857600" cy="292351"/>
          </a:xfrm>
          <a:prstGeom prst="ellips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CFD20F"/>
                </a:solidFill>
              </a:rPr>
              <a:t>http://…foaf/Person</a:t>
            </a:r>
          </a:p>
        </p:txBody>
      </p:sp>
      <p:cxnSp>
        <p:nvCxnSpPr>
          <p:cNvPr id="63532" name="Straight Arrow Connector 58"/>
          <p:cNvCxnSpPr>
            <a:cxnSpLocks noChangeShapeType="1"/>
            <a:stCxn id="24" idx="5"/>
            <a:endCxn id="58" idx="2"/>
          </p:cNvCxnSpPr>
          <p:nvPr/>
        </p:nvCxnSpPr>
        <p:spPr bwMode="auto">
          <a:xfrm rot="16200000" flipH="1">
            <a:off x="4119101" y="3417437"/>
            <a:ext cx="371559" cy="6724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3533" name="Straight Arrow Connector 61"/>
          <p:cNvCxnSpPr>
            <a:cxnSpLocks noChangeShapeType="1"/>
            <a:stCxn id="6" idx="2"/>
            <a:endCxn id="58" idx="6"/>
          </p:cNvCxnSpPr>
          <p:nvPr/>
        </p:nvCxnSpPr>
        <p:spPr bwMode="auto">
          <a:xfrm rot="10800000">
            <a:off x="6498721" y="3939457"/>
            <a:ext cx="1114560" cy="1296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3534" name="TextBox 64"/>
          <p:cNvSpPr txBox="1">
            <a:spLocks noChangeArrowheads="1"/>
          </p:cNvSpPr>
          <p:nvPr/>
        </p:nvSpPr>
        <p:spPr bwMode="auto">
          <a:xfrm>
            <a:off x="6645601" y="3671589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63535" name="TextBox 65"/>
          <p:cNvSpPr txBox="1">
            <a:spLocks noChangeArrowheads="1"/>
          </p:cNvSpPr>
          <p:nvPr/>
        </p:nvSpPr>
        <p:spPr bwMode="auto">
          <a:xfrm>
            <a:off x="4226401" y="3533334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grpSp>
        <p:nvGrpSpPr>
          <p:cNvPr id="63536" name="Group 66"/>
          <p:cNvGrpSpPr>
            <a:grpSpLocks/>
          </p:cNvGrpSpPr>
          <p:nvPr/>
        </p:nvGrpSpPr>
        <p:grpSpPr bwMode="auto">
          <a:xfrm>
            <a:off x="6645600" y="5206127"/>
            <a:ext cx="2211840" cy="1491842"/>
            <a:chOff x="239712" y="961390"/>
            <a:chExt cx="9677400" cy="6527312"/>
          </a:xfrm>
        </p:grpSpPr>
        <p:sp>
          <p:nvSpPr>
            <p:cNvPr id="68" name="Oval 67"/>
            <p:cNvSpPr/>
            <p:nvPr/>
          </p:nvSpPr>
          <p:spPr bwMode="auto">
            <a:xfrm>
              <a:off x="5191819" y="5683850"/>
              <a:ext cx="453628" cy="270951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b="1"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411317" y="6118631"/>
              <a:ext cx="453628" cy="264648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b="1"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4605883" y="6166314"/>
              <a:ext cx="1606604" cy="944320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b="1" noProof="1">
                <a:solidFill>
                  <a:srgbClr val="0D0D0D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8310508" y="6544382"/>
              <a:ext cx="1606604" cy="944320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b="1" noProof="1">
                <a:solidFill>
                  <a:srgbClr val="0D0D0D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260105" y="4099539"/>
              <a:ext cx="1606604" cy="944320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fr-FR" sz="900" b="1" dirty="0">
                <a:solidFill>
                  <a:srgbClr val="0D0D0D"/>
                </a:solidFill>
              </a:endParaRPr>
            </a:p>
          </p:txBody>
        </p:sp>
        <p:cxnSp>
          <p:nvCxnSpPr>
            <p:cNvPr id="63542" name="Straight Arrow Connector 72"/>
            <p:cNvCxnSpPr>
              <a:cxnSpLocks noChangeShapeType="1"/>
              <a:stCxn id="109" idx="4"/>
              <a:endCxn id="68" idx="0"/>
            </p:cNvCxnSpPr>
            <p:nvPr/>
          </p:nvCxnSpPr>
          <p:spPr bwMode="auto">
            <a:xfrm flipH="1">
              <a:off x="5418633" y="2393827"/>
              <a:ext cx="796999" cy="32900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79" name="Oval 78"/>
            <p:cNvSpPr/>
            <p:nvPr/>
          </p:nvSpPr>
          <p:spPr bwMode="auto">
            <a:xfrm>
              <a:off x="6559004" y="4968853"/>
              <a:ext cx="2658765" cy="1159049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700" b="1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63544" name="Straight Arrow Connector 79"/>
            <p:cNvCxnSpPr>
              <a:cxnSpLocks noChangeShapeType="1"/>
              <a:stCxn id="68" idx="4"/>
              <a:endCxn id="70" idx="0"/>
            </p:cNvCxnSpPr>
            <p:nvPr/>
          </p:nvCxnSpPr>
          <p:spPr bwMode="auto">
            <a:xfrm flipH="1">
              <a:off x="5409187" y="5954801"/>
              <a:ext cx="9446" cy="2115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45" name="Straight Arrow Connector 80"/>
            <p:cNvCxnSpPr>
              <a:cxnSpLocks noChangeShapeType="1"/>
              <a:stCxn id="79" idx="4"/>
              <a:endCxn id="69" idx="1"/>
            </p:cNvCxnSpPr>
            <p:nvPr/>
          </p:nvCxnSpPr>
          <p:spPr bwMode="auto">
            <a:xfrm>
              <a:off x="7888386" y="6127902"/>
              <a:ext cx="589367" cy="294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46" name="Straight Arrow Connector 81"/>
            <p:cNvCxnSpPr>
              <a:cxnSpLocks noChangeShapeType="1"/>
              <a:stCxn id="69" idx="5"/>
              <a:endCxn id="71" idx="0"/>
            </p:cNvCxnSpPr>
            <p:nvPr/>
          </p:nvCxnSpPr>
          <p:spPr bwMode="auto">
            <a:xfrm>
              <a:off x="8798513" y="6344521"/>
              <a:ext cx="315300" cy="1998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47" name="Straight Arrow Connector 82"/>
            <p:cNvCxnSpPr>
              <a:cxnSpLocks noChangeShapeType="1"/>
              <a:stCxn id="79" idx="0"/>
              <a:endCxn id="72" idx="2"/>
            </p:cNvCxnSpPr>
            <p:nvPr/>
          </p:nvCxnSpPr>
          <p:spPr bwMode="auto">
            <a:xfrm>
              <a:off x="7888386" y="4968853"/>
              <a:ext cx="1175023" cy="750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48" name="Straight Arrow Connector 83"/>
            <p:cNvCxnSpPr>
              <a:cxnSpLocks noChangeShapeType="1"/>
              <a:stCxn id="79" idx="0"/>
              <a:endCxn id="109" idx="5"/>
            </p:cNvCxnSpPr>
            <p:nvPr/>
          </p:nvCxnSpPr>
          <p:spPr bwMode="auto">
            <a:xfrm flipH="1" flipV="1">
              <a:off x="7153415" y="2199361"/>
              <a:ext cx="734971" cy="27694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86" name="Oval 85"/>
            <p:cNvSpPr/>
            <p:nvPr/>
          </p:nvSpPr>
          <p:spPr bwMode="auto">
            <a:xfrm>
              <a:off x="3163093" y="2892442"/>
              <a:ext cx="472527" cy="308754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b="1"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3975842" y="3320920"/>
              <a:ext cx="466229" cy="31505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b="1"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39712" y="4335834"/>
              <a:ext cx="1669604" cy="944320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b="1" noProof="1">
                <a:solidFill>
                  <a:srgbClr val="0D0D0D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2066825" y="4342528"/>
              <a:ext cx="3080891" cy="132789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b="1" noProof="1">
                <a:solidFill>
                  <a:srgbClr val="0D0D0D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39712" y="961390"/>
              <a:ext cx="1669604" cy="1064397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b="1" dirty="0">
                <a:solidFill>
                  <a:srgbClr val="0D0D0D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39712" y="1629311"/>
              <a:ext cx="1669604" cy="1064397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b="1" dirty="0">
                <a:solidFill>
                  <a:srgbClr val="0D0D0D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9712" y="2309834"/>
              <a:ext cx="1669604" cy="1064397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b="1" dirty="0">
                <a:solidFill>
                  <a:srgbClr val="0D0D0D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39712" y="2902145"/>
              <a:ext cx="1669604" cy="1064397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1100" b="1" dirty="0">
                <a:solidFill>
                  <a:srgbClr val="0D0D0D"/>
                </a:solidFill>
              </a:endParaRPr>
            </a:p>
          </p:txBody>
        </p:sp>
        <p:cxnSp>
          <p:nvCxnSpPr>
            <p:cNvPr id="63557" name="Curved Connector 20"/>
            <p:cNvCxnSpPr>
              <a:cxnSpLocks noChangeShapeType="1"/>
              <a:stCxn id="109" idx="3"/>
              <a:endCxn id="86" idx="6"/>
            </p:cNvCxnSpPr>
            <p:nvPr/>
          </p:nvCxnSpPr>
          <p:spPr bwMode="auto">
            <a:xfrm rot="5400000">
              <a:off x="4033005" y="1801979"/>
              <a:ext cx="847459" cy="1642227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58" name="Curved Connector 34"/>
            <p:cNvCxnSpPr>
              <a:cxnSpLocks noChangeShapeType="1"/>
              <a:stCxn id="109" idx="3"/>
              <a:endCxn id="87" idx="6"/>
            </p:cNvCxnSpPr>
            <p:nvPr/>
          </p:nvCxnSpPr>
          <p:spPr bwMode="auto">
            <a:xfrm rot="5400000">
              <a:off x="4220416" y="2421018"/>
              <a:ext cx="1279090" cy="83577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59" name="Curved Connector 35"/>
            <p:cNvCxnSpPr>
              <a:cxnSpLocks noChangeShapeType="1"/>
              <a:stCxn id="87" idx="2"/>
              <a:endCxn id="88" idx="0"/>
            </p:cNvCxnSpPr>
            <p:nvPr/>
          </p:nvCxnSpPr>
          <p:spPr bwMode="auto">
            <a:xfrm rot="10800000" flipV="1">
              <a:off x="1074514" y="3478451"/>
              <a:ext cx="2901330" cy="85738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60" name="Straight Arrow Connector 96"/>
            <p:cNvCxnSpPr>
              <a:cxnSpLocks noChangeShapeType="1"/>
              <a:stCxn id="86" idx="2"/>
              <a:endCxn id="92" idx="3"/>
            </p:cNvCxnSpPr>
            <p:nvPr/>
          </p:nvCxnSpPr>
          <p:spPr bwMode="auto">
            <a:xfrm flipH="1" flipV="1">
              <a:off x="1909316" y="2842032"/>
              <a:ext cx="1253778" cy="2047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61" name="Straight Arrow Connector 97"/>
            <p:cNvCxnSpPr>
              <a:cxnSpLocks noChangeShapeType="1"/>
              <a:stCxn id="86" idx="2"/>
              <a:endCxn id="93" idx="3"/>
            </p:cNvCxnSpPr>
            <p:nvPr/>
          </p:nvCxnSpPr>
          <p:spPr bwMode="auto">
            <a:xfrm flipH="1">
              <a:off x="1909316" y="3046820"/>
              <a:ext cx="1253778" cy="3875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62" name="Straight Arrow Connector 98"/>
            <p:cNvCxnSpPr>
              <a:cxnSpLocks noChangeShapeType="1"/>
              <a:stCxn id="109" idx="2"/>
              <a:endCxn id="90" idx="3"/>
            </p:cNvCxnSpPr>
            <p:nvPr/>
          </p:nvCxnSpPr>
          <p:spPr bwMode="auto">
            <a:xfrm flipH="1" flipV="1">
              <a:off x="1909316" y="1493589"/>
              <a:ext cx="2980085" cy="2362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63563" name="Straight Arrow Connector 99"/>
            <p:cNvCxnSpPr>
              <a:cxnSpLocks noChangeShapeType="1"/>
              <a:stCxn id="109" idx="2"/>
              <a:endCxn id="91" idx="3"/>
            </p:cNvCxnSpPr>
            <p:nvPr/>
          </p:nvCxnSpPr>
          <p:spPr bwMode="auto">
            <a:xfrm flipH="1">
              <a:off x="1909316" y="1729879"/>
              <a:ext cx="2980085" cy="4316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63564" name="TextBox 104"/>
            <p:cNvSpPr txBox="1">
              <a:spLocks noChangeArrowheads="1"/>
            </p:cNvSpPr>
            <p:nvPr/>
          </p:nvSpPr>
          <p:spPr bwMode="auto">
            <a:xfrm>
              <a:off x="3120202" y="3932240"/>
              <a:ext cx="1005709" cy="9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endParaRPr sz="900" b="1" noProof="1">
                <a:solidFill>
                  <a:srgbClr val="0D0D0D"/>
                </a:solidFill>
                <a:latin typeface="Calibri"/>
              </a:endParaRPr>
            </a:p>
          </p:txBody>
        </p:sp>
        <p:cxnSp>
          <p:nvCxnSpPr>
            <p:cNvPr id="63565" name="Straight Arrow Connector 107"/>
            <p:cNvCxnSpPr>
              <a:cxnSpLocks noChangeShapeType="1"/>
              <a:stCxn id="87" idx="4"/>
              <a:endCxn id="89" idx="0"/>
            </p:cNvCxnSpPr>
            <p:nvPr/>
          </p:nvCxnSpPr>
          <p:spPr bwMode="auto">
            <a:xfrm flipH="1">
              <a:off x="3607271" y="3635977"/>
              <a:ext cx="601687" cy="7065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109" name="Oval 108"/>
            <p:cNvSpPr/>
            <p:nvPr/>
          </p:nvSpPr>
          <p:spPr bwMode="auto">
            <a:xfrm>
              <a:off x="4889400" y="1065930"/>
              <a:ext cx="2652460" cy="1327897"/>
            </a:xfrm>
            <a:prstGeom prst="ellipse">
              <a:avLst/>
            </a:prstGeom>
            <a:gradFill flip="none" rotWithShape="1">
              <a:gsLst>
                <a:gs pos="0">
                  <a:srgbClr val="00B9FF"/>
                </a:gs>
                <a:gs pos="100000">
                  <a:srgbClr val="CFD20F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900" b="1" noProof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801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enables richer queries</a:t>
            </a:r>
            <a:endParaRPr lang="en-US" dirty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17440" y="1310538"/>
            <a:ext cx="8748000" cy="5056371"/>
          </a:xfrm>
        </p:spPr>
        <p:txBody>
          <a:bodyPr/>
          <a:lstStyle/>
          <a:p>
            <a:r>
              <a:rPr lang="en-US" dirty="0">
                <a:latin typeface="+mj-lt"/>
              </a:rPr>
              <a:t>User of dataset “F” can now query:</a:t>
            </a:r>
          </a:p>
          <a:p>
            <a:pPr lvl="1"/>
            <a:r>
              <a:rPr lang="en-US" dirty="0">
                <a:latin typeface="+mj-lt"/>
              </a:rPr>
              <a:t>“</a:t>
            </a:r>
            <a:r>
              <a:rPr lang="fr-FR" dirty="0">
                <a:latin typeface="+mj-lt"/>
              </a:rPr>
              <a:t>donnes-moi la page d’accueil de l’auteur de l’original</a:t>
            </a:r>
            <a:r>
              <a:rPr lang="en-US" dirty="0">
                <a:latin typeface="+mj-lt"/>
              </a:rPr>
              <a:t>”</a:t>
            </a:r>
          </a:p>
          <a:p>
            <a:pPr lvl="2"/>
            <a:r>
              <a:rPr lang="en-US" dirty="0">
                <a:latin typeface="+mj-lt"/>
              </a:rPr>
              <a:t>well… “give me the home page of the original’s ‘auteur’”</a:t>
            </a:r>
          </a:p>
          <a:p>
            <a:r>
              <a:rPr lang="en-US" dirty="0">
                <a:latin typeface="+mj-lt"/>
              </a:rPr>
              <a:t>The information is not in datasets “F” or “A”…</a:t>
            </a:r>
          </a:p>
          <a:p>
            <a:r>
              <a:rPr lang="en-US" dirty="0">
                <a:latin typeface="+mj-lt"/>
              </a:rPr>
              <a:t>…but was made available by:</a:t>
            </a:r>
          </a:p>
          <a:p>
            <a:pPr lvl="1"/>
            <a:r>
              <a:rPr lang="en-US" dirty="0" smtClean="0">
                <a:latin typeface="+mj-lt"/>
              </a:rPr>
              <a:t>Merging </a:t>
            </a:r>
            <a:r>
              <a:rPr lang="en-US" dirty="0">
                <a:latin typeface="+mj-lt"/>
              </a:rPr>
              <a:t>datasets “A” and datasets “F”</a:t>
            </a:r>
          </a:p>
          <a:p>
            <a:pPr lvl="1"/>
            <a:r>
              <a:rPr lang="en-US" dirty="0" smtClean="0">
                <a:latin typeface="+mj-lt"/>
              </a:rPr>
              <a:t>Adding </a:t>
            </a:r>
            <a:r>
              <a:rPr lang="en-US" dirty="0">
                <a:latin typeface="+mj-lt"/>
              </a:rPr>
              <a:t>three simple </a:t>
            </a:r>
            <a:r>
              <a:rPr lang="en-US" dirty="0" smtClean="0">
                <a:latin typeface="+mj-lt"/>
              </a:rPr>
              <a:t>extra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statements</a:t>
            </a:r>
          </a:p>
          <a:p>
            <a:pPr lvl="1"/>
            <a:r>
              <a:rPr lang="en-US" dirty="0" smtClean="0">
                <a:latin typeface="+mj-lt"/>
              </a:rPr>
              <a:t>Inferring the consequences</a:t>
            </a:r>
            <a:endParaRPr lang="en-US" dirty="0">
              <a:latin typeface="+mj-lt"/>
            </a:endParaRP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194080" y="5011061"/>
            <a:ext cx="3663360" cy="1528664"/>
            <a:chOff x="5878512" y="5371368"/>
            <a:chExt cx="4038600" cy="1685069"/>
          </a:xfrm>
        </p:grpSpPr>
        <p:sp>
          <p:nvSpPr>
            <p:cNvPr id="6" name="Rectangle 5"/>
            <p:cNvSpPr/>
            <p:nvPr/>
          </p:nvSpPr>
          <p:spPr bwMode="auto">
            <a:xfrm>
              <a:off x="5878512" y="5380037"/>
              <a:ext cx="4038600" cy="167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grpSp>
          <p:nvGrpSpPr>
            <p:cNvPr id="65542" name="Group 84"/>
            <p:cNvGrpSpPr>
              <a:grpSpLocks/>
            </p:cNvGrpSpPr>
            <p:nvPr/>
          </p:nvGrpSpPr>
          <p:grpSpPr bwMode="auto">
            <a:xfrm>
              <a:off x="6107112" y="5371368"/>
              <a:ext cx="3744911" cy="1638823"/>
              <a:chOff x="239712" y="1141651"/>
              <a:chExt cx="9840916" cy="4306531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8391114" y="4009504"/>
                <a:ext cx="454708" cy="266986"/>
              </a:xfrm>
              <a:prstGeom prst="ellipse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8474546" y="4345603"/>
                <a:ext cx="1606082" cy="625185"/>
              </a:xfrm>
              <a:prstGeom prst="rect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900" noProof="1">
                  <a:solidFill>
                    <a:srgbClr val="0D0D0D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8240934" y="1905182"/>
                <a:ext cx="1601913" cy="625185"/>
              </a:xfrm>
              <a:prstGeom prst="rect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fr-FR" sz="900" dirty="0">
                  <a:solidFill>
                    <a:srgbClr val="0D0D0D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6488842" y="2739777"/>
                <a:ext cx="2657340" cy="879132"/>
              </a:xfrm>
              <a:prstGeom prst="ellipse">
                <a:avLst/>
              </a:prstGeom>
              <a:solidFill>
                <a:srgbClr val="CFD1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900" noProof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65547" name="Straight Arrow Connector 11"/>
              <p:cNvCxnSpPr>
                <a:cxnSpLocks noChangeShapeType="1"/>
                <a:stCxn id="11" idx="4"/>
                <a:endCxn id="8" idx="1"/>
              </p:cNvCxnSpPr>
              <p:nvPr/>
            </p:nvCxnSpPr>
            <p:spPr bwMode="auto">
              <a:xfrm>
                <a:off x="7817512" y="3618909"/>
                <a:ext cx="640192" cy="42969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48" name="Straight Arrow Connector 12"/>
              <p:cNvCxnSpPr>
                <a:cxnSpLocks noChangeShapeType="1"/>
                <a:stCxn id="8" idx="5"/>
                <a:endCxn id="9" idx="0"/>
              </p:cNvCxnSpPr>
              <p:nvPr/>
            </p:nvCxnSpPr>
            <p:spPr bwMode="auto">
              <a:xfrm>
                <a:off x="8779230" y="4237391"/>
                <a:ext cx="498358" cy="10821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49" name="Straight Arrow Connector 13"/>
              <p:cNvCxnSpPr>
                <a:cxnSpLocks noChangeShapeType="1"/>
                <a:stCxn id="11" idx="0"/>
                <a:endCxn id="10" idx="2"/>
              </p:cNvCxnSpPr>
              <p:nvPr/>
            </p:nvCxnSpPr>
            <p:spPr bwMode="auto">
              <a:xfrm flipV="1">
                <a:off x="7817512" y="2530367"/>
                <a:ext cx="1224379" cy="2094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50" name="Straight Arrow Connector 14"/>
              <p:cNvCxnSpPr>
                <a:cxnSpLocks noChangeShapeType="1"/>
                <a:stCxn id="11" idx="0"/>
                <a:endCxn id="32" idx="5"/>
              </p:cNvCxnSpPr>
              <p:nvPr/>
            </p:nvCxnSpPr>
            <p:spPr bwMode="auto">
              <a:xfrm flipH="1" flipV="1">
                <a:off x="7155109" y="2042595"/>
                <a:ext cx="662403" cy="69718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sp>
            <p:nvSpPr>
              <p:cNvPr id="16" name="Oval 15"/>
              <p:cNvSpPr/>
              <p:nvPr/>
            </p:nvSpPr>
            <p:spPr bwMode="auto">
              <a:xfrm>
                <a:off x="3164037" y="2891498"/>
                <a:ext cx="467225" cy="312873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3973336" y="3321178"/>
                <a:ext cx="471398" cy="31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00B8FF"/>
                  </a:gs>
                  <a:gs pos="100000">
                    <a:srgbClr val="C0CF14"/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pPr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239712" y="4495784"/>
                <a:ext cx="1668659" cy="625185"/>
              </a:xfrm>
              <a:prstGeom prst="rect">
                <a:avLst/>
              </a:prstGeom>
              <a:gradFill flip="none" rotWithShape="1">
                <a:gsLst>
                  <a:gs pos="0">
                    <a:srgbClr val="00B8FF"/>
                  </a:gs>
                  <a:gs pos="100000">
                    <a:srgbClr val="CFD20F"/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900" noProof="1">
                  <a:solidFill>
                    <a:srgbClr val="0D0D0D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066894" y="4569050"/>
                <a:ext cx="3082848" cy="879132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900" noProof="1">
                  <a:solidFill>
                    <a:srgbClr val="0D0D0D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39712" y="1141651"/>
                <a:ext cx="1668659" cy="704682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100" dirty="0">
                  <a:solidFill>
                    <a:srgbClr val="0D0D0D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39712" y="1542129"/>
                <a:ext cx="1668659" cy="704682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100" dirty="0">
                  <a:solidFill>
                    <a:srgbClr val="0D0D0D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39712" y="2491185"/>
                <a:ext cx="1668659" cy="704682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100" dirty="0">
                  <a:solidFill>
                    <a:srgbClr val="0D0D0D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39712" y="2891663"/>
                <a:ext cx="1668659" cy="704682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1100" dirty="0">
                  <a:solidFill>
                    <a:srgbClr val="0D0D0D"/>
                  </a:solidFill>
                </a:endParaRPr>
              </a:p>
            </p:txBody>
          </p:sp>
          <p:cxnSp>
            <p:nvCxnSpPr>
              <p:cNvPr id="65559" name="Curved Connector 20"/>
              <p:cNvCxnSpPr>
                <a:cxnSpLocks noChangeShapeType="1"/>
                <a:stCxn id="32" idx="3"/>
                <a:endCxn id="16" idx="6"/>
              </p:cNvCxnSpPr>
              <p:nvPr/>
            </p:nvCxnSpPr>
            <p:spPr bwMode="auto">
              <a:xfrm rot="5400000">
                <a:off x="3951006" y="1722854"/>
                <a:ext cx="1005341" cy="1644826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0" name="Curved Connector 34"/>
              <p:cNvCxnSpPr>
                <a:cxnSpLocks noChangeShapeType="1"/>
                <a:stCxn id="32" idx="3"/>
                <a:endCxn id="17" idx="6"/>
              </p:cNvCxnSpPr>
              <p:nvPr/>
            </p:nvCxnSpPr>
            <p:spPr bwMode="auto">
              <a:xfrm rot="5400000">
                <a:off x="4142903" y="2344429"/>
                <a:ext cx="1435021" cy="831352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1" name="Curved Connector 35"/>
              <p:cNvCxnSpPr>
                <a:cxnSpLocks noChangeShapeType="1"/>
                <a:stCxn id="17" idx="2"/>
                <a:endCxn id="18" idx="0"/>
              </p:cNvCxnSpPr>
              <p:nvPr/>
            </p:nvCxnSpPr>
            <p:spPr bwMode="auto">
              <a:xfrm rot="10800000" flipV="1">
                <a:off x="1074042" y="3477617"/>
                <a:ext cx="2899296" cy="1018167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2" name="Straight Arrow Connector 26"/>
              <p:cNvCxnSpPr>
                <a:cxnSpLocks noChangeShapeType="1"/>
                <a:stCxn id="16" idx="2"/>
                <a:endCxn id="22" idx="3"/>
              </p:cNvCxnSpPr>
              <p:nvPr/>
            </p:nvCxnSpPr>
            <p:spPr bwMode="auto">
              <a:xfrm flipH="1" flipV="1">
                <a:off x="1908371" y="2843526"/>
                <a:ext cx="1255666" cy="20441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3" name="Straight Arrow Connector 27"/>
              <p:cNvCxnSpPr>
                <a:cxnSpLocks noChangeShapeType="1"/>
                <a:stCxn id="16" idx="2"/>
                <a:endCxn id="23" idx="3"/>
              </p:cNvCxnSpPr>
              <p:nvPr/>
            </p:nvCxnSpPr>
            <p:spPr bwMode="auto">
              <a:xfrm flipH="1">
                <a:off x="1908371" y="3047936"/>
                <a:ext cx="1255666" cy="19606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4" name="Straight Arrow Connector 28"/>
              <p:cNvCxnSpPr>
                <a:cxnSpLocks noChangeShapeType="1"/>
                <a:stCxn id="32" idx="2"/>
                <a:endCxn id="20" idx="3"/>
              </p:cNvCxnSpPr>
              <p:nvPr/>
            </p:nvCxnSpPr>
            <p:spPr bwMode="auto">
              <a:xfrm flipH="1" flipV="1">
                <a:off x="1908371" y="1493992"/>
                <a:ext cx="2978557" cy="23778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5" name="Straight Arrow Connector 29"/>
              <p:cNvCxnSpPr>
                <a:cxnSpLocks noChangeShapeType="1"/>
                <a:stCxn id="32" idx="2"/>
                <a:endCxn id="21" idx="3"/>
              </p:cNvCxnSpPr>
              <p:nvPr/>
            </p:nvCxnSpPr>
            <p:spPr bwMode="auto">
              <a:xfrm flipH="1">
                <a:off x="1908371" y="1731775"/>
                <a:ext cx="2978557" cy="16269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66" name="Straight Arrow Connector 30"/>
              <p:cNvCxnSpPr>
                <a:cxnSpLocks noChangeShapeType="1"/>
                <a:stCxn id="17" idx="4"/>
                <a:endCxn id="19" idx="0"/>
              </p:cNvCxnSpPr>
              <p:nvPr/>
            </p:nvCxnSpPr>
            <p:spPr bwMode="auto">
              <a:xfrm flipH="1">
                <a:off x="3608318" y="3634053"/>
                <a:ext cx="600720" cy="93499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sp>
            <p:nvSpPr>
              <p:cNvPr id="32" name="Oval 31"/>
              <p:cNvSpPr/>
              <p:nvPr/>
            </p:nvSpPr>
            <p:spPr bwMode="auto">
              <a:xfrm>
                <a:off x="4886928" y="1292209"/>
                <a:ext cx="2657340" cy="879132"/>
              </a:xfrm>
              <a:prstGeom prst="ellipse">
                <a:avLst/>
              </a:prstGeom>
              <a:gradFill flip="none" rotWithShape="1">
                <a:gsLst>
                  <a:gs pos="0">
                    <a:srgbClr val="00B9FF"/>
                  </a:gs>
                  <a:gs pos="100000">
                    <a:srgbClr val="CFD20F"/>
                  </a:gs>
                </a:gsLst>
                <a:lin ang="0" scaled="1"/>
                <a:tileRect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900" noProof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5116369" y="3559508"/>
                <a:ext cx="2048282" cy="879132"/>
              </a:xfrm>
              <a:prstGeom prst="ellipse">
                <a:avLst/>
              </a:prstGeom>
              <a:solidFill>
                <a:srgbClr val="33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hangingPunct="0">
                  <a:lnSpc>
                    <a:spcPct val="87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 sz="900" noProof="1">
                  <a:solidFill>
                    <a:srgbClr val="CFD20F"/>
                  </a:solidFill>
                </a:endParaRPr>
              </a:p>
            </p:txBody>
          </p:sp>
          <p:cxnSp>
            <p:nvCxnSpPr>
              <p:cNvPr id="65569" name="Straight Arrow Connector 33"/>
              <p:cNvCxnSpPr>
                <a:cxnSpLocks noChangeShapeType="1"/>
                <a:stCxn id="17" idx="5"/>
                <a:endCxn id="33" idx="2"/>
              </p:cNvCxnSpPr>
              <p:nvPr/>
            </p:nvCxnSpPr>
            <p:spPr bwMode="auto">
              <a:xfrm>
                <a:off x="4375702" y="3588235"/>
                <a:ext cx="740668" cy="41084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  <p:cxnSp>
            <p:nvCxnSpPr>
              <p:cNvPr id="65570" name="Straight Arrow Connector 34"/>
              <p:cNvCxnSpPr>
                <a:cxnSpLocks noChangeShapeType="1"/>
                <a:stCxn id="8" idx="2"/>
                <a:endCxn id="33" idx="6"/>
              </p:cNvCxnSpPr>
              <p:nvPr/>
            </p:nvCxnSpPr>
            <p:spPr bwMode="auto">
              <a:xfrm flipH="1" flipV="1">
                <a:off x="7164651" y="3999075"/>
                <a:ext cx="1226462" cy="14392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19566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Combine with different datasets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5760" y="1589263"/>
            <a:ext cx="8231040" cy="4402827"/>
          </a:xfrm>
        </p:spPr>
        <p:txBody>
          <a:bodyPr/>
          <a:lstStyle/>
          <a:p>
            <a:r>
              <a:rPr lang="en-US" dirty="0">
                <a:latin typeface="+mj-lt"/>
              </a:rPr>
              <a:t>Using, e.g., the “Person”, the dataset can be combined with other sources</a:t>
            </a:r>
          </a:p>
          <a:p>
            <a:r>
              <a:rPr lang="en-US" dirty="0">
                <a:latin typeface="+mj-lt"/>
              </a:rPr>
              <a:t>For example, data in Wikipedia can be extracted using dedicated tools</a:t>
            </a:r>
          </a:p>
          <a:p>
            <a:pPr lvl="1"/>
            <a:r>
              <a:rPr lang="en-US" dirty="0">
                <a:latin typeface="+mj-lt"/>
              </a:rPr>
              <a:t>e.g., the </a:t>
            </a:r>
            <a:r>
              <a:rPr lang="en-US" dirty="0" smtClean="0">
                <a:latin typeface="+mj-lt"/>
              </a:rPr>
              <a:t>“</a:t>
            </a:r>
            <a:r>
              <a:rPr lang="en-US" dirty="0" smtClean="0">
                <a:latin typeface="+mj-lt"/>
                <a:hlinkClick r:id="rId3"/>
              </a:rPr>
              <a:t>DBpedia</a:t>
            </a:r>
            <a:r>
              <a:rPr lang="en-US" dirty="0">
                <a:latin typeface="+mj-lt"/>
              </a:rPr>
              <a:t>” project can extract the “</a:t>
            </a:r>
            <a:r>
              <a:rPr lang="en-US" dirty="0" err="1">
                <a:latin typeface="+mj-lt"/>
              </a:rPr>
              <a:t>infobox</a:t>
            </a:r>
            <a:r>
              <a:rPr lang="en-US" dirty="0">
                <a:latin typeface="+mj-lt"/>
              </a:rPr>
              <a:t>” information from Wikipedia already… </a:t>
            </a:r>
          </a:p>
        </p:txBody>
      </p:sp>
    </p:spTree>
    <p:extLst>
      <p:ext uri="{BB962C8B-B14F-4D97-AF65-F5344CB8AC3E}">
        <p14:creationId xmlns:p14="http://schemas.microsoft.com/office/powerpoint/2010/main" val="134658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/>
              <a:t>Merge with Wikipedia data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13280" y="4155907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5040" y="4639799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Besse, Christianne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75040" y="2427726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900" b="1">
                <a:solidFill>
                  <a:srgbClr val="0D0D0D"/>
                </a:solidFill>
              </a:rPr>
              <a:t>Le palais des miroirs</a:t>
            </a:r>
          </a:p>
        </p:txBody>
      </p:sp>
      <p:sp>
        <p:nvSpPr>
          <p:cNvPr id="69638" name="TextBox 10"/>
          <p:cNvSpPr txBox="1">
            <a:spLocks noChangeArrowheads="1"/>
          </p:cNvSpPr>
          <p:nvPr/>
        </p:nvSpPr>
        <p:spPr bwMode="auto">
          <a:xfrm>
            <a:off x="6714720" y="2496854"/>
            <a:ext cx="6912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f:original</a:t>
            </a:r>
          </a:p>
        </p:txBody>
      </p:sp>
      <p:sp>
        <p:nvSpPr>
          <p:cNvPr id="69639" name="TextBox 11"/>
          <p:cNvSpPr txBox="1">
            <a:spLocks noChangeArrowheads="1"/>
          </p:cNvSpPr>
          <p:nvPr/>
        </p:nvSpPr>
        <p:spPr bwMode="auto">
          <a:xfrm>
            <a:off x="770400" y="4155908"/>
            <a:ext cx="4838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69640" name="TextBox 12"/>
          <p:cNvSpPr txBox="1">
            <a:spLocks noChangeArrowheads="1"/>
          </p:cNvSpPr>
          <p:nvPr/>
        </p:nvSpPr>
        <p:spPr bwMode="auto">
          <a:xfrm>
            <a:off x="7544160" y="3741144"/>
            <a:ext cx="8064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f:traducteur</a:t>
            </a:r>
          </a:p>
        </p:txBody>
      </p:sp>
      <p:sp>
        <p:nvSpPr>
          <p:cNvPr id="69641" name="TextBox 13"/>
          <p:cNvSpPr txBox="1">
            <a:spLocks noChangeArrowheads="1"/>
          </p:cNvSpPr>
          <p:nvPr/>
        </p:nvSpPr>
        <p:spPr bwMode="auto">
          <a:xfrm>
            <a:off x="4364640" y="3394067"/>
            <a:ext cx="6220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f:auteur</a:t>
            </a:r>
          </a:p>
        </p:txBody>
      </p:sp>
      <p:sp>
        <p:nvSpPr>
          <p:cNvPr id="69642" name="TextBox 14"/>
          <p:cNvSpPr txBox="1">
            <a:spLocks noChangeArrowheads="1"/>
          </p:cNvSpPr>
          <p:nvPr/>
        </p:nvSpPr>
        <p:spPr bwMode="auto">
          <a:xfrm rot="-1725264">
            <a:off x="7136640" y="2786323"/>
            <a:ext cx="6134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f:titre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885281" y="3257253"/>
            <a:ext cx="2410560" cy="292350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http://…isbn/2020386682</a:t>
            </a:r>
          </a:p>
        </p:txBody>
      </p:sp>
      <p:cxnSp>
        <p:nvCxnSpPr>
          <p:cNvPr id="69644" name="Straight Arrow Connector 17"/>
          <p:cNvCxnSpPr>
            <a:cxnSpLocks noChangeShapeType="1"/>
            <a:stCxn id="16" idx="4"/>
            <a:endCxn id="6" idx="1"/>
          </p:cNvCxnSpPr>
          <p:nvPr/>
        </p:nvCxnSpPr>
        <p:spPr bwMode="auto">
          <a:xfrm rot="16200000" flipH="1">
            <a:off x="7061007" y="3579157"/>
            <a:ext cx="642307" cy="58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45" name="Straight Arrow Connector 18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7944466" y="4382024"/>
            <a:ext cx="276509" cy="23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46" name="Straight Arrow Connector 19"/>
          <p:cNvCxnSpPr>
            <a:cxnSpLocks noChangeShapeType="1"/>
            <a:stCxn id="16" idx="0"/>
            <a:endCxn id="9" idx="2"/>
          </p:cNvCxnSpPr>
          <p:nvPr/>
        </p:nvCxnSpPr>
        <p:spPr bwMode="auto">
          <a:xfrm rot="5400000" flipH="1" flipV="1">
            <a:off x="7336047" y="2391061"/>
            <a:ext cx="620706" cy="11116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47" name="Straight Arrow Connector 20"/>
          <p:cNvCxnSpPr>
            <a:cxnSpLocks noChangeShapeType="1"/>
            <a:stCxn id="16" idx="0"/>
            <a:endCxn id="47" idx="5"/>
          </p:cNvCxnSpPr>
          <p:nvPr/>
        </p:nvCxnSpPr>
        <p:spPr bwMode="auto">
          <a:xfrm rot="16200000" flipV="1">
            <a:off x="6259624" y="2426318"/>
            <a:ext cx="1062832" cy="59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9648" name="TextBox 21"/>
          <p:cNvSpPr txBox="1">
            <a:spLocks noChangeArrowheads="1"/>
          </p:cNvSpPr>
          <p:nvPr/>
        </p:nvSpPr>
        <p:spPr bwMode="auto">
          <a:xfrm>
            <a:off x="8304480" y="4294162"/>
            <a:ext cx="55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868480" y="3142041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604320" y="3533763"/>
            <a:ext cx="426240" cy="283709"/>
          </a:xfrm>
          <a:prstGeom prst="ellipse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0CF14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7440" y="4778053"/>
            <a:ext cx="1514880" cy="208821"/>
          </a:xfrm>
          <a:prstGeom prst="rect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876320" y="4778053"/>
            <a:ext cx="2793600" cy="29235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http://www.amitavghosh.com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7440" y="1848786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The Glass Palace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17440" y="2194422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7440" y="2983625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London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7440" y="3346543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Harper Collins</a:t>
            </a:r>
          </a:p>
        </p:txBody>
      </p:sp>
      <p:cxnSp>
        <p:nvCxnSpPr>
          <p:cNvPr id="69657" name="Curved Connector 20"/>
          <p:cNvCxnSpPr>
            <a:cxnSpLocks noChangeShapeType="1"/>
            <a:stCxn id="47" idx="3"/>
            <a:endCxn id="23" idx="6"/>
          </p:cNvCxnSpPr>
          <p:nvPr/>
        </p:nvCxnSpPr>
        <p:spPr bwMode="auto">
          <a:xfrm rot="5400000">
            <a:off x="3495543" y="1993599"/>
            <a:ext cx="1090194" cy="149184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58" name="Curved Connector 34"/>
          <p:cNvCxnSpPr>
            <a:cxnSpLocks noChangeShapeType="1"/>
            <a:stCxn id="47" idx="3"/>
            <a:endCxn id="24" idx="6"/>
          </p:cNvCxnSpPr>
          <p:nvPr/>
        </p:nvCxnSpPr>
        <p:spPr bwMode="auto">
          <a:xfrm rot="5400000">
            <a:off x="3667603" y="2557379"/>
            <a:ext cx="1481915" cy="7560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59" name="Curved Connector 35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10800000" flipV="1">
            <a:off x="974881" y="3676336"/>
            <a:ext cx="2629440" cy="110171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60" name="Straight Arrow Connector 33"/>
          <p:cNvCxnSpPr>
            <a:cxnSpLocks noChangeShapeType="1"/>
            <a:stCxn id="23" idx="2"/>
            <a:endCxn id="29" idx="3"/>
          </p:cNvCxnSpPr>
          <p:nvPr/>
        </p:nvCxnSpPr>
        <p:spPr bwMode="auto">
          <a:xfrm rot="10800000">
            <a:off x="1732321" y="3100276"/>
            <a:ext cx="1136160" cy="184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61" name="Straight Arrow Connector 34"/>
          <p:cNvCxnSpPr>
            <a:cxnSpLocks noChangeShapeType="1"/>
            <a:stCxn id="23" idx="2"/>
            <a:endCxn id="30" idx="3"/>
          </p:cNvCxnSpPr>
          <p:nvPr/>
        </p:nvCxnSpPr>
        <p:spPr bwMode="auto">
          <a:xfrm rot="10800000" flipV="1">
            <a:off x="1732321" y="3284615"/>
            <a:ext cx="1136160" cy="178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62" name="Straight Arrow Connector 35"/>
          <p:cNvCxnSpPr>
            <a:cxnSpLocks noChangeShapeType="1"/>
            <a:stCxn id="47" idx="2"/>
            <a:endCxn id="27" idx="3"/>
          </p:cNvCxnSpPr>
          <p:nvPr/>
        </p:nvCxnSpPr>
        <p:spPr bwMode="auto">
          <a:xfrm rot="10800000">
            <a:off x="1732320" y="1965437"/>
            <a:ext cx="2701440" cy="125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63" name="Straight Arrow Connector 36"/>
          <p:cNvCxnSpPr>
            <a:cxnSpLocks noChangeShapeType="1"/>
            <a:stCxn id="47" idx="2"/>
            <a:endCxn id="28" idx="3"/>
          </p:cNvCxnSpPr>
          <p:nvPr/>
        </p:nvCxnSpPr>
        <p:spPr bwMode="auto">
          <a:xfrm rot="10800000" flipV="1">
            <a:off x="1732320" y="2090731"/>
            <a:ext cx="2701440" cy="2203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9664" name="TextBox 37"/>
          <p:cNvSpPr txBox="1">
            <a:spLocks noChangeArrowheads="1"/>
          </p:cNvSpPr>
          <p:nvPr/>
        </p:nvSpPr>
        <p:spPr bwMode="auto">
          <a:xfrm rot="238339">
            <a:off x="2311201" y="1786858"/>
            <a:ext cx="53136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a:title</a:t>
            </a:r>
          </a:p>
        </p:txBody>
      </p:sp>
      <p:sp>
        <p:nvSpPr>
          <p:cNvPr id="69665" name="TextBox 38"/>
          <p:cNvSpPr txBox="1">
            <a:spLocks noChangeArrowheads="1"/>
          </p:cNvSpPr>
          <p:nvPr/>
        </p:nvSpPr>
        <p:spPr bwMode="auto">
          <a:xfrm rot="-280414">
            <a:off x="2321280" y="2198741"/>
            <a:ext cx="5126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a:year</a:t>
            </a:r>
          </a:p>
        </p:txBody>
      </p:sp>
      <p:sp>
        <p:nvSpPr>
          <p:cNvPr id="69666" name="TextBox 39"/>
          <p:cNvSpPr txBox="1">
            <a:spLocks noChangeArrowheads="1"/>
          </p:cNvSpPr>
          <p:nvPr/>
        </p:nvSpPr>
        <p:spPr bwMode="auto">
          <a:xfrm rot="610119">
            <a:off x="2072161" y="2936099"/>
            <a:ext cx="492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a:city</a:t>
            </a:r>
          </a:p>
        </p:txBody>
      </p:sp>
      <p:sp>
        <p:nvSpPr>
          <p:cNvPr id="69667" name="TextBox 40"/>
          <p:cNvSpPr txBox="1">
            <a:spLocks noChangeArrowheads="1"/>
          </p:cNvSpPr>
          <p:nvPr/>
        </p:nvSpPr>
        <p:spPr bwMode="auto">
          <a:xfrm rot="-525120">
            <a:off x="1981440" y="3355184"/>
            <a:ext cx="7516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a:p_name</a:t>
            </a:r>
          </a:p>
        </p:txBody>
      </p:sp>
      <p:sp>
        <p:nvSpPr>
          <p:cNvPr id="69668" name="TextBox 41"/>
          <p:cNvSpPr txBox="1">
            <a:spLocks noChangeArrowheads="1"/>
          </p:cNvSpPr>
          <p:nvPr/>
        </p:nvSpPr>
        <p:spPr bwMode="auto">
          <a:xfrm>
            <a:off x="1006560" y="3948526"/>
            <a:ext cx="5932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a:name</a:t>
            </a:r>
          </a:p>
        </p:txBody>
      </p:sp>
      <p:sp>
        <p:nvSpPr>
          <p:cNvPr id="69669" name="TextBox 42"/>
          <p:cNvSpPr txBox="1">
            <a:spLocks noChangeArrowheads="1"/>
          </p:cNvSpPr>
          <p:nvPr/>
        </p:nvSpPr>
        <p:spPr bwMode="auto">
          <a:xfrm>
            <a:off x="2844001" y="4086781"/>
            <a:ext cx="91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a:homepage</a:t>
            </a:r>
          </a:p>
        </p:txBody>
      </p:sp>
      <p:sp>
        <p:nvSpPr>
          <p:cNvPr id="69670" name="TextBox 43"/>
          <p:cNvSpPr txBox="1">
            <a:spLocks noChangeArrowheads="1"/>
          </p:cNvSpPr>
          <p:nvPr/>
        </p:nvSpPr>
        <p:spPr bwMode="auto">
          <a:xfrm>
            <a:off x="3880801" y="3257254"/>
            <a:ext cx="6408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a:author</a:t>
            </a:r>
          </a:p>
        </p:txBody>
      </p:sp>
      <p:sp>
        <p:nvSpPr>
          <p:cNvPr id="69671" name="TextBox 44"/>
          <p:cNvSpPr txBox="1">
            <a:spLocks noChangeArrowheads="1"/>
          </p:cNvSpPr>
          <p:nvPr/>
        </p:nvSpPr>
        <p:spPr bwMode="auto">
          <a:xfrm rot="-1357246">
            <a:off x="3540960" y="2818006"/>
            <a:ext cx="816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a:publisher</a:t>
            </a:r>
          </a:p>
        </p:txBody>
      </p:sp>
      <p:cxnSp>
        <p:nvCxnSpPr>
          <p:cNvPr id="69672" name="Straight Arrow Connector 45"/>
          <p:cNvCxnSpPr>
            <a:cxnSpLocks noChangeShapeType="1"/>
            <a:stCxn id="24" idx="4"/>
            <a:endCxn id="26" idx="0"/>
          </p:cNvCxnSpPr>
          <p:nvPr/>
        </p:nvCxnSpPr>
        <p:spPr bwMode="auto">
          <a:xfrm rot="5400000">
            <a:off x="3064990" y="4025602"/>
            <a:ext cx="960581" cy="544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47" name="Oval 46"/>
          <p:cNvSpPr/>
          <p:nvPr/>
        </p:nvSpPr>
        <p:spPr bwMode="auto">
          <a:xfrm>
            <a:off x="4433761" y="1943835"/>
            <a:ext cx="2410560" cy="292350"/>
          </a:xfrm>
          <a:prstGeom prst="ellipse">
            <a:avLst/>
          </a:prstGeom>
          <a:gradFill flip="none" rotWithShape="1">
            <a:gsLst>
              <a:gs pos="0">
                <a:srgbClr val="00B9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4502881" y="4001811"/>
            <a:ext cx="1857600" cy="292351"/>
          </a:xfrm>
          <a:prstGeom prst="ellips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CFD20F"/>
                </a:solidFill>
              </a:rPr>
              <a:t>http://…foaf/Person</a:t>
            </a:r>
          </a:p>
        </p:txBody>
      </p:sp>
      <p:cxnSp>
        <p:nvCxnSpPr>
          <p:cNvPr id="69675" name="Straight Arrow Connector 58"/>
          <p:cNvCxnSpPr>
            <a:cxnSpLocks noChangeShapeType="1"/>
            <a:stCxn id="24" idx="5"/>
            <a:endCxn id="58" idx="2"/>
          </p:cNvCxnSpPr>
          <p:nvPr/>
        </p:nvCxnSpPr>
        <p:spPr bwMode="auto">
          <a:xfrm rot="16200000" flipH="1">
            <a:off x="4049981" y="3694367"/>
            <a:ext cx="371559" cy="534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76" name="Straight Arrow Connector 61"/>
          <p:cNvCxnSpPr>
            <a:cxnSpLocks noChangeShapeType="1"/>
            <a:stCxn id="6" idx="2"/>
            <a:endCxn id="58" idx="6"/>
          </p:cNvCxnSpPr>
          <p:nvPr/>
        </p:nvCxnSpPr>
        <p:spPr bwMode="auto">
          <a:xfrm rot="10800000">
            <a:off x="6360481" y="4147267"/>
            <a:ext cx="1252800" cy="1296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9677" name="TextBox 64"/>
          <p:cNvSpPr txBox="1">
            <a:spLocks noChangeArrowheads="1"/>
          </p:cNvSpPr>
          <p:nvPr/>
        </p:nvSpPr>
        <p:spPr bwMode="auto">
          <a:xfrm>
            <a:off x="6645601" y="3948526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69678" name="TextBox 65"/>
          <p:cNvSpPr txBox="1">
            <a:spLocks noChangeArrowheads="1"/>
          </p:cNvSpPr>
          <p:nvPr/>
        </p:nvSpPr>
        <p:spPr bwMode="auto">
          <a:xfrm>
            <a:off x="4226401" y="3741144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738080" y="5591738"/>
            <a:ext cx="297216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http://dbpedia.org/../Amitav_Ghosh</a:t>
            </a:r>
          </a:p>
        </p:txBody>
      </p:sp>
      <p:cxnSp>
        <p:nvCxnSpPr>
          <p:cNvPr id="69680" name="Straight Arrow Connector 105"/>
          <p:cNvCxnSpPr>
            <a:cxnSpLocks noChangeShapeType="1"/>
            <a:stCxn id="85" idx="2"/>
            <a:endCxn id="25" idx="2"/>
          </p:cNvCxnSpPr>
          <p:nvPr/>
        </p:nvCxnSpPr>
        <p:spPr bwMode="auto">
          <a:xfrm rot="10800000">
            <a:off x="974881" y="4986874"/>
            <a:ext cx="763200" cy="7503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81" name="Straight Arrow Connector 111"/>
          <p:cNvCxnSpPr>
            <a:cxnSpLocks noChangeShapeType="1"/>
            <a:stCxn id="85" idx="0"/>
            <a:endCxn id="26" idx="4"/>
          </p:cNvCxnSpPr>
          <p:nvPr/>
        </p:nvCxnSpPr>
        <p:spPr bwMode="auto">
          <a:xfrm rot="5400000" flipH="1" flipV="1">
            <a:off x="2987973" y="5306591"/>
            <a:ext cx="521335" cy="4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69682" name="Straight Arrow Connector 114"/>
          <p:cNvCxnSpPr>
            <a:cxnSpLocks noChangeShapeType="1"/>
            <a:stCxn id="85" idx="7"/>
            <a:endCxn id="58" idx="4"/>
          </p:cNvCxnSpPr>
          <p:nvPr/>
        </p:nvCxnSpPr>
        <p:spPr bwMode="auto">
          <a:xfrm rot="5400000" flipH="1" flipV="1">
            <a:off x="4183850" y="4385673"/>
            <a:ext cx="1339341" cy="1156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69683" name="TextBox 139"/>
          <p:cNvSpPr txBox="1">
            <a:spLocks noChangeArrowheads="1"/>
          </p:cNvSpPr>
          <p:nvPr/>
        </p:nvSpPr>
        <p:spPr bwMode="auto">
          <a:xfrm>
            <a:off x="4641121" y="4363290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69684" name="TextBox 140"/>
          <p:cNvSpPr txBox="1">
            <a:spLocks noChangeArrowheads="1"/>
          </p:cNvSpPr>
          <p:nvPr/>
        </p:nvSpPr>
        <p:spPr bwMode="auto">
          <a:xfrm>
            <a:off x="660960" y="5192817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foaf:name</a:t>
            </a:r>
          </a:p>
        </p:txBody>
      </p:sp>
      <p:sp>
        <p:nvSpPr>
          <p:cNvPr id="69685" name="TextBox 141"/>
          <p:cNvSpPr txBox="1">
            <a:spLocks noChangeArrowheads="1"/>
          </p:cNvSpPr>
          <p:nvPr/>
        </p:nvSpPr>
        <p:spPr bwMode="auto">
          <a:xfrm>
            <a:off x="2498400" y="5192817"/>
            <a:ext cx="829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w:reference</a:t>
            </a:r>
          </a:p>
        </p:txBody>
      </p:sp>
    </p:spTree>
    <p:extLst>
      <p:ext uri="{BB962C8B-B14F-4D97-AF65-F5344CB8AC3E}">
        <p14:creationId xmlns:p14="http://schemas.microsoft.com/office/powerpoint/2010/main" val="2241869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82" name="Straight Arrow Connector 117"/>
          <p:cNvCxnSpPr>
            <a:cxnSpLocks noChangeShapeType="1"/>
            <a:stCxn id="104" idx="0"/>
            <a:endCxn id="47" idx="4"/>
          </p:cNvCxnSpPr>
          <p:nvPr/>
        </p:nvCxnSpPr>
        <p:spPr bwMode="auto">
          <a:xfrm rot="16200000" flipV="1">
            <a:off x="4872090" y="2483611"/>
            <a:ext cx="2871661" cy="1337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168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/>
              <a:t>Merge with Wikipedia data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13280" y="3636382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5040" y="4120274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Besse, Christianne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75040" y="1908201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900" b="1">
                <a:solidFill>
                  <a:srgbClr val="0D0D0D"/>
                </a:solidFill>
              </a:rPr>
              <a:t>Le palais des miroirs</a:t>
            </a:r>
          </a:p>
        </p:txBody>
      </p:sp>
      <p:sp>
        <p:nvSpPr>
          <p:cNvPr id="71687" name="TextBox 10"/>
          <p:cNvSpPr txBox="1">
            <a:spLocks noChangeArrowheads="1"/>
          </p:cNvSpPr>
          <p:nvPr/>
        </p:nvSpPr>
        <p:spPr bwMode="auto">
          <a:xfrm>
            <a:off x="6714720" y="1977329"/>
            <a:ext cx="6912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f:original</a:t>
            </a:r>
          </a:p>
        </p:txBody>
      </p:sp>
      <p:sp>
        <p:nvSpPr>
          <p:cNvPr id="71688" name="TextBox 11"/>
          <p:cNvSpPr txBox="1">
            <a:spLocks noChangeArrowheads="1"/>
          </p:cNvSpPr>
          <p:nvPr/>
        </p:nvSpPr>
        <p:spPr bwMode="auto">
          <a:xfrm>
            <a:off x="701280" y="3636383"/>
            <a:ext cx="55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71689" name="TextBox 12"/>
          <p:cNvSpPr txBox="1">
            <a:spLocks noChangeArrowheads="1"/>
          </p:cNvSpPr>
          <p:nvPr/>
        </p:nvSpPr>
        <p:spPr bwMode="auto">
          <a:xfrm>
            <a:off x="7544160" y="3221619"/>
            <a:ext cx="8064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f:traducteur</a:t>
            </a:r>
          </a:p>
        </p:txBody>
      </p: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4364640" y="2874542"/>
            <a:ext cx="69120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f:auteur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 rot="-1725264">
            <a:off x="7136640" y="2266798"/>
            <a:ext cx="6134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f:titre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885281" y="2737728"/>
            <a:ext cx="2410560" cy="292350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http://…isbn/2020386682</a:t>
            </a:r>
          </a:p>
        </p:txBody>
      </p:sp>
      <p:cxnSp>
        <p:nvCxnSpPr>
          <p:cNvPr id="71693" name="Straight Arrow Connector 17"/>
          <p:cNvCxnSpPr>
            <a:cxnSpLocks noChangeShapeType="1"/>
            <a:stCxn id="16" idx="4"/>
            <a:endCxn id="6" idx="1"/>
          </p:cNvCxnSpPr>
          <p:nvPr/>
        </p:nvCxnSpPr>
        <p:spPr bwMode="auto">
          <a:xfrm rot="16200000" flipH="1">
            <a:off x="7061007" y="3059632"/>
            <a:ext cx="642307" cy="58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694" name="Straight Arrow Connector 18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7944466" y="3862499"/>
            <a:ext cx="276509" cy="23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695" name="Straight Arrow Connector 19"/>
          <p:cNvCxnSpPr>
            <a:cxnSpLocks noChangeShapeType="1"/>
            <a:stCxn id="16" idx="0"/>
            <a:endCxn id="9" idx="2"/>
          </p:cNvCxnSpPr>
          <p:nvPr/>
        </p:nvCxnSpPr>
        <p:spPr bwMode="auto">
          <a:xfrm rot="5400000" flipH="1" flipV="1">
            <a:off x="7336047" y="1871536"/>
            <a:ext cx="620706" cy="11116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696" name="Straight Arrow Connector 20"/>
          <p:cNvCxnSpPr>
            <a:cxnSpLocks noChangeShapeType="1"/>
            <a:stCxn id="16" idx="0"/>
            <a:endCxn id="47" idx="5"/>
          </p:cNvCxnSpPr>
          <p:nvPr/>
        </p:nvCxnSpPr>
        <p:spPr bwMode="auto">
          <a:xfrm rot="16200000" flipV="1">
            <a:off x="6259624" y="1906793"/>
            <a:ext cx="1062832" cy="59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1697" name="TextBox 21"/>
          <p:cNvSpPr txBox="1">
            <a:spLocks noChangeArrowheads="1"/>
          </p:cNvSpPr>
          <p:nvPr/>
        </p:nvSpPr>
        <p:spPr bwMode="auto">
          <a:xfrm>
            <a:off x="8304480" y="3774637"/>
            <a:ext cx="55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868480" y="2622516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604320" y="3014238"/>
            <a:ext cx="426240" cy="283709"/>
          </a:xfrm>
          <a:prstGeom prst="ellipse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0CF14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7440" y="4258528"/>
            <a:ext cx="1514880" cy="208821"/>
          </a:xfrm>
          <a:prstGeom prst="rect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876320" y="4258528"/>
            <a:ext cx="2793600" cy="29235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http://www.amitavghosh.com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7440" y="1329261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The Glass Palace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17440" y="1674897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7440" y="2464100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London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7440" y="2827018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Harper Collins</a:t>
            </a:r>
          </a:p>
        </p:txBody>
      </p:sp>
      <p:cxnSp>
        <p:nvCxnSpPr>
          <p:cNvPr id="71706" name="Curved Connector 20"/>
          <p:cNvCxnSpPr>
            <a:cxnSpLocks noChangeShapeType="1"/>
            <a:stCxn id="47" idx="3"/>
            <a:endCxn id="23" idx="6"/>
          </p:cNvCxnSpPr>
          <p:nvPr/>
        </p:nvCxnSpPr>
        <p:spPr bwMode="auto">
          <a:xfrm rot="5400000">
            <a:off x="3495543" y="1474074"/>
            <a:ext cx="1090194" cy="149184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07" name="Curved Connector 34"/>
          <p:cNvCxnSpPr>
            <a:cxnSpLocks noChangeShapeType="1"/>
            <a:stCxn id="47" idx="3"/>
            <a:endCxn id="24" idx="6"/>
          </p:cNvCxnSpPr>
          <p:nvPr/>
        </p:nvCxnSpPr>
        <p:spPr bwMode="auto">
          <a:xfrm rot="5400000">
            <a:off x="3667603" y="2037854"/>
            <a:ext cx="1481915" cy="7560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08" name="Curved Connector 35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10800000" flipV="1">
            <a:off x="974881" y="3156811"/>
            <a:ext cx="2629440" cy="110171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09" name="Straight Arrow Connector 33"/>
          <p:cNvCxnSpPr>
            <a:cxnSpLocks noChangeShapeType="1"/>
            <a:stCxn id="23" idx="2"/>
            <a:endCxn id="29" idx="3"/>
          </p:cNvCxnSpPr>
          <p:nvPr/>
        </p:nvCxnSpPr>
        <p:spPr bwMode="auto">
          <a:xfrm rot="10800000">
            <a:off x="1732321" y="2580751"/>
            <a:ext cx="1136160" cy="184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10" name="Straight Arrow Connector 34"/>
          <p:cNvCxnSpPr>
            <a:cxnSpLocks noChangeShapeType="1"/>
            <a:stCxn id="23" idx="2"/>
            <a:endCxn id="30" idx="3"/>
          </p:cNvCxnSpPr>
          <p:nvPr/>
        </p:nvCxnSpPr>
        <p:spPr bwMode="auto">
          <a:xfrm rot="10800000" flipV="1">
            <a:off x="1732321" y="2765090"/>
            <a:ext cx="1136160" cy="178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11" name="Straight Arrow Connector 35"/>
          <p:cNvCxnSpPr>
            <a:cxnSpLocks noChangeShapeType="1"/>
            <a:stCxn id="47" idx="2"/>
            <a:endCxn id="27" idx="3"/>
          </p:cNvCxnSpPr>
          <p:nvPr/>
        </p:nvCxnSpPr>
        <p:spPr bwMode="auto">
          <a:xfrm rot="10800000">
            <a:off x="1732320" y="1445912"/>
            <a:ext cx="2701440" cy="125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12" name="Straight Arrow Connector 36"/>
          <p:cNvCxnSpPr>
            <a:cxnSpLocks noChangeShapeType="1"/>
            <a:stCxn id="47" idx="2"/>
            <a:endCxn id="28" idx="3"/>
          </p:cNvCxnSpPr>
          <p:nvPr/>
        </p:nvCxnSpPr>
        <p:spPr bwMode="auto">
          <a:xfrm rot="10800000" flipV="1">
            <a:off x="1732320" y="1571206"/>
            <a:ext cx="2701440" cy="2203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1713" name="TextBox 37"/>
          <p:cNvSpPr txBox="1">
            <a:spLocks noChangeArrowheads="1"/>
          </p:cNvSpPr>
          <p:nvPr/>
        </p:nvSpPr>
        <p:spPr bwMode="auto">
          <a:xfrm rot="238339">
            <a:off x="2311201" y="1267333"/>
            <a:ext cx="53136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a:title</a:t>
            </a:r>
          </a:p>
        </p:txBody>
      </p:sp>
      <p:sp>
        <p:nvSpPr>
          <p:cNvPr id="71714" name="TextBox 38"/>
          <p:cNvSpPr txBox="1">
            <a:spLocks noChangeArrowheads="1"/>
          </p:cNvSpPr>
          <p:nvPr/>
        </p:nvSpPr>
        <p:spPr bwMode="auto">
          <a:xfrm rot="-280414">
            <a:off x="2321280" y="1679216"/>
            <a:ext cx="5126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a:year</a:t>
            </a:r>
          </a:p>
        </p:txBody>
      </p:sp>
      <p:sp>
        <p:nvSpPr>
          <p:cNvPr id="71715" name="TextBox 39"/>
          <p:cNvSpPr txBox="1">
            <a:spLocks noChangeArrowheads="1"/>
          </p:cNvSpPr>
          <p:nvPr/>
        </p:nvSpPr>
        <p:spPr bwMode="auto">
          <a:xfrm rot="610119">
            <a:off x="2072161" y="2416574"/>
            <a:ext cx="492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a:city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 rot="-525120">
            <a:off x="1981440" y="2835659"/>
            <a:ext cx="7516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a:p_name</a:t>
            </a:r>
          </a:p>
        </p:txBody>
      </p:sp>
      <p:sp>
        <p:nvSpPr>
          <p:cNvPr id="71717" name="TextBox 41"/>
          <p:cNvSpPr txBox="1">
            <a:spLocks noChangeArrowheads="1"/>
          </p:cNvSpPr>
          <p:nvPr/>
        </p:nvSpPr>
        <p:spPr bwMode="auto">
          <a:xfrm>
            <a:off x="1006560" y="3429001"/>
            <a:ext cx="5932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a:name</a:t>
            </a:r>
          </a:p>
        </p:txBody>
      </p:sp>
      <p:sp>
        <p:nvSpPr>
          <p:cNvPr id="71718" name="TextBox 42"/>
          <p:cNvSpPr txBox="1">
            <a:spLocks noChangeArrowheads="1"/>
          </p:cNvSpPr>
          <p:nvPr/>
        </p:nvSpPr>
        <p:spPr bwMode="auto">
          <a:xfrm>
            <a:off x="2844001" y="3567256"/>
            <a:ext cx="91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a:homepage</a:t>
            </a:r>
          </a:p>
        </p:txBody>
      </p:sp>
      <p:sp>
        <p:nvSpPr>
          <p:cNvPr id="71719" name="TextBox 43"/>
          <p:cNvSpPr txBox="1">
            <a:spLocks noChangeArrowheads="1"/>
          </p:cNvSpPr>
          <p:nvPr/>
        </p:nvSpPr>
        <p:spPr bwMode="auto">
          <a:xfrm>
            <a:off x="3880801" y="2737729"/>
            <a:ext cx="6408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a:author</a:t>
            </a:r>
          </a:p>
        </p:txBody>
      </p:sp>
      <p:sp>
        <p:nvSpPr>
          <p:cNvPr id="71720" name="TextBox 44"/>
          <p:cNvSpPr txBox="1">
            <a:spLocks noChangeArrowheads="1"/>
          </p:cNvSpPr>
          <p:nvPr/>
        </p:nvSpPr>
        <p:spPr bwMode="auto">
          <a:xfrm rot="-1357246">
            <a:off x="3540960" y="2298481"/>
            <a:ext cx="816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a:publisher</a:t>
            </a:r>
          </a:p>
        </p:txBody>
      </p:sp>
      <p:cxnSp>
        <p:nvCxnSpPr>
          <p:cNvPr id="71721" name="Straight Arrow Connector 45"/>
          <p:cNvCxnSpPr>
            <a:cxnSpLocks noChangeShapeType="1"/>
            <a:stCxn id="24" idx="4"/>
            <a:endCxn id="26" idx="0"/>
          </p:cNvCxnSpPr>
          <p:nvPr/>
        </p:nvCxnSpPr>
        <p:spPr bwMode="auto">
          <a:xfrm rot="5400000">
            <a:off x="3064990" y="3506077"/>
            <a:ext cx="960581" cy="544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47" name="Oval 46"/>
          <p:cNvSpPr/>
          <p:nvPr/>
        </p:nvSpPr>
        <p:spPr bwMode="auto">
          <a:xfrm>
            <a:off x="4433761" y="1424310"/>
            <a:ext cx="2410560" cy="292350"/>
          </a:xfrm>
          <a:prstGeom prst="ellipse">
            <a:avLst/>
          </a:prstGeom>
          <a:gradFill flip="none" rotWithShape="1">
            <a:gsLst>
              <a:gs pos="0">
                <a:srgbClr val="00B9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4502881" y="3482286"/>
            <a:ext cx="1857600" cy="292351"/>
          </a:xfrm>
          <a:prstGeom prst="ellips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CFD20F"/>
                </a:solidFill>
              </a:rPr>
              <a:t>http://…foaf/Person</a:t>
            </a:r>
          </a:p>
        </p:txBody>
      </p:sp>
      <p:cxnSp>
        <p:nvCxnSpPr>
          <p:cNvPr id="71724" name="Straight Arrow Connector 58"/>
          <p:cNvCxnSpPr>
            <a:cxnSpLocks noChangeShapeType="1"/>
            <a:stCxn id="24" idx="5"/>
            <a:endCxn id="58" idx="2"/>
          </p:cNvCxnSpPr>
          <p:nvPr/>
        </p:nvCxnSpPr>
        <p:spPr bwMode="auto">
          <a:xfrm rot="16200000" flipH="1">
            <a:off x="4049981" y="3174842"/>
            <a:ext cx="371559" cy="534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25" name="Straight Arrow Connector 61"/>
          <p:cNvCxnSpPr>
            <a:cxnSpLocks noChangeShapeType="1"/>
            <a:stCxn id="6" idx="2"/>
            <a:endCxn id="58" idx="6"/>
          </p:cNvCxnSpPr>
          <p:nvPr/>
        </p:nvCxnSpPr>
        <p:spPr bwMode="auto">
          <a:xfrm rot="10800000">
            <a:off x="6360481" y="3627742"/>
            <a:ext cx="1252800" cy="1296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1726" name="TextBox 64"/>
          <p:cNvSpPr txBox="1">
            <a:spLocks noChangeArrowheads="1"/>
          </p:cNvSpPr>
          <p:nvPr/>
        </p:nvSpPr>
        <p:spPr bwMode="auto">
          <a:xfrm>
            <a:off x="6645601" y="3429001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71727" name="TextBox 65"/>
          <p:cNvSpPr txBox="1">
            <a:spLocks noChangeArrowheads="1"/>
          </p:cNvSpPr>
          <p:nvPr/>
        </p:nvSpPr>
        <p:spPr bwMode="auto">
          <a:xfrm>
            <a:off x="4226401" y="3221619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738080" y="5072213"/>
            <a:ext cx="297216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http://dbpedia.org/../Amitav_Ghosh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321120" y="5571946"/>
            <a:ext cx="3415680" cy="292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http://dbpedia.org/../The_Hungry_Tide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9121" y="6247376"/>
            <a:ext cx="401904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http://dbpedia.org/../The_Calcutta_Chromosome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5096160" y="4588322"/>
            <a:ext cx="376128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http://dbpedia.org/../The_Glass_Palace</a:t>
            </a:r>
          </a:p>
        </p:txBody>
      </p:sp>
      <p:cxnSp>
        <p:nvCxnSpPr>
          <p:cNvPr id="71732" name="Straight Arrow Connector 105"/>
          <p:cNvCxnSpPr>
            <a:cxnSpLocks noChangeShapeType="1"/>
            <a:stCxn id="85" idx="2"/>
            <a:endCxn id="25" idx="2"/>
          </p:cNvCxnSpPr>
          <p:nvPr/>
        </p:nvCxnSpPr>
        <p:spPr bwMode="auto">
          <a:xfrm rot="10800000">
            <a:off x="974881" y="4467349"/>
            <a:ext cx="763200" cy="7503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33" name="Straight Arrow Connector 111"/>
          <p:cNvCxnSpPr>
            <a:cxnSpLocks noChangeShapeType="1"/>
            <a:stCxn id="85" idx="0"/>
            <a:endCxn id="26" idx="4"/>
          </p:cNvCxnSpPr>
          <p:nvPr/>
        </p:nvCxnSpPr>
        <p:spPr bwMode="auto">
          <a:xfrm rot="5400000" flipH="1" flipV="1">
            <a:off x="2987973" y="4787066"/>
            <a:ext cx="521335" cy="4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34" name="Straight Arrow Connector 114"/>
          <p:cNvCxnSpPr>
            <a:cxnSpLocks noChangeShapeType="1"/>
            <a:stCxn id="85" idx="7"/>
            <a:endCxn id="58" idx="4"/>
          </p:cNvCxnSpPr>
          <p:nvPr/>
        </p:nvCxnSpPr>
        <p:spPr bwMode="auto">
          <a:xfrm rot="5400000" flipH="1" flipV="1">
            <a:off x="4183850" y="3866148"/>
            <a:ext cx="1339341" cy="1156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35" name="Curved Connector 34"/>
          <p:cNvCxnSpPr>
            <a:cxnSpLocks noChangeShapeType="1"/>
            <a:stCxn id="85" idx="5"/>
            <a:endCxn id="102" idx="6"/>
          </p:cNvCxnSpPr>
          <p:nvPr/>
        </p:nvCxnSpPr>
        <p:spPr bwMode="auto">
          <a:xfrm rot="5400000">
            <a:off x="3646025" y="5763495"/>
            <a:ext cx="1071472" cy="1872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36" name="Curved Connector 34"/>
          <p:cNvCxnSpPr>
            <a:cxnSpLocks noChangeShapeType="1"/>
            <a:stCxn id="85" idx="5"/>
            <a:endCxn id="101" idx="6"/>
          </p:cNvCxnSpPr>
          <p:nvPr/>
        </p:nvCxnSpPr>
        <p:spPr bwMode="auto">
          <a:xfrm rot="5400000">
            <a:off x="3807340" y="5250820"/>
            <a:ext cx="397482" cy="53856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1737" name="Straight Arrow Connector 136"/>
          <p:cNvCxnSpPr>
            <a:cxnSpLocks noChangeShapeType="1"/>
            <a:stCxn id="85" idx="7"/>
            <a:endCxn id="104" idx="2"/>
          </p:cNvCxnSpPr>
          <p:nvPr/>
        </p:nvCxnSpPr>
        <p:spPr bwMode="auto">
          <a:xfrm rot="5400000" flipH="1" flipV="1">
            <a:off x="4495661" y="4513477"/>
            <a:ext cx="380200" cy="820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1738" name="TextBox 139"/>
          <p:cNvSpPr txBox="1">
            <a:spLocks noChangeArrowheads="1"/>
          </p:cNvSpPr>
          <p:nvPr/>
        </p:nvSpPr>
        <p:spPr bwMode="auto">
          <a:xfrm>
            <a:off x="4641121" y="3843765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71739" name="TextBox 140"/>
          <p:cNvSpPr txBox="1">
            <a:spLocks noChangeArrowheads="1"/>
          </p:cNvSpPr>
          <p:nvPr/>
        </p:nvSpPr>
        <p:spPr bwMode="auto">
          <a:xfrm>
            <a:off x="660960" y="4673292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foaf:name</a:t>
            </a:r>
          </a:p>
        </p:txBody>
      </p:sp>
      <p:sp>
        <p:nvSpPr>
          <p:cNvPr id="71740" name="TextBox 141"/>
          <p:cNvSpPr txBox="1">
            <a:spLocks noChangeArrowheads="1"/>
          </p:cNvSpPr>
          <p:nvPr/>
        </p:nvSpPr>
        <p:spPr bwMode="auto">
          <a:xfrm>
            <a:off x="2498400" y="4673292"/>
            <a:ext cx="829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w:reference</a:t>
            </a:r>
          </a:p>
        </p:txBody>
      </p:sp>
      <p:sp>
        <p:nvSpPr>
          <p:cNvPr id="71741" name="TextBox 142"/>
          <p:cNvSpPr txBox="1">
            <a:spLocks noChangeArrowheads="1"/>
          </p:cNvSpPr>
          <p:nvPr/>
        </p:nvSpPr>
        <p:spPr bwMode="auto">
          <a:xfrm>
            <a:off x="3258720" y="6054396"/>
            <a:ext cx="8985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w:author_of</a:t>
            </a:r>
          </a:p>
        </p:txBody>
      </p:sp>
      <p:sp>
        <p:nvSpPr>
          <p:cNvPr id="71742" name="TextBox 143"/>
          <p:cNvSpPr txBox="1">
            <a:spLocks noChangeArrowheads="1"/>
          </p:cNvSpPr>
          <p:nvPr/>
        </p:nvSpPr>
        <p:spPr bwMode="auto">
          <a:xfrm>
            <a:off x="4739040" y="4879232"/>
            <a:ext cx="8697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w:author_of</a:t>
            </a:r>
          </a:p>
        </p:txBody>
      </p:sp>
      <p:sp>
        <p:nvSpPr>
          <p:cNvPr id="71743" name="TextBox 144"/>
          <p:cNvSpPr txBox="1">
            <a:spLocks noChangeArrowheads="1"/>
          </p:cNvSpPr>
          <p:nvPr/>
        </p:nvSpPr>
        <p:spPr bwMode="auto">
          <a:xfrm>
            <a:off x="3189600" y="5432251"/>
            <a:ext cx="8985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w:author_of</a:t>
            </a:r>
          </a:p>
        </p:txBody>
      </p:sp>
      <p:sp>
        <p:nvSpPr>
          <p:cNvPr id="71744" name="TextBox 146"/>
          <p:cNvSpPr txBox="1">
            <a:spLocks noChangeArrowheads="1"/>
          </p:cNvSpPr>
          <p:nvPr/>
        </p:nvSpPr>
        <p:spPr bwMode="auto">
          <a:xfrm>
            <a:off x="6852960" y="4051146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w:isbn</a:t>
            </a:r>
          </a:p>
        </p:txBody>
      </p:sp>
    </p:spTree>
    <p:extLst>
      <p:ext uri="{BB962C8B-B14F-4D97-AF65-F5344CB8AC3E}">
        <p14:creationId xmlns:p14="http://schemas.microsoft.com/office/powerpoint/2010/main" val="349289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12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/>
              </a:rPr>
              <a:t>A Motivating example</a:t>
            </a:r>
            <a:endParaRPr lang="en-US" dirty="0">
              <a:latin typeface="Calibri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65587" y="1417638"/>
            <a:ext cx="7650901" cy="49368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Here’s a motivating example, adapted from a presentation by Ivan Herman</a:t>
            </a:r>
          </a:p>
          <a:p>
            <a:r>
              <a:rPr lang="en-US" dirty="0" smtClean="0">
                <a:latin typeface="+mj-lt"/>
              </a:rPr>
              <a:t>It introduces semantic </a:t>
            </a:r>
            <a:r>
              <a:rPr lang="en-US" dirty="0">
                <a:latin typeface="+mj-lt"/>
              </a:rPr>
              <a:t>w</a:t>
            </a:r>
            <a:r>
              <a:rPr lang="en-US" dirty="0" smtClean="0">
                <a:latin typeface="+mj-lt"/>
              </a:rPr>
              <a:t>eb concepts</a:t>
            </a:r>
          </a:p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 illustrates the benefits of representing your data using the semantic web techniques</a:t>
            </a:r>
          </a:p>
          <a:p>
            <a:r>
              <a:rPr lang="en-US" dirty="0" smtClean="0">
                <a:latin typeface="+mj-lt"/>
              </a:rPr>
              <a:t>And motivates some of the semantic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26934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730" name="Straight Arrow Connector 117"/>
          <p:cNvCxnSpPr>
            <a:cxnSpLocks noChangeShapeType="1"/>
            <a:stCxn id="104" idx="0"/>
            <a:endCxn id="47" idx="4"/>
          </p:cNvCxnSpPr>
          <p:nvPr/>
        </p:nvCxnSpPr>
        <p:spPr bwMode="auto">
          <a:xfrm rot="16200000" flipV="1">
            <a:off x="4872090" y="2483611"/>
            <a:ext cx="2871661" cy="1337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373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/>
              <a:t>Merge with Wikipedia data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13280" y="3636382"/>
            <a:ext cx="408960" cy="241945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5040" y="4120274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Besse, Christianne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75040" y="1908201"/>
            <a:ext cx="1455840" cy="208821"/>
          </a:xfrm>
          <a:prstGeom prst="rect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900" b="1">
                <a:solidFill>
                  <a:srgbClr val="0D0D0D"/>
                </a:solidFill>
              </a:rPr>
              <a:t>Le palais des miroirs</a:t>
            </a:r>
          </a:p>
        </p:txBody>
      </p:sp>
      <p:sp>
        <p:nvSpPr>
          <p:cNvPr id="73735" name="TextBox 10"/>
          <p:cNvSpPr txBox="1">
            <a:spLocks noChangeArrowheads="1"/>
          </p:cNvSpPr>
          <p:nvPr/>
        </p:nvSpPr>
        <p:spPr bwMode="auto">
          <a:xfrm>
            <a:off x="6714720" y="1977329"/>
            <a:ext cx="6912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f:original</a:t>
            </a:r>
          </a:p>
        </p:txBody>
      </p:sp>
      <p:sp>
        <p:nvSpPr>
          <p:cNvPr id="73736" name="TextBox 11"/>
          <p:cNvSpPr txBox="1">
            <a:spLocks noChangeArrowheads="1"/>
          </p:cNvSpPr>
          <p:nvPr/>
        </p:nvSpPr>
        <p:spPr bwMode="auto">
          <a:xfrm>
            <a:off x="701280" y="3636383"/>
            <a:ext cx="55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73737" name="TextBox 12"/>
          <p:cNvSpPr txBox="1">
            <a:spLocks noChangeArrowheads="1"/>
          </p:cNvSpPr>
          <p:nvPr/>
        </p:nvSpPr>
        <p:spPr bwMode="auto">
          <a:xfrm>
            <a:off x="7544160" y="3221619"/>
            <a:ext cx="8064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f:traducteur</a:t>
            </a:r>
          </a:p>
        </p:txBody>
      </p:sp>
      <p:sp>
        <p:nvSpPr>
          <p:cNvPr id="73738" name="TextBox 13"/>
          <p:cNvSpPr txBox="1">
            <a:spLocks noChangeArrowheads="1"/>
          </p:cNvSpPr>
          <p:nvPr/>
        </p:nvSpPr>
        <p:spPr bwMode="auto">
          <a:xfrm>
            <a:off x="4364640" y="2874542"/>
            <a:ext cx="6220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f:auteur</a:t>
            </a:r>
          </a:p>
        </p:txBody>
      </p:sp>
      <p:sp>
        <p:nvSpPr>
          <p:cNvPr id="73739" name="TextBox 14"/>
          <p:cNvSpPr txBox="1">
            <a:spLocks noChangeArrowheads="1"/>
          </p:cNvSpPr>
          <p:nvPr/>
        </p:nvSpPr>
        <p:spPr bwMode="auto">
          <a:xfrm rot="-1725264">
            <a:off x="7136640" y="2266798"/>
            <a:ext cx="6134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f:titre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885281" y="2737728"/>
            <a:ext cx="2410560" cy="292350"/>
          </a:xfrm>
          <a:prstGeom prst="ellipse">
            <a:avLst/>
          </a:prstGeom>
          <a:solidFill>
            <a:srgbClr val="CFD10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http://…isbn/2020386682</a:t>
            </a:r>
          </a:p>
        </p:txBody>
      </p:sp>
      <p:cxnSp>
        <p:nvCxnSpPr>
          <p:cNvPr id="73741" name="Straight Arrow Connector 17"/>
          <p:cNvCxnSpPr>
            <a:cxnSpLocks noChangeShapeType="1"/>
            <a:stCxn id="16" idx="4"/>
            <a:endCxn id="6" idx="1"/>
          </p:cNvCxnSpPr>
          <p:nvPr/>
        </p:nvCxnSpPr>
        <p:spPr bwMode="auto">
          <a:xfrm rot="16200000" flipH="1">
            <a:off x="7061007" y="3059632"/>
            <a:ext cx="642307" cy="58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42" name="Straight Arrow Connector 18"/>
          <p:cNvCxnSpPr>
            <a:cxnSpLocks noChangeShapeType="1"/>
            <a:stCxn id="6" idx="5"/>
            <a:endCxn id="8" idx="0"/>
          </p:cNvCxnSpPr>
          <p:nvPr/>
        </p:nvCxnSpPr>
        <p:spPr bwMode="auto">
          <a:xfrm rot="16200000" flipH="1">
            <a:off x="7944466" y="3862499"/>
            <a:ext cx="276509" cy="23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43" name="Straight Arrow Connector 19"/>
          <p:cNvCxnSpPr>
            <a:cxnSpLocks noChangeShapeType="1"/>
            <a:stCxn id="16" idx="0"/>
            <a:endCxn id="9" idx="2"/>
          </p:cNvCxnSpPr>
          <p:nvPr/>
        </p:nvCxnSpPr>
        <p:spPr bwMode="auto">
          <a:xfrm rot="5400000" flipH="1" flipV="1">
            <a:off x="7336047" y="1871536"/>
            <a:ext cx="620706" cy="11116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44" name="Straight Arrow Connector 20"/>
          <p:cNvCxnSpPr>
            <a:cxnSpLocks noChangeShapeType="1"/>
            <a:stCxn id="16" idx="0"/>
            <a:endCxn id="47" idx="5"/>
          </p:cNvCxnSpPr>
          <p:nvPr/>
        </p:nvCxnSpPr>
        <p:spPr bwMode="auto">
          <a:xfrm rot="16200000" flipV="1">
            <a:off x="6259624" y="1906793"/>
            <a:ext cx="1062832" cy="599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3745" name="TextBox 21"/>
          <p:cNvSpPr txBox="1">
            <a:spLocks noChangeArrowheads="1"/>
          </p:cNvSpPr>
          <p:nvPr/>
        </p:nvSpPr>
        <p:spPr bwMode="auto">
          <a:xfrm>
            <a:off x="8304480" y="3774637"/>
            <a:ext cx="4838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f:nom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868480" y="2622516"/>
            <a:ext cx="426240" cy="28370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604320" y="3014238"/>
            <a:ext cx="426240" cy="283709"/>
          </a:xfrm>
          <a:prstGeom prst="ellipse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0CF14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/>
          <a:lstStyle/>
          <a:p>
            <a:pPr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b="1"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17440" y="4258528"/>
            <a:ext cx="1514880" cy="208821"/>
          </a:xfrm>
          <a:prstGeom prst="rect">
            <a:avLst/>
          </a:prstGeom>
          <a:gradFill flip="none" rotWithShape="1">
            <a:gsLst>
              <a:gs pos="0">
                <a:srgbClr val="00B8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Ghosh, Amitav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876320" y="4258528"/>
            <a:ext cx="2793600" cy="29235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http://www.amitavghosh.com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7440" y="1329261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The Glass Palace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17440" y="1674897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7440" y="2464100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London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17440" y="2827018"/>
            <a:ext cx="1514880" cy="23330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100" b="1">
                <a:solidFill>
                  <a:srgbClr val="0D0D0D"/>
                </a:solidFill>
              </a:rPr>
              <a:t>Harper Collins</a:t>
            </a:r>
          </a:p>
        </p:txBody>
      </p:sp>
      <p:cxnSp>
        <p:nvCxnSpPr>
          <p:cNvPr id="73754" name="Curved Connector 20"/>
          <p:cNvCxnSpPr>
            <a:cxnSpLocks noChangeShapeType="1"/>
            <a:stCxn id="47" idx="3"/>
            <a:endCxn id="23" idx="6"/>
          </p:cNvCxnSpPr>
          <p:nvPr/>
        </p:nvCxnSpPr>
        <p:spPr bwMode="auto">
          <a:xfrm rot="5400000">
            <a:off x="3495543" y="1474074"/>
            <a:ext cx="1090194" cy="149184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55" name="Curved Connector 34"/>
          <p:cNvCxnSpPr>
            <a:cxnSpLocks noChangeShapeType="1"/>
            <a:stCxn id="47" idx="3"/>
            <a:endCxn id="24" idx="6"/>
          </p:cNvCxnSpPr>
          <p:nvPr/>
        </p:nvCxnSpPr>
        <p:spPr bwMode="auto">
          <a:xfrm rot="5400000">
            <a:off x="3667603" y="2037854"/>
            <a:ext cx="1481915" cy="7560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56" name="Curved Connector 35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10800000" flipV="1">
            <a:off x="974881" y="3156811"/>
            <a:ext cx="2629440" cy="1101716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57" name="Straight Arrow Connector 33"/>
          <p:cNvCxnSpPr>
            <a:cxnSpLocks noChangeShapeType="1"/>
            <a:stCxn id="23" idx="2"/>
            <a:endCxn id="29" idx="3"/>
          </p:cNvCxnSpPr>
          <p:nvPr/>
        </p:nvCxnSpPr>
        <p:spPr bwMode="auto">
          <a:xfrm rot="10800000">
            <a:off x="1732321" y="2580751"/>
            <a:ext cx="1136160" cy="1843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58" name="Straight Arrow Connector 34"/>
          <p:cNvCxnSpPr>
            <a:cxnSpLocks noChangeShapeType="1"/>
            <a:stCxn id="23" idx="2"/>
            <a:endCxn id="30" idx="3"/>
          </p:cNvCxnSpPr>
          <p:nvPr/>
        </p:nvCxnSpPr>
        <p:spPr bwMode="auto">
          <a:xfrm rot="10800000" flipV="1">
            <a:off x="1732321" y="2765090"/>
            <a:ext cx="1136160" cy="1785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59" name="Straight Arrow Connector 35"/>
          <p:cNvCxnSpPr>
            <a:cxnSpLocks noChangeShapeType="1"/>
            <a:stCxn id="47" idx="2"/>
            <a:endCxn id="27" idx="3"/>
          </p:cNvCxnSpPr>
          <p:nvPr/>
        </p:nvCxnSpPr>
        <p:spPr bwMode="auto">
          <a:xfrm rot="10800000">
            <a:off x="1732320" y="1445912"/>
            <a:ext cx="2701440" cy="1252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60" name="Straight Arrow Connector 36"/>
          <p:cNvCxnSpPr>
            <a:cxnSpLocks noChangeShapeType="1"/>
            <a:stCxn id="47" idx="2"/>
            <a:endCxn id="28" idx="3"/>
          </p:cNvCxnSpPr>
          <p:nvPr/>
        </p:nvCxnSpPr>
        <p:spPr bwMode="auto">
          <a:xfrm rot="10800000" flipV="1">
            <a:off x="1732320" y="1571206"/>
            <a:ext cx="2701440" cy="22034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3761" name="TextBox 37"/>
          <p:cNvSpPr txBox="1">
            <a:spLocks noChangeArrowheads="1"/>
          </p:cNvSpPr>
          <p:nvPr/>
        </p:nvSpPr>
        <p:spPr bwMode="auto">
          <a:xfrm rot="238339">
            <a:off x="2311201" y="1267333"/>
            <a:ext cx="531360" cy="20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a:title</a:t>
            </a:r>
          </a:p>
        </p:txBody>
      </p:sp>
      <p:sp>
        <p:nvSpPr>
          <p:cNvPr id="73762" name="TextBox 38"/>
          <p:cNvSpPr txBox="1">
            <a:spLocks noChangeArrowheads="1"/>
          </p:cNvSpPr>
          <p:nvPr/>
        </p:nvSpPr>
        <p:spPr bwMode="auto">
          <a:xfrm rot="-280414">
            <a:off x="2321280" y="1679216"/>
            <a:ext cx="5126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a:year</a:t>
            </a:r>
          </a:p>
        </p:txBody>
      </p:sp>
      <p:sp>
        <p:nvSpPr>
          <p:cNvPr id="73763" name="TextBox 39"/>
          <p:cNvSpPr txBox="1">
            <a:spLocks noChangeArrowheads="1"/>
          </p:cNvSpPr>
          <p:nvPr/>
        </p:nvSpPr>
        <p:spPr bwMode="auto">
          <a:xfrm rot="610119">
            <a:off x="2072161" y="2416574"/>
            <a:ext cx="492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a:city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 rot="-525120">
            <a:off x="1981440" y="2835659"/>
            <a:ext cx="7516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a:p_name</a:t>
            </a:r>
          </a:p>
        </p:txBody>
      </p:sp>
      <p:sp>
        <p:nvSpPr>
          <p:cNvPr id="73765" name="TextBox 41"/>
          <p:cNvSpPr txBox="1">
            <a:spLocks noChangeArrowheads="1"/>
          </p:cNvSpPr>
          <p:nvPr/>
        </p:nvSpPr>
        <p:spPr bwMode="auto">
          <a:xfrm>
            <a:off x="1006560" y="3429001"/>
            <a:ext cx="59328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a:name</a:t>
            </a:r>
          </a:p>
        </p:txBody>
      </p:sp>
      <p:sp>
        <p:nvSpPr>
          <p:cNvPr id="73766" name="TextBox 42"/>
          <p:cNvSpPr txBox="1">
            <a:spLocks noChangeArrowheads="1"/>
          </p:cNvSpPr>
          <p:nvPr/>
        </p:nvSpPr>
        <p:spPr bwMode="auto">
          <a:xfrm>
            <a:off x="2844001" y="3567256"/>
            <a:ext cx="91296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a:homepage</a:t>
            </a:r>
          </a:p>
        </p:txBody>
      </p:sp>
      <p:sp>
        <p:nvSpPr>
          <p:cNvPr id="73767" name="TextBox 43"/>
          <p:cNvSpPr txBox="1">
            <a:spLocks noChangeArrowheads="1"/>
          </p:cNvSpPr>
          <p:nvPr/>
        </p:nvSpPr>
        <p:spPr bwMode="auto">
          <a:xfrm>
            <a:off x="3880801" y="2737729"/>
            <a:ext cx="64080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a:author</a:t>
            </a:r>
          </a:p>
        </p:txBody>
      </p:sp>
      <p:sp>
        <p:nvSpPr>
          <p:cNvPr id="73768" name="TextBox 44"/>
          <p:cNvSpPr txBox="1">
            <a:spLocks noChangeArrowheads="1"/>
          </p:cNvSpPr>
          <p:nvPr/>
        </p:nvSpPr>
        <p:spPr bwMode="auto">
          <a:xfrm rot="-1357246">
            <a:off x="3540960" y="2298481"/>
            <a:ext cx="81648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a:publisher</a:t>
            </a:r>
          </a:p>
        </p:txBody>
      </p:sp>
      <p:cxnSp>
        <p:nvCxnSpPr>
          <p:cNvPr id="73769" name="Straight Arrow Connector 45"/>
          <p:cNvCxnSpPr>
            <a:cxnSpLocks noChangeShapeType="1"/>
            <a:stCxn id="24" idx="4"/>
            <a:endCxn id="26" idx="0"/>
          </p:cNvCxnSpPr>
          <p:nvPr/>
        </p:nvCxnSpPr>
        <p:spPr bwMode="auto">
          <a:xfrm rot="5400000">
            <a:off x="3064990" y="3506077"/>
            <a:ext cx="960581" cy="544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47" name="Oval 46"/>
          <p:cNvSpPr/>
          <p:nvPr/>
        </p:nvSpPr>
        <p:spPr bwMode="auto">
          <a:xfrm>
            <a:off x="4433761" y="1424310"/>
            <a:ext cx="2410560" cy="292350"/>
          </a:xfrm>
          <a:prstGeom prst="ellipse">
            <a:avLst/>
          </a:prstGeom>
          <a:gradFill flip="none" rotWithShape="1">
            <a:gsLst>
              <a:gs pos="0">
                <a:srgbClr val="00B9FF"/>
              </a:gs>
              <a:gs pos="100000">
                <a:srgbClr val="CFD20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http://…isbn/000651409X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4502881" y="3482286"/>
            <a:ext cx="1857600" cy="292351"/>
          </a:xfrm>
          <a:prstGeom prst="ellipse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CFD20F"/>
                </a:solidFill>
              </a:rPr>
              <a:t>http://…foaf/Person</a:t>
            </a:r>
          </a:p>
        </p:txBody>
      </p:sp>
      <p:cxnSp>
        <p:nvCxnSpPr>
          <p:cNvPr id="73772" name="Straight Arrow Connector 58"/>
          <p:cNvCxnSpPr>
            <a:cxnSpLocks noChangeShapeType="1"/>
            <a:stCxn id="24" idx="5"/>
            <a:endCxn id="58" idx="2"/>
          </p:cNvCxnSpPr>
          <p:nvPr/>
        </p:nvCxnSpPr>
        <p:spPr bwMode="auto">
          <a:xfrm rot="16200000" flipH="1">
            <a:off x="4049981" y="3174842"/>
            <a:ext cx="371559" cy="5342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73" name="Straight Arrow Connector 61"/>
          <p:cNvCxnSpPr>
            <a:cxnSpLocks noChangeShapeType="1"/>
            <a:stCxn id="6" idx="2"/>
            <a:endCxn id="58" idx="6"/>
          </p:cNvCxnSpPr>
          <p:nvPr/>
        </p:nvCxnSpPr>
        <p:spPr bwMode="auto">
          <a:xfrm rot="10800000">
            <a:off x="6360481" y="3627742"/>
            <a:ext cx="1252800" cy="1296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3774" name="TextBox 64"/>
          <p:cNvSpPr txBox="1">
            <a:spLocks noChangeArrowheads="1"/>
          </p:cNvSpPr>
          <p:nvPr/>
        </p:nvSpPr>
        <p:spPr bwMode="auto">
          <a:xfrm>
            <a:off x="6645601" y="3429001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73775" name="TextBox 65"/>
          <p:cNvSpPr txBox="1">
            <a:spLocks noChangeArrowheads="1"/>
          </p:cNvSpPr>
          <p:nvPr/>
        </p:nvSpPr>
        <p:spPr bwMode="auto">
          <a:xfrm>
            <a:off x="4226401" y="3221619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738080" y="5072213"/>
            <a:ext cx="297216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http://dbpedia.org/../Amitav_Ghosh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321120" y="5571946"/>
            <a:ext cx="3415680" cy="2923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http://dbpedia.org/../The_Hungry_Tide</a:t>
            </a:r>
          </a:p>
        </p:txBody>
      </p:sp>
      <p:sp>
        <p:nvSpPr>
          <p:cNvPr id="102" name="Oval 101"/>
          <p:cNvSpPr/>
          <p:nvPr/>
        </p:nvSpPr>
        <p:spPr bwMode="auto">
          <a:xfrm>
            <a:off x="69121" y="6247376"/>
            <a:ext cx="401904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http://dbpedia.org/../The_Calcutta_Chromosome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5055840" y="5417849"/>
            <a:ext cx="376128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http://dbpedia.org/../Kolkata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5096160" y="4588322"/>
            <a:ext cx="3761280" cy="292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82945" tIns="41473" rIns="82945" bIns="41473" anchor="ctr">
            <a:spAutoFit/>
          </a:bodyPr>
          <a:lstStyle/>
          <a:p>
            <a:pPr algn="ctr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sz="900" b="1" noProof="1">
                <a:solidFill>
                  <a:srgbClr val="0D0D0D"/>
                </a:solidFill>
              </a:rPr>
              <a:t>http://dbpedia.org/../The_Glass_Palace</a:t>
            </a:r>
          </a:p>
        </p:txBody>
      </p:sp>
      <p:cxnSp>
        <p:nvCxnSpPr>
          <p:cNvPr id="73781" name="Straight Arrow Connector 105"/>
          <p:cNvCxnSpPr>
            <a:cxnSpLocks noChangeShapeType="1"/>
            <a:stCxn id="85" idx="2"/>
            <a:endCxn id="25" idx="2"/>
          </p:cNvCxnSpPr>
          <p:nvPr/>
        </p:nvCxnSpPr>
        <p:spPr bwMode="auto">
          <a:xfrm rot="10800000">
            <a:off x="974881" y="4467349"/>
            <a:ext cx="763200" cy="7503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82" name="Straight Arrow Connector 111"/>
          <p:cNvCxnSpPr>
            <a:cxnSpLocks noChangeShapeType="1"/>
            <a:stCxn id="85" idx="0"/>
            <a:endCxn id="26" idx="4"/>
          </p:cNvCxnSpPr>
          <p:nvPr/>
        </p:nvCxnSpPr>
        <p:spPr bwMode="auto">
          <a:xfrm rot="5400000" flipH="1" flipV="1">
            <a:off x="2987973" y="4787066"/>
            <a:ext cx="521335" cy="48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83" name="Straight Arrow Connector 114"/>
          <p:cNvCxnSpPr>
            <a:cxnSpLocks noChangeShapeType="1"/>
            <a:stCxn id="85" idx="7"/>
            <a:endCxn id="58" idx="4"/>
          </p:cNvCxnSpPr>
          <p:nvPr/>
        </p:nvCxnSpPr>
        <p:spPr bwMode="auto">
          <a:xfrm rot="5400000" flipH="1" flipV="1">
            <a:off x="4183850" y="3866148"/>
            <a:ext cx="1339341" cy="11563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84" name="Straight Arrow Connector 120"/>
          <p:cNvCxnSpPr>
            <a:cxnSpLocks noChangeShapeType="1"/>
            <a:stCxn id="85" idx="5"/>
            <a:endCxn id="103" idx="1"/>
          </p:cNvCxnSpPr>
          <p:nvPr/>
        </p:nvCxnSpPr>
        <p:spPr bwMode="auto">
          <a:xfrm rot="16200000" flipH="1">
            <a:off x="4872233" y="4724486"/>
            <a:ext cx="138255" cy="133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85" name="Curved Connector 34"/>
          <p:cNvCxnSpPr>
            <a:cxnSpLocks noChangeShapeType="1"/>
            <a:stCxn id="85" idx="5"/>
            <a:endCxn id="102" idx="6"/>
          </p:cNvCxnSpPr>
          <p:nvPr/>
        </p:nvCxnSpPr>
        <p:spPr bwMode="auto">
          <a:xfrm rot="5400000">
            <a:off x="3646025" y="5763495"/>
            <a:ext cx="1071472" cy="1872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86" name="Curved Connector 34"/>
          <p:cNvCxnSpPr>
            <a:cxnSpLocks noChangeShapeType="1"/>
            <a:stCxn id="85" idx="5"/>
            <a:endCxn id="101" idx="6"/>
          </p:cNvCxnSpPr>
          <p:nvPr/>
        </p:nvCxnSpPr>
        <p:spPr bwMode="auto">
          <a:xfrm rot="5400000">
            <a:off x="3807340" y="5250820"/>
            <a:ext cx="397482" cy="53856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87" name="Straight Arrow Connector 136"/>
          <p:cNvCxnSpPr>
            <a:cxnSpLocks noChangeShapeType="1"/>
            <a:stCxn id="85" idx="7"/>
            <a:endCxn id="104" idx="2"/>
          </p:cNvCxnSpPr>
          <p:nvPr/>
        </p:nvCxnSpPr>
        <p:spPr bwMode="auto">
          <a:xfrm rot="5400000" flipH="1" flipV="1">
            <a:off x="4495661" y="4513477"/>
            <a:ext cx="380200" cy="820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3788" name="TextBox 139"/>
          <p:cNvSpPr txBox="1">
            <a:spLocks noChangeArrowheads="1"/>
          </p:cNvSpPr>
          <p:nvPr/>
        </p:nvSpPr>
        <p:spPr bwMode="auto">
          <a:xfrm>
            <a:off x="4641121" y="3843765"/>
            <a:ext cx="577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r:type</a:t>
            </a:r>
          </a:p>
        </p:txBody>
      </p:sp>
      <p:sp>
        <p:nvSpPr>
          <p:cNvPr id="73789" name="TextBox 140"/>
          <p:cNvSpPr txBox="1">
            <a:spLocks noChangeArrowheads="1"/>
          </p:cNvSpPr>
          <p:nvPr/>
        </p:nvSpPr>
        <p:spPr bwMode="auto">
          <a:xfrm>
            <a:off x="660960" y="4673292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foaf:name</a:t>
            </a:r>
          </a:p>
        </p:txBody>
      </p:sp>
      <p:sp>
        <p:nvSpPr>
          <p:cNvPr id="73790" name="TextBox 141"/>
          <p:cNvSpPr txBox="1">
            <a:spLocks noChangeArrowheads="1"/>
          </p:cNvSpPr>
          <p:nvPr/>
        </p:nvSpPr>
        <p:spPr bwMode="auto">
          <a:xfrm>
            <a:off x="2498400" y="4673292"/>
            <a:ext cx="8294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w:reference</a:t>
            </a:r>
          </a:p>
        </p:txBody>
      </p:sp>
      <p:sp>
        <p:nvSpPr>
          <p:cNvPr id="73791" name="TextBox 142"/>
          <p:cNvSpPr txBox="1">
            <a:spLocks noChangeArrowheads="1"/>
          </p:cNvSpPr>
          <p:nvPr/>
        </p:nvSpPr>
        <p:spPr bwMode="auto">
          <a:xfrm>
            <a:off x="3258720" y="6054396"/>
            <a:ext cx="8294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w:author_of</a:t>
            </a:r>
          </a:p>
        </p:txBody>
      </p:sp>
      <p:sp>
        <p:nvSpPr>
          <p:cNvPr id="73792" name="TextBox 143"/>
          <p:cNvSpPr txBox="1">
            <a:spLocks noChangeArrowheads="1"/>
          </p:cNvSpPr>
          <p:nvPr/>
        </p:nvSpPr>
        <p:spPr bwMode="auto">
          <a:xfrm>
            <a:off x="4739040" y="4879232"/>
            <a:ext cx="8697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w:author_of</a:t>
            </a:r>
          </a:p>
        </p:txBody>
      </p:sp>
      <p:sp>
        <p:nvSpPr>
          <p:cNvPr id="73793" name="TextBox 144"/>
          <p:cNvSpPr txBox="1">
            <a:spLocks noChangeArrowheads="1"/>
          </p:cNvSpPr>
          <p:nvPr/>
        </p:nvSpPr>
        <p:spPr bwMode="auto">
          <a:xfrm>
            <a:off x="3189600" y="5432251"/>
            <a:ext cx="89856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w:author_of</a:t>
            </a:r>
          </a:p>
        </p:txBody>
      </p:sp>
      <p:sp>
        <p:nvSpPr>
          <p:cNvPr id="73794" name="TextBox 145"/>
          <p:cNvSpPr txBox="1">
            <a:spLocks noChangeArrowheads="1"/>
          </p:cNvSpPr>
          <p:nvPr/>
        </p:nvSpPr>
        <p:spPr bwMode="auto">
          <a:xfrm>
            <a:off x="4739040" y="5157183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w:born_in</a:t>
            </a:r>
          </a:p>
        </p:txBody>
      </p:sp>
      <p:sp>
        <p:nvSpPr>
          <p:cNvPr id="73795" name="TextBox 146"/>
          <p:cNvSpPr txBox="1">
            <a:spLocks noChangeArrowheads="1"/>
          </p:cNvSpPr>
          <p:nvPr/>
        </p:nvSpPr>
        <p:spPr bwMode="auto">
          <a:xfrm>
            <a:off x="6852960" y="4051146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w:isbn</a:t>
            </a:r>
          </a:p>
        </p:txBody>
      </p:sp>
      <p:pic>
        <p:nvPicPr>
          <p:cNvPr id="73796" name="Picture 1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40" y="5819652"/>
            <a:ext cx="1140480" cy="70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797" name="Curved Connector 34"/>
          <p:cNvCxnSpPr>
            <a:cxnSpLocks noChangeShapeType="1"/>
            <a:stCxn id="103" idx="5"/>
          </p:cNvCxnSpPr>
          <p:nvPr/>
        </p:nvCxnSpPr>
        <p:spPr bwMode="auto">
          <a:xfrm rot="5400000">
            <a:off x="7668694" y="5577022"/>
            <a:ext cx="508373" cy="68832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73798" name="Curved Connector 34"/>
          <p:cNvCxnSpPr>
            <a:cxnSpLocks noChangeShapeType="1"/>
            <a:stCxn id="103" idx="3"/>
          </p:cNvCxnSpPr>
          <p:nvPr/>
        </p:nvCxnSpPr>
        <p:spPr bwMode="auto">
          <a:xfrm rot="16200000" flipH="1">
            <a:off x="5768614" y="5505742"/>
            <a:ext cx="508373" cy="83088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73799" name="TextBox 157"/>
          <p:cNvSpPr txBox="1">
            <a:spLocks noChangeArrowheads="1"/>
          </p:cNvSpPr>
          <p:nvPr/>
        </p:nvSpPr>
        <p:spPr bwMode="auto">
          <a:xfrm>
            <a:off x="5263200" y="5917582"/>
            <a:ext cx="800640" cy="20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w:long</a:t>
            </a:r>
          </a:p>
        </p:txBody>
      </p:sp>
      <p:sp>
        <p:nvSpPr>
          <p:cNvPr id="73800" name="TextBox 158"/>
          <p:cNvSpPr txBox="1">
            <a:spLocks noChangeArrowheads="1"/>
          </p:cNvSpPr>
          <p:nvPr/>
        </p:nvSpPr>
        <p:spPr bwMode="auto">
          <a:xfrm>
            <a:off x="8166240" y="5916141"/>
            <a:ext cx="800640" cy="20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lnSpc>
                <a:spcPct val="87000"/>
              </a:lnSpc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sz="900" b="1" noProof="1">
                <a:solidFill>
                  <a:srgbClr val="0D0D0D"/>
                </a:solidFill>
                <a:latin typeface="Calibri"/>
              </a:rPr>
              <a:t>w:lat</a:t>
            </a:r>
          </a:p>
        </p:txBody>
      </p:sp>
    </p:spTree>
    <p:extLst>
      <p:ext uri="{BB962C8B-B14F-4D97-AF65-F5344CB8AC3E}">
        <p14:creationId xmlns:p14="http://schemas.microsoft.com/office/powerpoint/2010/main" val="661037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Regular" charset="0"/>
              </a:rPr>
              <a:t>Is that surprising?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85385" y="1459811"/>
            <a:ext cx="7211305" cy="4936838"/>
          </a:xfrm>
        </p:spPr>
        <p:txBody>
          <a:bodyPr/>
          <a:lstStyle/>
          <a:p>
            <a:r>
              <a:rPr lang="en-US" dirty="0">
                <a:latin typeface="+mj-lt"/>
              </a:rPr>
              <a:t>It may look like it but, in fact, it should not be…</a:t>
            </a:r>
          </a:p>
          <a:p>
            <a:r>
              <a:rPr lang="en-US" dirty="0">
                <a:latin typeface="+mj-lt"/>
              </a:rPr>
              <a:t>What happened via automatic means is done every day by </a:t>
            </a:r>
            <a:r>
              <a:rPr lang="en-US" dirty="0" smtClean="0">
                <a:latin typeface="+mj-lt"/>
              </a:rPr>
              <a:t>human Web </a:t>
            </a:r>
            <a:r>
              <a:rPr lang="en-US" dirty="0">
                <a:latin typeface="+mj-lt"/>
              </a:rPr>
              <a:t>users!</a:t>
            </a:r>
          </a:p>
          <a:p>
            <a:r>
              <a:rPr lang="en-US" dirty="0" smtClean="0">
                <a:latin typeface="+mj-lt"/>
              </a:rPr>
              <a:t>What is needed is a way to let machines decide when classes, properties and individuals are the same or different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51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even </a:t>
            </a:r>
            <a:r>
              <a:rPr lang="en-US" dirty="0"/>
              <a:t>more powerful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844322" y="1219808"/>
            <a:ext cx="7293431" cy="543037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dd </a:t>
            </a:r>
            <a:r>
              <a:rPr lang="en-US" dirty="0">
                <a:latin typeface="+mj-lt"/>
              </a:rPr>
              <a:t>extra knowledge to the merged datasets</a:t>
            </a:r>
          </a:p>
          <a:p>
            <a:pPr lvl="1"/>
            <a:r>
              <a:rPr lang="en-US" dirty="0">
                <a:latin typeface="+mj-lt"/>
              </a:rPr>
              <a:t>e.g., a full classification of various types of library data</a:t>
            </a:r>
          </a:p>
          <a:p>
            <a:pPr lvl="1"/>
            <a:r>
              <a:rPr lang="en-US" dirty="0">
                <a:latin typeface="+mj-lt"/>
              </a:rPr>
              <a:t>geographical information</a:t>
            </a:r>
          </a:p>
          <a:p>
            <a:pPr lvl="1"/>
            <a:r>
              <a:rPr lang="en-US" dirty="0">
                <a:latin typeface="+mj-lt"/>
              </a:rPr>
              <a:t>etc.</a:t>
            </a:r>
          </a:p>
          <a:p>
            <a:r>
              <a:rPr lang="en-US" dirty="0">
                <a:latin typeface="+mj-lt"/>
              </a:rPr>
              <a:t>This is where ontologies</a:t>
            </a:r>
            <a:r>
              <a:rPr lang="en-US" dirty="0" smtClean="0">
                <a:latin typeface="+mj-lt"/>
              </a:rPr>
              <a:t>, rules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etc., </a:t>
            </a:r>
            <a:r>
              <a:rPr lang="en-US" dirty="0">
                <a:latin typeface="+mj-lt"/>
              </a:rPr>
              <a:t>come in</a:t>
            </a:r>
          </a:p>
          <a:p>
            <a:pPr lvl="1"/>
            <a:r>
              <a:rPr lang="en-US" dirty="0">
                <a:latin typeface="+mj-lt"/>
              </a:rPr>
              <a:t>ontologies/rule sets can be relatively simple and small, or huge, or anything in between…</a:t>
            </a:r>
          </a:p>
          <a:p>
            <a:r>
              <a:rPr lang="en-US" dirty="0">
                <a:latin typeface="+mj-lt"/>
              </a:rPr>
              <a:t>Even more powerful queries can be asked as a result</a:t>
            </a:r>
          </a:p>
        </p:txBody>
      </p:sp>
    </p:spTree>
    <p:extLst>
      <p:ext uri="{BB962C8B-B14F-4D97-AF65-F5344CB8AC3E}">
        <p14:creationId xmlns:p14="http://schemas.microsoft.com/office/powerpoint/2010/main" val="46265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Regular" charset="0"/>
              </a:rPr>
              <a:t>So where is the Semantic Web?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787400" y="2288009"/>
            <a:ext cx="7683500" cy="27436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</a:rPr>
              <a:t>The Semantic Web provides technologies to make such integration possible</a:t>
            </a:r>
            <a:r>
              <a:rPr lang="en-US" dirty="0" smtClean="0">
                <a:latin typeface="Calibri"/>
              </a:rPr>
              <a:t>!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</a:rPr>
              <a:t>Key integration datasets, like DBpedia, have emerged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067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/>
          <a:lstStyle/>
          <a:p>
            <a:r>
              <a:rPr lang="en-US" dirty="0"/>
              <a:t>We start with a book... 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320" y="1303337"/>
            <a:ext cx="3404160" cy="5229189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13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 tIns="32002">
            <a:normAutofit/>
          </a:bodyPr>
          <a:lstStyle/>
          <a:p>
            <a:pPr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US" b="1" dirty="0">
                <a:ea typeface="+mj-ea"/>
                <a:cs typeface="+mj-cs"/>
              </a:rPr>
              <a:t>A</a:t>
            </a:r>
            <a:r>
              <a:rPr lang="en-US" b="1" i="1" dirty="0">
                <a:ea typeface="+mj-ea"/>
                <a:cs typeface="+mj-cs"/>
              </a:rPr>
              <a:t> </a:t>
            </a:r>
            <a:r>
              <a:rPr lang="en-US" b="1" dirty="0">
                <a:ea typeface="+mj-ea"/>
                <a:cs typeface="+mj-cs"/>
              </a:rPr>
              <a:t>simplified bookstore data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8954"/>
              </p:ext>
            </p:extLst>
          </p:nvPr>
        </p:nvGraphicFramePr>
        <p:xfrm>
          <a:off x="284286" y="1945603"/>
          <a:ext cx="8570880" cy="673990"/>
        </p:xfrm>
        <a:graphic>
          <a:graphicData uri="http://schemas.openxmlformats.org/drawingml/2006/table">
            <a:tbl>
              <a:tblPr/>
              <a:tblGrid>
                <a:gridCol w="2640960"/>
                <a:gridCol w="924480"/>
                <a:gridCol w="1919520"/>
                <a:gridCol w="1372320"/>
                <a:gridCol w="1713600"/>
              </a:tblGrid>
              <a:tr h="336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Author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Publisher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Year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ISBN 0-00-6511409-X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id_xyz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The Glass Palace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id_qpr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2000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38092"/>
              </p:ext>
            </p:extLst>
          </p:nvPr>
        </p:nvGraphicFramePr>
        <p:xfrm>
          <a:off x="997311" y="3362711"/>
          <a:ext cx="7119360" cy="673990"/>
        </p:xfrm>
        <a:graphic>
          <a:graphicData uri="http://schemas.openxmlformats.org/drawingml/2006/table">
            <a:tbl>
              <a:tblPr/>
              <a:tblGrid>
                <a:gridCol w="2013120"/>
                <a:gridCol w="2011680"/>
                <a:gridCol w="3094560"/>
              </a:tblGrid>
              <a:tr h="336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Homepage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id_xyz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Ghosh, Amitav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http://www.amitavghosh.com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16182"/>
              </p:ext>
            </p:extLst>
          </p:nvPr>
        </p:nvGraphicFramePr>
        <p:xfrm>
          <a:off x="1543224" y="4779820"/>
          <a:ext cx="6026400" cy="673990"/>
        </p:xfrm>
        <a:graphic>
          <a:graphicData uri="http://schemas.openxmlformats.org/drawingml/2006/table">
            <a:tbl>
              <a:tblPr/>
              <a:tblGrid>
                <a:gridCol w="2008800"/>
                <a:gridCol w="2008800"/>
                <a:gridCol w="2008800"/>
              </a:tblGrid>
              <a:tr h="336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Publisher’s name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City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id_qpr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Harper Collins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London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57" y="155257"/>
            <a:ext cx="914400" cy="140462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325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37125"/>
            <a:ext cx="8231040" cy="914496"/>
          </a:xfrm>
        </p:spPr>
        <p:txBody>
          <a:bodyPr tIns="32002">
            <a:normAutofit/>
          </a:bodyPr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 smtClean="0"/>
              <a:t>Export </a:t>
            </a:r>
            <a:r>
              <a:rPr lang="en-US" b="1" dirty="0"/>
              <a:t>data as a set of </a:t>
            </a:r>
            <a:r>
              <a:rPr lang="en-US" b="1" i="1" u="sng" dirty="0"/>
              <a:t>relations</a:t>
            </a:r>
          </a:p>
        </p:txBody>
      </p:sp>
      <p:grpSp>
        <p:nvGrpSpPr>
          <p:cNvPr id="40963" name="Group 58"/>
          <p:cNvGrpSpPr>
            <a:grpSpLocks/>
          </p:cNvGrpSpPr>
          <p:nvPr/>
        </p:nvGrpSpPr>
        <p:grpSpPr bwMode="auto">
          <a:xfrm>
            <a:off x="217440" y="1483996"/>
            <a:ext cx="8709120" cy="4794510"/>
            <a:chOff x="239712" y="1304166"/>
            <a:chExt cx="9600830" cy="5285154"/>
          </a:xfrm>
        </p:grpSpPr>
        <p:sp>
          <p:nvSpPr>
            <p:cNvPr id="5" name="Oval 4"/>
            <p:cNvSpPr/>
            <p:nvPr/>
          </p:nvSpPr>
          <p:spPr bwMode="auto">
            <a:xfrm>
              <a:off x="5192521" y="1556815"/>
              <a:ext cx="4648021" cy="483443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http://…isbn/000651409X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506748" y="3627368"/>
              <a:ext cx="685774" cy="45720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173645" y="4160778"/>
              <a:ext cx="685774" cy="45720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44639" y="6176493"/>
              <a:ext cx="2438306" cy="3437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Ghosh, Amitav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333971" y="6105877"/>
              <a:ext cx="4342898" cy="483443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http://www.amitavghosh.com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9712" y="1456773"/>
              <a:ext cx="2438306" cy="3437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sz="1600" b="1">
                  <a:solidFill>
                    <a:srgbClr val="0D0D0D"/>
                  </a:solidFill>
                </a:rPr>
                <a:t>The Glass Palace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39712" y="1999706"/>
              <a:ext cx="2438306" cy="3437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sz="1600" b="1">
                  <a:solidFill>
                    <a:srgbClr val="0D0D0D"/>
                  </a:solidFill>
                </a:rPr>
                <a:t>2000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39712" y="3387206"/>
              <a:ext cx="2438306" cy="3437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sz="1600" b="1">
                  <a:solidFill>
                    <a:srgbClr val="0D0D0D"/>
                  </a:solidFill>
                </a:rPr>
                <a:t>London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9712" y="3971417"/>
              <a:ext cx="2438306" cy="343796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sz="1600" b="1">
                  <a:solidFill>
                    <a:srgbClr val="0D0D0D"/>
                  </a:solidFill>
                </a:rPr>
                <a:t>Harper Collins</a:t>
              </a:r>
            </a:p>
          </p:txBody>
        </p:sp>
        <p:cxnSp>
          <p:nvCxnSpPr>
            <p:cNvPr id="40973" name="Curved Connector 20"/>
            <p:cNvCxnSpPr>
              <a:cxnSpLocks noChangeShapeType="1"/>
              <a:stCxn id="5" idx="4"/>
              <a:endCxn id="7" idx="6"/>
            </p:cNvCxnSpPr>
            <p:nvPr/>
          </p:nvCxnSpPr>
          <p:spPr bwMode="auto">
            <a:xfrm rot="5400000">
              <a:off x="5446669" y="1786110"/>
              <a:ext cx="1815715" cy="232401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74" name="Curved Connector 21"/>
            <p:cNvCxnSpPr>
              <a:cxnSpLocks noChangeShapeType="1"/>
              <a:stCxn id="5" idx="4"/>
              <a:endCxn id="8" idx="0"/>
            </p:cNvCxnSpPr>
            <p:nvPr/>
          </p:nvCxnSpPr>
          <p:spPr bwMode="auto">
            <a:xfrm rot="5400000">
              <a:off x="6456272" y="3100517"/>
              <a:ext cx="2120520" cy="140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75" name="Curved Connector 2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4660908" y="3320869"/>
              <a:ext cx="1558508" cy="415274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76" name="Curved Connector 29"/>
            <p:cNvCxnSpPr>
              <a:cxnSpLocks noChangeShapeType="1"/>
              <a:stCxn id="8" idx="4"/>
              <a:endCxn id="15" idx="0"/>
            </p:cNvCxnSpPr>
            <p:nvPr/>
          </p:nvCxnSpPr>
          <p:spPr bwMode="auto">
            <a:xfrm rot="5400000">
              <a:off x="6767030" y="5356375"/>
              <a:ext cx="1487891" cy="1111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77" name="Straight Arrow Connector 36"/>
            <p:cNvCxnSpPr>
              <a:cxnSpLocks noChangeShapeType="1"/>
              <a:stCxn id="7" idx="2"/>
              <a:endCxn id="18" idx="3"/>
            </p:cNvCxnSpPr>
            <p:nvPr/>
          </p:nvCxnSpPr>
          <p:spPr bwMode="auto">
            <a:xfrm flipH="1" flipV="1">
              <a:off x="2678018" y="3559104"/>
              <a:ext cx="1828730" cy="29686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78" name="Straight Arrow Connector 37"/>
            <p:cNvCxnSpPr>
              <a:cxnSpLocks noChangeShapeType="1"/>
              <a:stCxn id="7" idx="2"/>
              <a:endCxn id="19" idx="3"/>
            </p:cNvCxnSpPr>
            <p:nvPr/>
          </p:nvCxnSpPr>
          <p:spPr bwMode="auto">
            <a:xfrm flipH="1">
              <a:off x="2678018" y="3855973"/>
              <a:ext cx="1828730" cy="2873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79" name="Straight Arrow Connector 40"/>
            <p:cNvCxnSpPr>
              <a:cxnSpLocks noChangeShapeType="1"/>
              <a:stCxn id="5" idx="2"/>
              <a:endCxn id="16" idx="3"/>
            </p:cNvCxnSpPr>
            <p:nvPr/>
          </p:nvCxnSpPr>
          <p:spPr bwMode="auto">
            <a:xfrm flipH="1" flipV="1">
              <a:off x="2678018" y="1628671"/>
              <a:ext cx="2514503" cy="1698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40980" name="Straight Arrow Connector 43"/>
            <p:cNvCxnSpPr>
              <a:cxnSpLocks noChangeShapeType="1"/>
              <a:stCxn id="5" idx="2"/>
              <a:endCxn id="17" idx="3"/>
            </p:cNvCxnSpPr>
            <p:nvPr/>
          </p:nvCxnSpPr>
          <p:spPr bwMode="auto">
            <a:xfrm flipH="1">
              <a:off x="2678018" y="1798537"/>
              <a:ext cx="2514503" cy="3730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sp>
          <p:nvSpPr>
            <p:cNvPr id="40981" name="TextBox 49"/>
            <p:cNvSpPr txBox="1">
              <a:spLocks noChangeArrowheads="1"/>
            </p:cNvSpPr>
            <p:nvPr/>
          </p:nvSpPr>
          <p:spPr bwMode="auto">
            <a:xfrm rot="238339">
              <a:off x="3597509" y="1304166"/>
              <a:ext cx="757901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a:title</a:t>
              </a:r>
            </a:p>
          </p:txBody>
        </p:sp>
        <p:sp>
          <p:nvSpPr>
            <p:cNvPr id="40982" name="TextBox 50"/>
            <p:cNvSpPr txBox="1">
              <a:spLocks noChangeArrowheads="1"/>
            </p:cNvSpPr>
            <p:nvPr/>
          </p:nvSpPr>
          <p:spPr bwMode="auto">
            <a:xfrm rot="21215795">
              <a:off x="3642898" y="1989967"/>
              <a:ext cx="790703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a:year</a:t>
              </a:r>
            </a:p>
          </p:txBody>
        </p:sp>
        <p:sp>
          <p:nvSpPr>
            <p:cNvPr id="40983" name="TextBox 51"/>
            <p:cNvSpPr txBox="1">
              <a:spLocks noChangeArrowheads="1"/>
            </p:cNvSpPr>
            <p:nvPr/>
          </p:nvSpPr>
          <p:spPr bwMode="auto">
            <a:xfrm rot="610119">
              <a:off x="3230122" y="3285567"/>
              <a:ext cx="713391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a:city</a:t>
              </a:r>
            </a:p>
          </p:txBody>
        </p:sp>
        <p:sp>
          <p:nvSpPr>
            <p:cNvPr id="40984" name="TextBox 52"/>
            <p:cNvSpPr txBox="1">
              <a:spLocks noChangeArrowheads="1"/>
            </p:cNvSpPr>
            <p:nvPr/>
          </p:nvSpPr>
          <p:spPr bwMode="auto">
            <a:xfrm rot="21074880">
              <a:off x="3112210" y="3967171"/>
              <a:ext cx="1142583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a:p_name</a:t>
              </a:r>
            </a:p>
          </p:txBody>
        </p:sp>
        <p:sp>
          <p:nvSpPr>
            <p:cNvPr id="40985" name="TextBox 53"/>
            <p:cNvSpPr txBox="1">
              <a:spLocks noChangeArrowheads="1"/>
            </p:cNvSpPr>
            <p:nvPr/>
          </p:nvSpPr>
          <p:spPr bwMode="auto">
            <a:xfrm>
              <a:off x="5116511" y="4999037"/>
              <a:ext cx="910426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a:name</a:t>
              </a:r>
            </a:p>
          </p:txBody>
        </p:sp>
        <p:sp>
          <p:nvSpPr>
            <p:cNvPr id="40986" name="TextBox 54"/>
            <p:cNvSpPr txBox="1">
              <a:spLocks noChangeArrowheads="1"/>
            </p:cNvSpPr>
            <p:nvPr/>
          </p:nvSpPr>
          <p:spPr bwMode="auto">
            <a:xfrm>
              <a:off x="7687004" y="5151437"/>
              <a:ext cx="1376949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a:homepage</a:t>
              </a:r>
            </a:p>
          </p:txBody>
        </p:sp>
        <p:sp>
          <p:nvSpPr>
            <p:cNvPr id="40987" name="TextBox 55"/>
            <p:cNvSpPr txBox="1">
              <a:spLocks noChangeArrowheads="1"/>
            </p:cNvSpPr>
            <p:nvPr/>
          </p:nvSpPr>
          <p:spPr bwMode="auto">
            <a:xfrm>
              <a:off x="7666222" y="3475038"/>
              <a:ext cx="1012478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a:author</a:t>
              </a:r>
            </a:p>
          </p:txBody>
        </p:sp>
        <p:sp>
          <p:nvSpPr>
            <p:cNvPr id="40988" name="TextBox 56"/>
            <p:cNvSpPr txBox="1">
              <a:spLocks noChangeArrowheads="1"/>
            </p:cNvSpPr>
            <p:nvPr/>
          </p:nvSpPr>
          <p:spPr bwMode="auto">
            <a:xfrm rot="20242754">
              <a:off x="5616004" y="3102835"/>
              <a:ext cx="1258772" cy="34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a:publisher</a:t>
              </a:r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57" y="155257"/>
            <a:ext cx="914400" cy="140462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95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otes on </a:t>
            </a:r>
            <a:r>
              <a:rPr lang="en-US" dirty="0"/>
              <a:t>exporting the data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87684"/>
            <a:ext cx="8231040" cy="4936838"/>
          </a:xfrm>
        </p:spPr>
        <p:txBody>
          <a:bodyPr>
            <a:normAutofit/>
          </a:bodyPr>
          <a:lstStyle/>
          <a:p>
            <a:pPr marL="230188" indent="-230188"/>
            <a:r>
              <a:rPr lang="en-US" dirty="0">
                <a:latin typeface="+mj-lt"/>
              </a:rPr>
              <a:t>Relations form a graph</a:t>
            </a:r>
          </a:p>
          <a:p>
            <a:pPr marL="461963" lvl="1" indent="-231775"/>
            <a:r>
              <a:rPr lang="en-US" dirty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odes </a:t>
            </a:r>
            <a:r>
              <a:rPr lang="en-US" dirty="0">
                <a:latin typeface="+mj-lt"/>
              </a:rPr>
              <a:t>refer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>
                <a:latin typeface="+mj-lt"/>
              </a:rPr>
              <a:t>“real” data </a:t>
            </a:r>
            <a:r>
              <a:rPr lang="en-US" dirty="0" smtClean="0">
                <a:latin typeface="+mj-lt"/>
              </a:rPr>
              <a:t>or </a:t>
            </a:r>
            <a:r>
              <a:rPr lang="en-US" dirty="0">
                <a:latin typeface="+mj-lt"/>
              </a:rPr>
              <a:t>some literal</a:t>
            </a:r>
          </a:p>
          <a:p>
            <a:pPr marL="461963" lvl="1" indent="-231775"/>
            <a:r>
              <a:rPr lang="en-US" dirty="0" smtClean="0">
                <a:latin typeface="+mj-lt"/>
              </a:rPr>
              <a:t>We’ll defer dealing with the graph representation</a:t>
            </a:r>
          </a:p>
          <a:p>
            <a:pPr marL="227013" indent="-227013"/>
            <a:r>
              <a:rPr lang="en-US" dirty="0" smtClean="0">
                <a:latin typeface="+mj-lt"/>
              </a:rPr>
              <a:t>Data export doesn’t necessarily mean physical conversion of the data</a:t>
            </a:r>
          </a:p>
          <a:p>
            <a:pPr lvl="1"/>
            <a:r>
              <a:rPr lang="en-US" dirty="0" smtClean="0">
                <a:latin typeface="+mj-lt"/>
              </a:rPr>
              <a:t>relations can be generated on-the-fly at query time</a:t>
            </a:r>
          </a:p>
          <a:p>
            <a:pPr marL="230188" indent="-230188"/>
            <a:r>
              <a:rPr lang="en-US" dirty="0" smtClean="0">
                <a:latin typeface="+mj-lt"/>
              </a:rPr>
              <a:t>All of the data need not be exported</a:t>
            </a:r>
          </a:p>
          <a:p>
            <a:pPr marL="461963" lvl="1" indent="-231775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407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55110"/>
            <a:ext cx="8231040" cy="914496"/>
          </a:xfrm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>
                <a:latin typeface="Calibri Regular" charset="0"/>
              </a:rPr>
              <a:t>Same book in French…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20" y="1705140"/>
            <a:ext cx="2488320" cy="4173558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109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28984"/>
            <a:ext cx="8231040" cy="914496"/>
          </a:xfrm>
        </p:spPr>
        <p:txBody>
          <a:bodyPr>
            <a:no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ookstore </a:t>
            </a:r>
            <a:r>
              <a:rPr lang="en-US" b="1" dirty="0"/>
              <a:t>data </a:t>
            </a:r>
            <a:r>
              <a:rPr lang="en-US" b="1" dirty="0" smtClean="0"/>
              <a:t>(</a:t>
            </a:r>
            <a:r>
              <a:rPr lang="en-US" b="1" dirty="0"/>
              <a:t>dataset “F”)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7440" y="1682097"/>
          <a:ext cx="8778240" cy="4375751"/>
        </p:xfrm>
        <a:graphic>
          <a:graphicData uri="http://schemas.openxmlformats.org/drawingml/2006/table">
            <a:tbl>
              <a:tblPr/>
              <a:tblGrid>
                <a:gridCol w="345600"/>
                <a:gridCol w="2280960"/>
                <a:gridCol w="2211840"/>
                <a:gridCol w="1451520"/>
                <a:gridCol w="2488320"/>
              </a:tblGrid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Titre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Traducteur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Original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ISBN 2020286682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Le Palais des Miroirs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$A12$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ISBN 0-00-6511409-X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Auteur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ISBN 0-00-6511409-X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$A11$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Nom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Ghosh, Amitav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36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Besse, Christianne</a:t>
                      </a: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2944" marR="82944" marT="41476" marB="4147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80" y="76886"/>
            <a:ext cx="914400" cy="153368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53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42047"/>
            <a:ext cx="8231040" cy="914496"/>
          </a:xfrm>
        </p:spPr>
        <p:txBody>
          <a:bodyPr tIns="32002">
            <a:normAutofit/>
          </a:bodyPr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b="1" dirty="0" smtClean="0"/>
              <a:t>Export data as a set of </a:t>
            </a:r>
            <a:r>
              <a:rPr lang="en-US" b="1" i="1" u="sng" dirty="0" smtClean="0"/>
              <a:t>relations</a:t>
            </a:r>
            <a:endParaRPr lang="en-US" u="sng" dirty="0">
              <a:latin typeface="Calibri Regular" charset="0"/>
            </a:endParaRPr>
          </a:p>
        </p:txBody>
      </p:sp>
      <p:grpSp>
        <p:nvGrpSpPr>
          <p:cNvPr id="51203" name="Group 69"/>
          <p:cNvGrpSpPr>
            <a:grpSpLocks/>
          </p:cNvGrpSpPr>
          <p:nvPr/>
        </p:nvGrpSpPr>
        <p:grpSpPr bwMode="auto">
          <a:xfrm>
            <a:off x="493920" y="1918348"/>
            <a:ext cx="8017920" cy="4252829"/>
            <a:chOff x="544512" y="1491038"/>
            <a:chExt cx="8839200" cy="4687556"/>
          </a:xfrm>
        </p:grpSpPr>
        <p:sp>
          <p:nvSpPr>
            <p:cNvPr id="5" name="Oval 4"/>
            <p:cNvSpPr/>
            <p:nvPr/>
          </p:nvSpPr>
          <p:spPr bwMode="auto">
            <a:xfrm>
              <a:off x="696912" y="1491038"/>
              <a:ext cx="4267200" cy="483393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http://…isbn/000651409X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14462" y="3855835"/>
              <a:ext cx="685800" cy="457161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945312" y="4465383"/>
              <a:ext cx="685800" cy="457161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44512" y="5225284"/>
              <a:ext cx="2438400" cy="343761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Ghosh, Amitav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792912" y="5834833"/>
              <a:ext cx="2438400" cy="343761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Besse, Christianne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792912" y="1644192"/>
              <a:ext cx="2590800" cy="343761"/>
            </a:xfrm>
            <a:prstGeom prst="rect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fr-FR" sz="1600" b="1">
                  <a:solidFill>
                    <a:srgbClr val="0D0D0D"/>
                  </a:solidFill>
                </a:rPr>
                <a:t>Le palais des miroirs</a:t>
              </a:r>
            </a:p>
          </p:txBody>
        </p:sp>
        <p:cxnSp>
          <p:nvCxnSpPr>
            <p:cNvPr id="51210" name="Straight Arrow Connector 40"/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 flipH="1">
              <a:off x="1757362" y="1974431"/>
              <a:ext cx="1073150" cy="18814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sp>
          <p:nvSpPr>
            <p:cNvPr id="51211" name="TextBox 49"/>
            <p:cNvSpPr txBox="1">
              <a:spLocks noChangeArrowheads="1"/>
            </p:cNvSpPr>
            <p:nvPr/>
          </p:nvSpPr>
          <p:spPr bwMode="auto">
            <a:xfrm rot="2200734">
              <a:off x="4888718" y="2331695"/>
              <a:ext cx="1046535" cy="34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f:original</a:t>
              </a:r>
            </a:p>
          </p:txBody>
        </p:sp>
        <p:sp>
          <p:nvSpPr>
            <p:cNvPr id="51212" name="TextBox 51"/>
            <p:cNvSpPr txBox="1">
              <a:spLocks noChangeArrowheads="1"/>
            </p:cNvSpPr>
            <p:nvPr/>
          </p:nvSpPr>
          <p:spPr bwMode="auto">
            <a:xfrm>
              <a:off x="1763712" y="4583513"/>
              <a:ext cx="764557" cy="34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f:nom</a:t>
              </a:r>
            </a:p>
          </p:txBody>
        </p:sp>
        <p:sp>
          <p:nvSpPr>
            <p:cNvPr id="51213" name="TextBox 53"/>
            <p:cNvSpPr txBox="1">
              <a:spLocks noChangeArrowheads="1"/>
            </p:cNvSpPr>
            <p:nvPr/>
          </p:nvSpPr>
          <p:spPr bwMode="auto">
            <a:xfrm>
              <a:off x="6640512" y="3856037"/>
              <a:ext cx="1339559" cy="34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f:traducteur</a:t>
              </a:r>
            </a:p>
          </p:txBody>
        </p:sp>
        <p:sp>
          <p:nvSpPr>
            <p:cNvPr id="51214" name="TextBox 55"/>
            <p:cNvSpPr txBox="1">
              <a:spLocks noChangeArrowheads="1"/>
            </p:cNvSpPr>
            <p:nvPr/>
          </p:nvSpPr>
          <p:spPr bwMode="auto">
            <a:xfrm>
              <a:off x="1306512" y="2754713"/>
              <a:ext cx="964692" cy="34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f:auteur</a:t>
              </a:r>
            </a:p>
          </p:txBody>
        </p:sp>
        <p:sp>
          <p:nvSpPr>
            <p:cNvPr id="51215" name="TextBox 56"/>
            <p:cNvSpPr txBox="1">
              <a:spLocks noChangeArrowheads="1"/>
            </p:cNvSpPr>
            <p:nvPr/>
          </p:nvSpPr>
          <p:spPr bwMode="auto">
            <a:xfrm rot="19602114">
              <a:off x="7034902" y="2417290"/>
              <a:ext cx="742688" cy="34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f:titre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125912" y="3243488"/>
              <a:ext cx="4038600" cy="483393"/>
            </a:xfrm>
            <a:prstGeom prst="ellipse">
              <a:avLst/>
            </a:prstGeom>
            <a:solidFill>
              <a:srgbClr val="CFD10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sz="1600" b="1" noProof="1">
                  <a:solidFill>
                    <a:srgbClr val="0D0D0D"/>
                  </a:solidFill>
                </a:rPr>
                <a:t>http://…isbn/2020386682</a:t>
              </a:r>
            </a:p>
          </p:txBody>
        </p:sp>
        <p:cxnSp>
          <p:nvCxnSpPr>
            <p:cNvPr id="51217" name="Straight Arrow Connector 33"/>
            <p:cNvCxnSpPr>
              <a:cxnSpLocks noChangeShapeType="1"/>
              <a:stCxn id="7" idx="4"/>
              <a:endCxn id="10" idx="0"/>
            </p:cNvCxnSpPr>
            <p:nvPr/>
          </p:nvCxnSpPr>
          <p:spPr bwMode="auto">
            <a:xfrm>
              <a:off x="1757362" y="4312996"/>
              <a:ext cx="6350" cy="912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1218" name="Straight Arrow Connector 38"/>
            <p:cNvCxnSpPr>
              <a:cxnSpLocks noChangeShapeType="1"/>
              <a:stCxn id="28" idx="4"/>
              <a:endCxn id="8" idx="1"/>
            </p:cNvCxnSpPr>
            <p:nvPr/>
          </p:nvCxnSpPr>
          <p:spPr bwMode="auto">
            <a:xfrm>
              <a:off x="6145212" y="3726882"/>
              <a:ext cx="900534" cy="8054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1219" name="Straight Arrow Connector 42"/>
            <p:cNvCxnSpPr>
              <a:cxnSpLocks noChangeShapeType="1"/>
              <a:stCxn id="8" idx="5"/>
              <a:endCxn id="18" idx="0"/>
            </p:cNvCxnSpPr>
            <p:nvPr/>
          </p:nvCxnSpPr>
          <p:spPr bwMode="auto">
            <a:xfrm>
              <a:off x="7530678" y="4855594"/>
              <a:ext cx="481434" cy="9792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1220" name="Straight Arrow Connector 46"/>
            <p:cNvCxnSpPr>
              <a:cxnSpLocks noChangeShapeType="1"/>
              <a:stCxn id="28" idx="0"/>
              <a:endCxn id="19" idx="2"/>
            </p:cNvCxnSpPr>
            <p:nvPr/>
          </p:nvCxnSpPr>
          <p:spPr bwMode="auto">
            <a:xfrm flipV="1">
              <a:off x="6145212" y="1987952"/>
              <a:ext cx="1943100" cy="12555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cxnSp>
          <p:nvCxnSpPr>
            <p:cNvPr id="51221" name="Straight Arrow Connector 57"/>
            <p:cNvCxnSpPr>
              <a:cxnSpLocks noChangeShapeType="1"/>
              <a:stCxn id="28" idx="0"/>
              <a:endCxn id="5" idx="5"/>
            </p:cNvCxnSpPr>
            <p:nvPr/>
          </p:nvCxnSpPr>
          <p:spPr bwMode="auto">
            <a:xfrm flipH="1" flipV="1">
              <a:off x="4339195" y="1903640"/>
              <a:ext cx="1806017" cy="13398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</p:spPr>
        </p:cxnSp>
        <p:sp>
          <p:nvSpPr>
            <p:cNvPr id="51222" name="TextBox 63"/>
            <p:cNvSpPr txBox="1">
              <a:spLocks noChangeArrowheads="1"/>
            </p:cNvSpPr>
            <p:nvPr/>
          </p:nvSpPr>
          <p:spPr bwMode="auto">
            <a:xfrm>
              <a:off x="7783512" y="4987433"/>
              <a:ext cx="764557" cy="34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lnSpc>
                  <a:spcPct val="87000"/>
                </a:lnSpc>
                <a:buClr>
                  <a:srgbClr val="000000"/>
                </a:buClr>
                <a:buSzPct val="100000"/>
                <a:buFont typeface="Times New Roman" charset="0"/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lnSpc>
                  <a:spcPct val="87000"/>
                </a:lnSpc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/>
              <a:r>
                <a:rPr sz="1600" b="1" noProof="1">
                  <a:solidFill>
                    <a:srgbClr val="0D0D0D"/>
                  </a:solidFill>
                  <a:latin typeface="Calibri"/>
                </a:rPr>
                <a:t>f:nom</a:t>
              </a: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80" y="76886"/>
            <a:ext cx="914400" cy="1533686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17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1091</Words>
  <Application>Microsoft Macintosh PowerPoint</Application>
  <PresentationFormat>On-screen Show (4:3)</PresentationFormat>
  <Paragraphs>385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Unicode MS</vt:lpstr>
      <vt:lpstr>Calibri</vt:lpstr>
      <vt:lpstr>Calibri Regular</vt:lpstr>
      <vt:lpstr>ＭＳ Ｐゴシック</vt:lpstr>
      <vt:lpstr>Times New Roman</vt:lpstr>
      <vt:lpstr>Arial</vt:lpstr>
      <vt:lpstr>Office Theme</vt:lpstr>
      <vt:lpstr>Semantic Web Motivating Example</vt:lpstr>
      <vt:lpstr>A Motivating example</vt:lpstr>
      <vt:lpstr>We start with a book... </vt:lpstr>
      <vt:lpstr>A simplified bookstore data </vt:lpstr>
      <vt:lpstr>Export data as a set of relations</vt:lpstr>
      <vt:lpstr>Notes on exporting the data</vt:lpstr>
      <vt:lpstr>Same book in French…</vt:lpstr>
      <vt:lpstr>Bookstore data (dataset “F”)</vt:lpstr>
      <vt:lpstr>Export data as a set of relations</vt:lpstr>
      <vt:lpstr>Start merging your data</vt:lpstr>
      <vt:lpstr>Merging your data</vt:lpstr>
      <vt:lpstr>Merging your data</vt:lpstr>
      <vt:lpstr>Start making queries…</vt:lpstr>
      <vt:lpstr>However, more can be achieved…</vt:lpstr>
      <vt:lpstr>Use this extra knowledge</vt:lpstr>
      <vt:lpstr>This enables richer queries</vt:lpstr>
      <vt:lpstr>Combine with different datasets</vt:lpstr>
      <vt:lpstr>Merge with Wikipedia data</vt:lpstr>
      <vt:lpstr>Merge with Wikipedia data</vt:lpstr>
      <vt:lpstr>Merge with Wikipedia data</vt:lpstr>
      <vt:lpstr>Is that surprising?</vt:lpstr>
      <vt:lpstr>This can be even more powerful</vt:lpstr>
      <vt:lpstr>So where is the Semantic Web?</vt:lpstr>
    </vt:vector>
  </TitlesOfParts>
  <Company>UMBC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finin</dc:creator>
  <cp:lastModifiedBy>Tim Finin</cp:lastModifiedBy>
  <cp:revision>14</cp:revision>
  <cp:lastPrinted>2012-01-31T17:03:37Z</cp:lastPrinted>
  <dcterms:created xsi:type="dcterms:W3CDTF">2012-01-31T16:11:02Z</dcterms:created>
  <dcterms:modified xsi:type="dcterms:W3CDTF">2017-08-31T17:47:44Z</dcterms:modified>
</cp:coreProperties>
</file>