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2" r:id="rId3"/>
    <p:sldId id="433" r:id="rId4"/>
    <p:sldId id="439" r:id="rId5"/>
    <p:sldId id="435" r:id="rId6"/>
    <p:sldId id="442" r:id="rId7"/>
    <p:sldId id="436" r:id="rId8"/>
    <p:sldId id="441" r:id="rId9"/>
    <p:sldId id="443" r:id="rId10"/>
    <p:sldId id="444" r:id="rId11"/>
    <p:sldId id="445" r:id="rId12"/>
    <p:sldId id="446" r:id="rId13"/>
    <p:sldId id="448" r:id="rId14"/>
    <p:sldId id="447" r:id="rId15"/>
    <p:sldId id="449" r:id="rId16"/>
    <p:sldId id="458" r:id="rId17"/>
    <p:sldId id="450" r:id="rId18"/>
    <p:sldId id="437" r:id="rId19"/>
    <p:sldId id="451" r:id="rId20"/>
    <p:sldId id="438" r:id="rId21"/>
    <p:sldId id="454" r:id="rId22"/>
    <p:sldId id="452" r:id="rId23"/>
    <p:sldId id="453" r:id="rId24"/>
    <p:sldId id="455" r:id="rId25"/>
    <p:sldId id="456" r:id="rId26"/>
    <p:sldId id="457" r:id="rId27"/>
    <p:sldId id="440" r:id="rId28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EAEAE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1"/>
    <p:restoredTop sz="91410"/>
  </p:normalViewPr>
  <p:slideViewPr>
    <p:cSldViewPr showGuides="1">
      <p:cViewPr varScale="1">
        <p:scale>
          <a:sx n="120" d="100"/>
          <a:sy n="120" d="100"/>
        </p:scale>
        <p:origin x="736" y="176"/>
      </p:cViewPr>
      <p:guideLst>
        <p:guide orient="horz" pos="247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A3ED6AC4-4D68-9E4D-AB46-8BD350930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2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D88213A7-3B0A-3E4E-A988-CAA99958B816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7801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D7E945-3209-AD48-82E8-37508D89A3B0}" type="slidenum">
              <a:rPr lang="el-GR" sz="1300">
                <a:latin typeface="Calibri" charset="0"/>
              </a:rPr>
              <a:pPr eaLnBrk="1" hangingPunct="1"/>
              <a:t>1</a:t>
            </a:fld>
            <a:endParaRPr lang="el-GR" sz="1300">
              <a:latin typeface="Calibri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D54DD8-AACF-C84E-B2DC-FCED4AEA38F7}" type="slidenum">
              <a:rPr lang="el-GR" sz="1300">
                <a:latin typeface="Calibri" charset="0"/>
              </a:rPr>
              <a:pPr eaLnBrk="1" hangingPunct="1"/>
              <a:t>2</a:t>
            </a:fld>
            <a:endParaRPr lang="el-GR" sz="1300">
              <a:latin typeface="Calibri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8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3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1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75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77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0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6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30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04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ckward_chaining" TargetMode="External"/><Relationship Id="rId2" Type="http://schemas.openxmlformats.org/officeDocument/2006/relationships/hyperlink" Target="http://en.wikipedia.org/wiki/Forward_ch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eductive_clos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ule_Interchange_Forma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.umbc.edu/courses/graduate/691/fall18/07/examples/n3/rdfs-rules.n3" TargetMode="External"/><Relationship Id="rId2" Type="http://schemas.openxmlformats.org/officeDocument/2006/relationships/hyperlink" Target="http://cs.umbc.edu/courses/graduate/691/spring18/07/examples/n3/rdfs-rules.n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.umbc.edu/courses/graduate/691/fall18/07/examples/n3/gedcom-relations.n3" TargetMode="External"/><Relationship Id="rId4" Type="http://schemas.openxmlformats.org/officeDocument/2006/relationships/hyperlink" Target="http://cs.umbc.edu/courses/graduate/691/fall18/07/examples/n3/owl-rules.n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/Users/finin/Sites/691s13/examples/n3/simple1.n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/Users/finin/Sites/691s13/examples/n3/simple1.n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s.umbc.edu/courses/graduate/691/fall18/07/examples/n3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DFLi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0/10/swap/doc/Processing" TargetMode="External"/><Relationship Id="rId2" Type="http://schemas.openxmlformats.org/officeDocument/2006/relationships/hyperlink" Target="http://infomesh.net/2001/cw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urtle_(syntax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lo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32416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>
                <a:latin typeface="Calibri" charset="0"/>
                <a:ea typeface="ＭＳ Ｐゴシック" charset="0"/>
                <a:cs typeface="ＭＳ Ｐゴシック" charset="0"/>
              </a:rPr>
              <a:t>CWM</a:t>
            </a:r>
            <a:br>
              <a:rPr lang="en-US" sz="74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6200">
                <a:latin typeface="Calibri" charset="0"/>
                <a:ea typeface="ＭＳ Ｐゴシック" charset="0"/>
                <a:cs typeface="ＭＳ Ｐゴシック" charset="0"/>
              </a:rPr>
              <a:t>Closed World Machine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292600"/>
            <a:ext cx="21256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5329237"/>
          </a:xfrm>
        </p:spPr>
        <p:txBody>
          <a:bodyPr/>
          <a:lstStyle/>
          <a:p>
            <a:pPr marL="280988" lvl="1" indent="-280988">
              <a:buFont typeface="Wingdings" charset="0"/>
              <a:buChar char="l"/>
              <a:defRPr/>
            </a:pPr>
            <a:r>
              <a:rPr lang="en-US" sz="3200" dirty="0"/>
              <a:t>In classical logic, we have two quantifiers, </a:t>
            </a:r>
            <a:r>
              <a:rPr lang="en-US" sz="3200" dirty="0" err="1"/>
              <a:t>forall</a:t>
            </a:r>
            <a:r>
              <a:rPr lang="en-US" sz="3200" dirty="0"/>
              <a:t> (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)</a:t>
            </a:r>
            <a:r>
              <a:rPr lang="en-US" sz="3200" dirty="0"/>
              <a:t> and exists (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3200" dirty="0">
                <a:cs typeface="ＭＳ Ｐゴシック" charset="0"/>
                <a:sym typeface="Symbol" charset="0"/>
              </a:rPr>
              <a:t>)</a:t>
            </a:r>
            <a:endParaRPr lang="en-US" sz="3200" dirty="0"/>
          </a:p>
          <a:p>
            <a:pPr lvl="1">
              <a:defRPr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2800" dirty="0"/>
              <a:t>x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2800" dirty="0"/>
              <a:t>y </a:t>
            </a:r>
            <a:r>
              <a:rPr lang="en-US" sz="2800" dirty="0" err="1"/>
              <a:t>has_child</a:t>
            </a:r>
            <a:r>
              <a:rPr lang="en-US" sz="2800" dirty="0"/>
              <a:t>(x, y) =&gt; </a:t>
            </a:r>
            <a:r>
              <a:rPr lang="en-US" sz="2800" dirty="0" err="1"/>
              <a:t>is_parent</a:t>
            </a:r>
            <a:r>
              <a:rPr lang="en-US" sz="2800" dirty="0"/>
              <a:t>(x)</a:t>
            </a:r>
          </a:p>
          <a:p>
            <a:pPr marL="1028700" lvl="2" indent="-231775">
              <a:defRPr/>
            </a:pPr>
            <a:r>
              <a:rPr lang="en-US" sz="2600" dirty="0"/>
              <a:t>For all x, if there exists a y such that </a:t>
            </a:r>
            <a:r>
              <a:rPr lang="en-US" sz="2600" i="1" dirty="0"/>
              <a:t>x </a:t>
            </a:r>
            <a:r>
              <a:rPr lang="en-US" sz="2600" i="1" dirty="0" err="1"/>
              <a:t>has_child</a:t>
            </a:r>
            <a:r>
              <a:rPr lang="en-US" sz="2600" i="1" dirty="0"/>
              <a:t> y</a:t>
            </a:r>
            <a:r>
              <a:rPr lang="en-US" sz="2600" dirty="0"/>
              <a:t>, then x is a parent, or in other words</a:t>
            </a:r>
          </a:p>
          <a:p>
            <a:pPr marL="1028700" lvl="2" indent="-231775">
              <a:defRPr/>
            </a:pPr>
            <a:r>
              <a:rPr lang="en-US" sz="2600" dirty="0"/>
              <a:t>X is a parent if X has (at least) one child</a:t>
            </a:r>
          </a:p>
          <a:p>
            <a:pPr lvl="1">
              <a:defRPr/>
            </a:pPr>
            <a:r>
              <a:rPr lang="en-US" sz="2800" dirty="0"/>
              <a:t>You only need find </a:t>
            </a:r>
            <a:r>
              <a:rPr lang="en-US" sz="2800" b="1" dirty="0"/>
              <a:t>one</a:t>
            </a:r>
            <a:r>
              <a:rPr lang="en-US" sz="2800" dirty="0"/>
              <a:t> child to conclude that someone is a parent </a:t>
            </a:r>
          </a:p>
          <a:p>
            <a:pPr>
              <a:defRPr/>
            </a:pPr>
            <a:r>
              <a:rPr lang="en-US" dirty="0"/>
              <a:t>Variables (e.g., x and y) range over all </a:t>
            </a:r>
            <a:r>
              <a:rPr lang="en-US" i="1" dirty="0"/>
              <a:t>objects</a:t>
            </a:r>
            <a:r>
              <a:rPr lang="en-US" dirty="0"/>
              <a:t> in the universe, but for KB systems, we can narrow this to objects mentioned in the KB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Variables in rules implicitly quantified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569200" cy="49672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Most rule-based systems don’t use explicit quantifiers</a:t>
            </a:r>
          </a:p>
          <a:p>
            <a:pPr marL="280988" lvl="1" indent="-280988">
              <a:buFont typeface="Wingdings" charset="0"/>
              <a:buChar char="l"/>
              <a:defRPr/>
            </a:pPr>
            <a:r>
              <a:rPr lang="en-US" sz="3200" dirty="0"/>
              <a:t>Variables are </a:t>
            </a:r>
            <a:r>
              <a:rPr lang="en-US" sz="3200" i="1" dirty="0"/>
              <a:t>implicitly</a:t>
            </a:r>
            <a:r>
              <a:rPr lang="en-US" sz="3200" dirty="0"/>
              <a:t> quantified as either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 or</a:t>
            </a:r>
            <a:r>
              <a:rPr lang="en-US" sz="3200" dirty="0"/>
              <a:t>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,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  <a:sym typeface="Symbol" charset="0"/>
              </a:rPr>
              <a:t>typically</a:t>
            </a:r>
            <a:r>
              <a:rPr lang="en-US" sz="3200" dirty="0">
                <a:cs typeface="ＭＳ Ｐゴシック" charset="0"/>
                <a:sym typeface="Symbol" charset="0"/>
              </a:rPr>
              <a:t> using the following scheme:</a:t>
            </a:r>
          </a:p>
          <a:p>
            <a:pPr marL="622301" lvl="2" indent="-280988">
              <a:defRPr/>
            </a:pPr>
            <a:r>
              <a:rPr lang="en-US" sz="2800" dirty="0">
                <a:cs typeface="ＭＳ Ｐゴシック" charset="0"/>
                <a:sym typeface="Symbol" charset="0"/>
              </a:rPr>
              <a:t>Variables in rule conclusion are </a:t>
            </a:r>
            <a:r>
              <a:rPr lang="en-US" sz="2800" i="1" dirty="0">
                <a:cs typeface="ＭＳ Ｐゴシック" charset="0"/>
                <a:sym typeface="Symbol" charset="0"/>
              </a:rPr>
              <a:t>universally</a:t>
            </a:r>
            <a:r>
              <a:rPr lang="en-US" sz="2800" dirty="0">
                <a:cs typeface="ＭＳ Ｐゴシック" charset="0"/>
                <a:sym typeface="Symbol" charset="0"/>
              </a:rPr>
              <a:t> quantified</a:t>
            </a:r>
          </a:p>
          <a:p>
            <a:pPr marL="622301" lvl="2" indent="-280988">
              <a:defRPr/>
            </a:pPr>
            <a:r>
              <a:rPr lang="en-US" sz="2800" dirty="0">
                <a:cs typeface="ＭＳ Ｐゴシック" charset="0"/>
                <a:sym typeface="Symbol" charset="0"/>
              </a:rPr>
              <a:t>Variables appearing </a:t>
            </a:r>
            <a:r>
              <a:rPr lang="en-US" sz="2800" i="1" dirty="0">
                <a:cs typeface="ＭＳ Ｐゴシック" charset="0"/>
                <a:sym typeface="Symbol" charset="0"/>
              </a:rPr>
              <a:t>only</a:t>
            </a:r>
            <a:r>
              <a:rPr lang="en-US" sz="2800" dirty="0">
                <a:cs typeface="ＭＳ Ｐゴシック" charset="0"/>
                <a:sym typeface="Symbol" charset="0"/>
              </a:rPr>
              <a:t> in premise are </a:t>
            </a:r>
            <a:r>
              <a:rPr lang="en-US" sz="2800" i="1" dirty="0">
                <a:cs typeface="ＭＳ Ｐゴシック" charset="0"/>
                <a:sym typeface="Symbol" charset="0"/>
              </a:rPr>
              <a:t>existentially</a:t>
            </a:r>
            <a:r>
              <a:rPr lang="en-US" sz="2800" dirty="0">
                <a:cs typeface="ＭＳ Ｐゴシック" charset="0"/>
                <a:sym typeface="Symbol" charset="0"/>
              </a:rPr>
              <a:t> quantified</a:t>
            </a:r>
            <a:endParaRPr lang="en-US" sz="2400" dirty="0"/>
          </a:p>
          <a:p>
            <a:pPr marL="280988" lvl="1" indent="-280988">
              <a:lnSpc>
                <a:spcPct val="110000"/>
              </a:lnSpc>
              <a:buFont typeface="Wingdings" charset="0"/>
              <a:buChar char="l"/>
              <a:defRPr/>
            </a:pPr>
            <a:r>
              <a:rPr lang="en-US" sz="3200" dirty="0" err="1"/>
              <a:t>has_child</a:t>
            </a:r>
            <a:r>
              <a:rPr lang="en-US" sz="3200" dirty="0"/>
              <a:t>(</a:t>
            </a:r>
            <a:r>
              <a:rPr lang="en-US" sz="3200" dirty="0" err="1"/>
              <a:t>p,c</a:t>
            </a:r>
            <a:r>
              <a:rPr lang="en-US" sz="3200" dirty="0"/>
              <a:t>) =&gt; </a:t>
            </a:r>
            <a:r>
              <a:rPr lang="en-US" sz="3200" dirty="0" err="1"/>
              <a:t>isa_parent</a:t>
            </a:r>
            <a:r>
              <a:rPr lang="en-US" sz="3200" dirty="0"/>
              <a:t>(p)   interpreted as 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3200" dirty="0">
                <a:cs typeface="ＭＳ Ｐゴシック" charset="0"/>
                <a:sym typeface="Symbol" charset="0"/>
              </a:rPr>
              <a:t>p</a:t>
            </a:r>
            <a:r>
              <a:rPr lang="en-US" sz="3200" dirty="0"/>
              <a:t>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3200" dirty="0">
                <a:cs typeface="ＭＳ Ｐゴシック" charset="0"/>
                <a:sym typeface="Symbol" charset="0"/>
              </a:rPr>
              <a:t>c</a:t>
            </a:r>
            <a:r>
              <a:rPr lang="en-US" sz="3200" dirty="0"/>
              <a:t> </a:t>
            </a:r>
            <a:r>
              <a:rPr lang="en-US" sz="3200" dirty="0" err="1"/>
              <a:t>has_child</a:t>
            </a:r>
            <a:r>
              <a:rPr lang="en-US" sz="3200" dirty="0"/>
              <a:t>(</a:t>
            </a:r>
            <a:r>
              <a:rPr lang="en-US" sz="3200" dirty="0" err="1"/>
              <a:t>p,c</a:t>
            </a:r>
            <a:r>
              <a:rPr lang="en-US" sz="3200" dirty="0"/>
              <a:t>) =&gt; </a:t>
            </a:r>
            <a:r>
              <a:rPr lang="en-US" sz="3200" dirty="0" err="1"/>
              <a:t>isa_parent</a:t>
            </a:r>
            <a:r>
              <a:rPr lang="en-US" sz="3200" dirty="0"/>
              <a:t>(p)</a:t>
            </a:r>
          </a:p>
          <a:p>
            <a:pPr marL="0" lvl="1" indent="0">
              <a:buFontTx/>
              <a:buNone/>
              <a:defRPr/>
            </a:pPr>
            <a:endParaRPr lang="en-US" sz="4000" dirty="0"/>
          </a:p>
          <a:p>
            <a:pPr>
              <a:defRPr/>
            </a:pPr>
            <a:endParaRPr lang="en-US" sz="3200" dirty="0"/>
          </a:p>
          <a:p>
            <a:pPr marL="457200" lvl="1" indent="-457200"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Variables in rules implicitly quantified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Arial"/>
              <a:buChar char="•"/>
              <a:defRPr/>
            </a:pPr>
            <a:r>
              <a:rPr lang="en-US" sz="3200" dirty="0"/>
              <a:t>To see why this is a reasonable design decision for a rule language, consider</a:t>
            </a:r>
          </a:p>
          <a:p>
            <a:pPr marL="571500" lvl="3" indent="0">
              <a:buSzPct val="150000"/>
              <a:buFontTx/>
              <a:buNone/>
              <a:defRPr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x y </a:t>
            </a:r>
            <a:r>
              <a:rPr lang="en-US" sz="2800" dirty="0" err="1"/>
              <a:t>has_child</a:t>
            </a:r>
            <a:r>
              <a:rPr lang="en-US" sz="2800" dirty="0"/>
              <a:t>(x, y) =&gt; </a:t>
            </a:r>
            <a:r>
              <a:rPr lang="en-US" sz="2800" dirty="0" err="1"/>
              <a:t>isa_parent</a:t>
            </a:r>
            <a:r>
              <a:rPr lang="en-US" sz="2800" dirty="0"/>
              <a:t>(x)</a:t>
            </a:r>
          </a:p>
          <a:p>
            <a:pPr marL="228600" lvl="1" indent="-228600">
              <a:buSzPct val="150000"/>
              <a:buFont typeface="Arial"/>
              <a:buChar char="•"/>
              <a:defRPr/>
            </a:pPr>
            <a:r>
              <a:rPr lang="en-US" sz="3200" dirty="0"/>
              <a:t>What does this mean?</a:t>
            </a:r>
          </a:p>
          <a:p>
            <a:pPr marL="571500" lvl="2" indent="0">
              <a:buSzPct val="150000"/>
              <a:buFont typeface="Wingdings" charset="0"/>
              <a:buNone/>
              <a:defRPr/>
            </a:pPr>
            <a:r>
              <a:rPr lang="en-US" sz="2800" dirty="0"/>
              <a:t>X is a parent if we can prove that X has </a:t>
            </a:r>
            <a:r>
              <a:rPr lang="en-US" sz="2800" i="1" dirty="0"/>
              <a:t>every object</a:t>
            </a:r>
            <a:r>
              <a:rPr lang="en-US" sz="2800" dirty="0"/>
              <a:t> in our universe as a child</a:t>
            </a:r>
          </a:p>
          <a:p>
            <a:pPr marL="228600" lvl="1" indent="-228600">
              <a:buSzPct val="150000"/>
              <a:buFont typeface="Arial"/>
              <a:buChar char="•"/>
              <a:defRPr/>
            </a:pPr>
            <a:r>
              <a:rPr lang="en-US" sz="3200" dirty="0"/>
              <a:t>Such rules are not often useful</a:t>
            </a:r>
          </a:p>
          <a:p>
            <a:pPr marL="228600" lvl="1" indent="-228600">
              <a:buSzPct val="150000"/>
              <a:buFont typeface="Arial"/>
              <a:buChar char="•"/>
              <a:defRPr/>
            </a:pPr>
            <a:r>
              <a:rPr lang="en-US" sz="3200" dirty="0"/>
              <a:t>Many rule languages do have ways to express them, of course</a:t>
            </a:r>
          </a:p>
          <a:p>
            <a:pPr>
              <a:buFont typeface="Arial"/>
              <a:buChar char="•"/>
              <a:defRPr/>
            </a:pPr>
            <a:endParaRPr lang="en-US" sz="3200" dirty="0"/>
          </a:p>
          <a:p>
            <a:pPr marL="571500" lvl="1" indent="-571500">
              <a:buFont typeface="Arial"/>
              <a:buChar char="•"/>
              <a:defRPr/>
            </a:pPr>
            <a:endParaRPr lang="en-US" sz="4000" dirty="0"/>
          </a:p>
          <a:p>
            <a:pPr>
              <a:buFont typeface="Arial"/>
              <a:buChar char="•"/>
              <a:defRPr/>
            </a:pPr>
            <a:endParaRPr lang="en-US" sz="3200" dirty="0"/>
          </a:p>
          <a:p>
            <a:pPr marL="457200" lvl="1" indent="-457200">
              <a:buFont typeface="Arial"/>
              <a:buChar char="•"/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Reasoning: Forward and Backward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49672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Rule based systems tend to use one of two reasoning strategies (and some do both)</a:t>
            </a:r>
          </a:p>
          <a:p>
            <a:pPr marL="463550" lvl="1" indent="-179388">
              <a:defRPr/>
            </a:pPr>
            <a:r>
              <a:rPr lang="en-US" sz="2800" dirty="0"/>
              <a:t>Reasoning </a:t>
            </a:r>
            <a:r>
              <a:rPr lang="en-US" sz="2800" i="1" dirty="0">
                <a:hlinkClick r:id="rId2"/>
              </a:rPr>
              <a:t>forward</a:t>
            </a:r>
            <a:r>
              <a:rPr lang="en-US" sz="2800" dirty="0"/>
              <a:t> from known facts to new ones (find all people who are parents; is Bob among them?)</a:t>
            </a:r>
          </a:p>
          <a:p>
            <a:pPr marL="463550" lvl="1" indent="-179388">
              <a:defRPr/>
            </a:pPr>
            <a:r>
              <a:rPr lang="en-US" sz="2800" dirty="0"/>
              <a:t>Reasoning </a:t>
            </a:r>
            <a:r>
              <a:rPr lang="en-US" sz="2800" i="1" dirty="0">
                <a:hlinkClick r:id="rId3"/>
              </a:rPr>
              <a:t>backward</a:t>
            </a:r>
            <a:r>
              <a:rPr lang="en-US" sz="2800" dirty="0"/>
              <a:t> from a conclusion posed as a query to see if it is true (Is Bob a parent?)</a:t>
            </a:r>
          </a:p>
          <a:p>
            <a:pPr>
              <a:defRPr/>
            </a:pPr>
            <a:r>
              <a:rPr lang="en-US" sz="3200" dirty="0"/>
              <a:t>Each has advantages and disadvantages which may effect its utility in a given use case</a:t>
            </a:r>
          </a:p>
          <a:p>
            <a:pPr>
              <a:defRPr/>
            </a:pPr>
            <a:r>
              <a:rPr lang="en-US" sz="3200" dirty="0"/>
              <a:t>CWM uses a forward reasoning strategy</a:t>
            </a:r>
          </a:p>
          <a:p>
            <a:pPr lvl="1">
              <a:defRPr/>
            </a:pPr>
            <a:r>
              <a:rPr lang="en-US" sz="2800" dirty="0"/>
              <a:t>We often want to compute all RDF triples that follow from a given set (i.e., find the </a:t>
            </a:r>
            <a:r>
              <a:rPr lang="en-US" sz="2800" dirty="0">
                <a:hlinkClick r:id="rId4"/>
              </a:rPr>
              <a:t>deductive closure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N3 Rules: premis =&gt;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1268413"/>
            <a:ext cx="8642350" cy="49672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An N3 rule has a </a:t>
            </a:r>
            <a:r>
              <a:rPr lang="en-US" sz="3200" i="1" dirty="0"/>
              <a:t>conjunction</a:t>
            </a:r>
            <a:r>
              <a:rPr lang="en-US" sz="3200" dirty="0"/>
              <a:t> of triples as a premise and a </a:t>
            </a:r>
            <a:r>
              <a:rPr lang="en-US" sz="3200" i="1" dirty="0"/>
              <a:t>conjunction</a:t>
            </a:r>
            <a:r>
              <a:rPr lang="en-US" sz="3200" dirty="0"/>
              <a:t> as a conclusion</a:t>
            </a:r>
          </a:p>
          <a:p>
            <a:pPr>
              <a:defRPr/>
            </a:pPr>
            <a:r>
              <a:rPr lang="en-US" sz="3200" dirty="0"/>
              <a:t>E.g.: 2nd element of a triple is always a property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/>
              <a:t>{ ?S ?P ?O. } =&gt; { ?P a </a:t>
            </a:r>
            <a:r>
              <a:rPr lang="en-US" sz="2800" dirty="0" err="1"/>
              <a:t>rdf:Property</a:t>
            </a:r>
            <a:r>
              <a:rPr lang="en-US" sz="2800" dirty="0"/>
              <a:t>. }</a:t>
            </a:r>
          </a:p>
          <a:p>
            <a:pPr>
              <a:defRPr/>
            </a:pPr>
            <a:r>
              <a:rPr lang="en-US" sz="3200" dirty="0"/>
              <a:t>E.g.: Meaning of </a:t>
            </a:r>
            <a:r>
              <a:rPr lang="en-US" sz="3200" dirty="0" err="1"/>
              <a:t>rdfs:domain</a:t>
            </a:r>
            <a:endParaRPr lang="en-US" sz="3200" dirty="0"/>
          </a:p>
          <a:p>
            <a:pPr marL="395287" lvl="1" indent="0">
              <a:buFontTx/>
              <a:buNone/>
              <a:defRPr/>
            </a:pPr>
            <a:r>
              <a:rPr lang="en-US" sz="2800" dirty="0"/>
              <a:t>{ ?S ?P ?O. ?P </a:t>
            </a:r>
            <a:r>
              <a:rPr lang="en-US" sz="2800" dirty="0" err="1"/>
              <a:t>rdfs:domain</a:t>
            </a:r>
            <a:r>
              <a:rPr lang="en-US" sz="2800" dirty="0"/>
              <a:t> ?D.} =&gt; { ?S a ?D. }</a:t>
            </a:r>
          </a:p>
          <a:p>
            <a:pPr marL="298450" indent="-304800">
              <a:defRPr/>
            </a:pPr>
            <a:r>
              <a:rPr lang="en-US" sz="3200" dirty="0"/>
              <a:t>Variables begin with a ?. </a:t>
            </a:r>
          </a:p>
          <a:p>
            <a:pPr marL="298450" indent="-304800">
              <a:defRPr/>
            </a:pPr>
            <a:r>
              <a:rPr lang="en-US" sz="3200" dirty="0"/>
              <a:t>Variable in conclusions must appear in premise</a:t>
            </a:r>
          </a:p>
          <a:p>
            <a:pPr marL="298450" indent="-304800">
              <a:defRPr/>
            </a:pPr>
            <a:r>
              <a:rPr lang="en-US" sz="3200" dirty="0"/>
              <a:t>Every way to instantiate triples in premise with a set of KB triples yields new 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Note: limited negation &amp; disjunction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425184" cy="5184477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What about disjunction, i.e., OR?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You’re a parent if you have a son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a daughter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Disjunction in the premise can be achieved using several rules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has_son</a:t>
            </a:r>
            <a:r>
              <a:rPr lang="en-US" sz="2800" dirty="0">
                <a:latin typeface="Calibri" charset="0"/>
                <a:ea typeface="ＭＳ Ｐゴシック" charset="0"/>
              </a:rPr>
              <a:t> ?0.} =&gt; 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has_child</a:t>
            </a:r>
            <a:r>
              <a:rPr lang="en-US" sz="2800" dirty="0">
                <a:latin typeface="Calibri" charset="0"/>
                <a:ea typeface="ＭＳ Ｐゴシック" charset="0"/>
              </a:rPr>
              <a:t> ?O.}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has_daughter</a:t>
            </a:r>
            <a:r>
              <a:rPr lang="en-US" sz="2800" dirty="0">
                <a:latin typeface="Calibri" charset="0"/>
                <a:ea typeface="ＭＳ Ｐゴシック" charset="0"/>
              </a:rPr>
              <a:t> ?0.} =&gt; { ?S :</a:t>
            </a:r>
            <a:r>
              <a:rPr lang="en-US" sz="2800" dirty="0" err="1">
                <a:latin typeface="Calibri" charset="0"/>
                <a:ea typeface="ＭＳ Ｐゴシック" charset="0"/>
              </a:rPr>
              <a:t>has_child</a:t>
            </a:r>
            <a:r>
              <a:rPr lang="en-US" sz="2800" dirty="0">
                <a:latin typeface="Calibri" charset="0"/>
                <a:ea typeface="ＭＳ Ｐゴシック" charset="0"/>
              </a:rPr>
              <a:t> ?O.}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 disjunction allowed in conclusion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Allowing this requires a much more complex proof algorithm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“When you have eliminated the impossible, whatever remains, however improbable, must be the truth”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Note: limited negation &amp; disjunction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 general logical negation is provided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This is a common constraint in rule based systems, e.g., Prolog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This makes reasoning amenable to efficient algorithms with some loss of expressive power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Negation and disjunction supported in other ways in OWL and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RIF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and in other reasoners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N3 rules use cases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 N3 rules to implement the semantics of RDF, RDFS, and OWL vocabularies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See </a:t>
            </a:r>
            <a:r>
              <a:rPr lang="en-US" sz="3200" dirty="0">
                <a:latin typeface="Calibri" charset="0"/>
                <a:ea typeface="ＭＳ Ｐゴシック" charset="0"/>
                <a:hlinkClick r:id="rId2"/>
              </a:rPr>
              <a:t>rdfs-rules</a:t>
            </a:r>
            <a:r>
              <a:rPr lang="en-US" sz="3200" dirty="0">
                <a:latin typeface="Calibri" charset="0"/>
                <a:ea typeface="ＭＳ Ｐゴシック" charset="0"/>
                <a:hlinkClick r:id="rId3"/>
              </a:rPr>
              <a:t>.</a:t>
            </a:r>
            <a:r>
              <a:rPr lang="en-US" sz="3200" dirty="0">
                <a:latin typeface="Calibri" charset="0"/>
                <a:ea typeface="ＭＳ Ｐゴシック" charset="0"/>
                <a:hlinkClick r:id="rId2"/>
              </a:rPr>
              <a:t>n3</a:t>
            </a: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See </a:t>
            </a:r>
            <a:r>
              <a:rPr lang="en-US" sz="3200" dirty="0">
                <a:latin typeface="Calibri" charset="0"/>
                <a:ea typeface="ＭＳ Ｐゴシック" charset="0"/>
                <a:hlinkClick r:id="rId4"/>
              </a:rPr>
              <a:t>owl-rules.n3</a:t>
            </a:r>
            <a:endParaRPr lang="en-US" sz="3200" dirty="0">
              <a:latin typeface="Calibri" charset="0"/>
              <a:ea typeface="ＭＳ Ｐゴシック" charset="0"/>
            </a:endParaRP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 N3 rules to provide domain/application specific rules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See </a:t>
            </a:r>
            <a:r>
              <a:rPr lang="en-US" sz="3200" dirty="0">
                <a:latin typeface="Calibri" charset="0"/>
                <a:ea typeface="ＭＳ Ｐゴシック" charset="0"/>
                <a:hlinkClick r:id="rId5"/>
              </a:rPr>
              <a:t>gedcom-relations.n3</a:t>
            </a:r>
            <a:endParaRPr lang="en-US" sz="3200" dirty="0">
              <a:latin typeface="Calibri" charset="0"/>
              <a:ea typeface="ＭＳ Ｐゴシック" charset="0"/>
            </a:endParaRP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simple example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% more simple1.n3 </a:t>
            </a:r>
          </a:p>
          <a:p>
            <a:pPr eaLnBrk="1" hangingPunct="1"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 A simple example </a:t>
            </a:r>
          </a:p>
          <a:p>
            <a:pPr eaLnBrk="1" hangingPunct="1"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@prefix foaf: &lt;http://xmlns.com/foaf/0.1/&gt; .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@prefix : &lt;#&gt; .</a:t>
            </a:r>
          </a:p>
          <a:p>
            <a:pPr eaLnBrk="1" hangingPunct="1"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:john a foaf:Person;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 foaf:name "John Smith";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 foaf:gender "Male";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 foaf:name "John Smith" .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Invoking CWM (1)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% cwm simple1.n3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Processed by Id: cwm.py,v 1.197 2007/12/13 15:38:39 syosi Exp 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using base file:///Users/finin/Sites/691s13/examples/n3/simple1.n3  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 Notation3 generation by notation3.py,v 1.200 2007/12/11 21:18:08 syosi Exp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#   Base was: 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  <a:hlinkClick r:id="rId2" action="ppaction://hlinkfile"/>
              </a:rPr>
              <a:t>file:///Users/finin/Sites/691s13/examples/n3/simple1.n3</a:t>
            </a: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@prefix : &lt;#&gt; .</a:t>
            </a:r>
          </a:p>
          <a:p>
            <a:pPr eaLnBrk="1" hangingPunct="1">
              <a:buFont typeface="Wingdings" charset="0"/>
              <a:buNone/>
            </a:pPr>
            <a:endParaRPr lang="ro-RO" sz="12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ro-RO" sz="1800">
                <a:latin typeface="Calibri" charset="0"/>
                <a:ea typeface="ＭＳ Ｐゴシック" charset="0"/>
                <a:cs typeface="ＭＳ Ｐゴシック" charset="0"/>
              </a:rPr>
              <a:t>       </a:t>
            </a: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:john a &lt;http://xmlns.com/foaf/0.1/Person&gt;;</a:t>
            </a:r>
          </a:p>
          <a:p>
            <a:pPr eaLnBrk="1" hangingPunct="1">
              <a:buFont typeface="Wingdings" charset="0"/>
              <a:buNone/>
            </a:pP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         &lt;http://xmlns.com/foaf/0.1/gender&gt; "Male";</a:t>
            </a:r>
          </a:p>
          <a:p>
            <a:pPr eaLnBrk="1" hangingPunct="1">
              <a:buFont typeface="Wingdings" charset="0"/>
              <a:buNone/>
            </a:pPr>
            <a:r>
              <a:rPr lang="ro-RO">
                <a:latin typeface="Calibri" charset="0"/>
                <a:ea typeface="ＭＳ Ｐゴシック" charset="0"/>
                <a:cs typeface="ＭＳ Ｐゴシック" charset="0"/>
              </a:rPr>
              <a:t>         &lt;http://xmlns.com/foaf/0.1/name&gt; "John Smith" 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CWM Overview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 is a simple Semantic Web program that can do the following tasks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Read and pretty-print several RDF formats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Store triples in a </a:t>
            </a:r>
            <a:r>
              <a:rPr lang="en-US" sz="2800" dirty="0" err="1">
                <a:latin typeface="Calibri" charset="0"/>
                <a:ea typeface="ＭＳ Ｐゴシック" charset="0"/>
              </a:rPr>
              <a:t>queryable</a:t>
            </a:r>
            <a:r>
              <a:rPr lang="en-US" sz="2800" dirty="0">
                <a:latin typeface="Calibri" charset="0"/>
                <a:ea typeface="ＭＳ Ｐゴシック" charset="0"/>
              </a:rPr>
              <a:t> triples database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Perform inferences via forward chaining rules</a:t>
            </a:r>
          </a:p>
          <a:p>
            <a:pPr marL="455613" lvl="1" indent="-223838" eaLnBrk="1" hangingPunct="1"/>
            <a:r>
              <a:rPr lang="en-US" sz="2800" dirty="0">
                <a:latin typeface="Calibri" charset="0"/>
                <a:ea typeface="ＭＳ Ｐゴシック" charset="0"/>
              </a:rPr>
              <a:t>Perform </a:t>
            </a:r>
            <a:r>
              <a:rPr lang="en-US" sz="2800" dirty="0" err="1">
                <a:latin typeface="Calibri" charset="0"/>
                <a:ea typeface="ＭＳ Ｐゴシック" charset="0"/>
              </a:rPr>
              <a:t>builtin</a:t>
            </a:r>
            <a:r>
              <a:rPr lang="en-US" sz="2800" dirty="0">
                <a:latin typeface="Calibri" charset="0"/>
                <a:ea typeface="ＭＳ Ｐゴシック" charset="0"/>
              </a:rPr>
              <a:t> functions, e.g., comparing strings or numbers, retrieving resources, using an extensible </a:t>
            </a:r>
            <a:r>
              <a:rPr lang="en-US" sz="2800" dirty="0" err="1">
                <a:latin typeface="Calibri" charset="0"/>
                <a:ea typeface="ＭＳ Ｐゴシック" charset="0"/>
              </a:rPr>
              <a:t>builtins</a:t>
            </a:r>
            <a:r>
              <a:rPr lang="en-US" sz="2800" dirty="0">
                <a:latin typeface="Calibri" charset="0"/>
                <a:ea typeface="ＭＳ Ｐゴシック" charset="0"/>
              </a:rPr>
              <a:t> suite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 was written in Python by Tim Berners-Lee and Dan Connolly of the W3C</a:t>
            </a:r>
          </a:p>
          <a:p>
            <a:pPr eaLnBrk="1" hangingPunct="1">
              <a:buFont typeface="Wingdings" charset="0"/>
              <a:buNone/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Invoking CWM (2)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n3&gt; cwm –n3=/d   simple1.n3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Processed by Id: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cwm.py,v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1.197 2007/12/13 15:38:39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syosi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Exp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using base file:///Users/finin/Sites/691s13/examples/n3/simple1.n3 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 Notation3 generation by  notation3.py,v 1.200 2007/12/11 21:18:08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syosi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latin typeface="Calibri" charset="0"/>
                <a:ea typeface="ＭＳ Ｐゴシック" charset="0"/>
                <a:cs typeface="ＭＳ Ｐゴシック" charset="0"/>
              </a:rPr>
              <a:t>Exp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</a:rPr>
              <a:t>#   Base was: </a:t>
            </a:r>
            <a:r>
              <a:rPr lang="en-US" sz="1800" dirty="0">
                <a:latin typeface="Calibri" charset="0"/>
                <a:ea typeface="ＭＳ Ｐゴシック" charset="0"/>
                <a:cs typeface="ＭＳ Ｐゴシック" charset="0"/>
                <a:hlinkClick r:id="rId2" action="ppaction://hlinkfile"/>
              </a:rPr>
              <a:t>file:///Users/finin/Sites/691s13/examples/n3/simple1.n3</a:t>
            </a:r>
            <a:endParaRPr lang="en-US" sz="1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1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@prefix foaf: &lt;http://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xmlns.com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/foaf/0.1/&gt; .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&lt;#john&gt;     a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foaf:Person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foaf:gender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"Male";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foaf:name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"John Smith"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useful CWM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CWM command has a lot of flags and switches</a:t>
            </a:r>
          </a:p>
          <a:p>
            <a:pPr>
              <a:defRPr/>
            </a:pPr>
            <a:r>
              <a:rPr lang="en-US" dirty="0"/>
              <a:t>Do cwm --help to see them</a:t>
            </a:r>
          </a:p>
          <a:p>
            <a:pPr>
              <a:defRPr/>
            </a:pPr>
            <a:r>
              <a:rPr lang="en-US" dirty="0"/>
              <a:t>Here are a few</a:t>
            </a:r>
          </a:p>
          <a:p>
            <a:pPr marL="0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</a:t>
            </a:r>
            <a:r>
              <a:rPr lang="en-US" sz="1800" dirty="0" err="1"/>
              <a:t>rdf</a:t>
            </a:r>
            <a:r>
              <a:rPr lang="en-US" sz="1800" dirty="0"/>
              <a:t>  Input &amp; Output ** in RDF/XML </a:t>
            </a:r>
            <a:r>
              <a:rPr lang="en-US" sz="1800" dirty="0" err="1"/>
              <a:t>insead</a:t>
            </a:r>
            <a:r>
              <a:rPr lang="en-US" sz="1800" dirty="0"/>
              <a:t> of n3 from now on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--n3  Input &amp; Output in N3 from now on. (Default)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--n3=flags  Input &amp; Output in N3 and set N3 flags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</a:t>
            </a:r>
            <a:r>
              <a:rPr lang="en-US" sz="1800" dirty="0" err="1"/>
              <a:t>ntriples</a:t>
            </a:r>
            <a:r>
              <a:rPr lang="en-US" sz="1800" dirty="0"/>
              <a:t>  Input &amp; Output in </a:t>
            </a:r>
            <a:r>
              <a:rPr lang="en-US" sz="1800" dirty="0" err="1"/>
              <a:t>NTriples</a:t>
            </a:r>
            <a:r>
              <a:rPr lang="en-US" sz="1800" dirty="0"/>
              <a:t> (</a:t>
            </a:r>
            <a:r>
              <a:rPr lang="en-US" sz="1800" dirty="0" err="1"/>
              <a:t>equiv</a:t>
            </a:r>
            <a:r>
              <a:rPr lang="en-US" sz="1800" dirty="0"/>
              <a:t> --n3=</a:t>
            </a:r>
            <a:r>
              <a:rPr lang="en-US" sz="1800" dirty="0" err="1"/>
              <a:t>usbpartane</a:t>
            </a:r>
            <a:r>
              <a:rPr lang="en-US" sz="1800" dirty="0"/>
              <a:t> -</a:t>
            </a:r>
            <a:r>
              <a:rPr lang="en-US" sz="1800" dirty="0" err="1"/>
              <a:t>bySubject</a:t>
            </a:r>
            <a:r>
              <a:rPr lang="en-US" sz="1800" dirty="0"/>
              <a:t> -quiet)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--apply=foo Read rules from foo, apply to store, adding conclusions to store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--think as -rules but continue until no more rule matches (or forever!)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--think=foo as -apply=foo but continue until no more rule matches (or forever!)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--data Remove all except plain RDF triples (formulae, </a:t>
            </a:r>
            <a:r>
              <a:rPr lang="en-US" sz="1800" dirty="0" err="1"/>
              <a:t>forAll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/>
              <a:t>--help print this message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RDFS in N3 (1)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@prefix rdfs: &lt;http://www.w3.org/2000/01/rdf-schema#&gt;.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@prefix owl: &lt;http://www.w3.org/2002/07/owl#&gt;.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rdfs:comment rdfs:domain rdfs:Resource; rdfs:range rdfs:Literal.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rdfs:domain rdfs:domain rdf:Property;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rdfs:label rdfs:domain rdfs:Resource; rdfs:range rdfs:Literal.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rdfs:range rdfs:domain rdf:Property;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rdfs:seeAlso rdfs:domain rdfs:Resource; rdfs:range rdfs:Resource.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rdfs:subClassOf rdfs:domain rdfs:Class;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rdfs:subPropertyOf rdfs:domain rdf:Property; rdfs:range rdf:Property.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rdf:type rdfs:domain rdfs:Resource; rdfs:range rdfs:Class.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RDFS in N3 (2)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{?S ?P ?O} =&gt; {?P a rdf:Property}.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{?S ?P ?O} =&gt; {?S a rdfs:Resource}.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{?S ?P ?O} =&gt; {?O a rdfs:Resource}.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endParaRPr lang="en-US" sz="8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{?P rdfs:domain ?C. ?S ?P ?O} =&gt; {?S a ?C}.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{?P rdfs:range ?C. ?S ?P ?O} =&gt; {?O a ?C}.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endParaRPr lang="en-US" sz="10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{?Q rdfs:subPropertyOf ?R. ?P rdfs:subPropertyOf ?Q}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      =&gt; {?P rdfs:subPropertyOf ?R}.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{?P rdfs:subPropertyOf ?R. ?S ?P ?O} =&gt; {?S ?R ?O}.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endParaRPr lang="en-US" sz="10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{?A rdfs:subClassOf ?B. ?S a ?A} =&gt; {?S a ?B}.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{?B rdfs:subClassOf ?C. ?A rdfs:subClassOf ?B}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      =&gt; {?A rdfs:subClassOf ?C}.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Demonstration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Install cwm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pip install cwm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Download files in the n3 examples directory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http://cs.umbc.edu/courses/graduate/691/fall18/07/examples/n3/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HW3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649B2-F13B-4F45-A94D-8C5EA6CD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63666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CWM is a relatively simple program that lets you manipulate and explore RDF and Semantic Web technology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It’s limited in what it can do and not very efficient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But useful and “close to the machine”</a:t>
            </a:r>
            <a:endParaRPr lang="en-US" altLang="ja-JP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Written in Python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There are related tools in Python, see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rdflib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And lots more tools in other languages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3948112" cy="496728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# A simple example of family relations using the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gedcom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vocabulary.</a:t>
            </a:r>
          </a:p>
          <a:p>
            <a:pPr>
              <a:buFont typeface="Wingdings" charset="0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: &lt;http://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www.daml.org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/2001/01/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gedcom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/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gedcom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#&gt;.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log: &lt;http://www.w3.org/2000/10/swap/log#&gt;.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owl: &lt;http://www.w3.org/2002/07/owl#&gt;.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@prefix : &lt;#&gt; .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# data from the Bible in GEDCOM form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:fam1 a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gc:Family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:Able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gc:sex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gc:Male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gc:givenName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"Able";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gc:childIn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:fam1;</a:t>
            </a:r>
          </a:p>
          <a:p>
            <a:pPr>
              <a:buFont typeface="Wingdings" charset="0"/>
              <a:buNone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16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 :Cain.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433513"/>
            <a:ext cx="3948113" cy="4967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Calibri"/>
            </a:endParaRP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:Cain </a:t>
            </a:r>
            <a:r>
              <a:rPr lang="en-US" sz="1600" dirty="0" err="1">
                <a:latin typeface="Calibri"/>
              </a:rPr>
              <a:t>gc:sex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gc:Male</a:t>
            </a:r>
            <a:r>
              <a:rPr lang="en-US" sz="1600" dirty="0">
                <a:latin typeface="Calibri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gc:givenName</a:t>
            </a:r>
            <a:r>
              <a:rPr lang="en-US" sz="1600" dirty="0">
                <a:latin typeface="Calibri"/>
              </a:rPr>
              <a:t> "Cain";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gc:childIn</a:t>
            </a:r>
            <a:r>
              <a:rPr lang="en-US" sz="1600" dirty="0">
                <a:latin typeface="Calibri"/>
              </a:rPr>
              <a:t> :fam1;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owl:differentFrom</a:t>
            </a:r>
            <a:r>
              <a:rPr lang="en-US" sz="1600" dirty="0">
                <a:latin typeface="Calibri"/>
              </a:rPr>
              <a:t> :Able.</a:t>
            </a:r>
          </a:p>
          <a:p>
            <a:pPr eaLnBrk="1" hangingPunct="1">
              <a:defRPr/>
            </a:pPr>
            <a:endParaRPr lang="en-US" sz="1600" dirty="0">
              <a:latin typeface="Calibri"/>
            </a:endParaRP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:Adam </a:t>
            </a:r>
            <a:r>
              <a:rPr lang="en-US" sz="1600" dirty="0" err="1">
                <a:latin typeface="Calibri"/>
              </a:rPr>
              <a:t>gc:sex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gc:Male</a:t>
            </a:r>
            <a:r>
              <a:rPr lang="en-US" sz="1600" dirty="0">
                <a:latin typeface="Calibri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gc:givenName</a:t>
            </a:r>
            <a:r>
              <a:rPr lang="en-US" sz="1600" dirty="0">
                <a:latin typeface="Calibri"/>
              </a:rPr>
              <a:t> "Adam";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gc:spouseIn</a:t>
            </a:r>
            <a:r>
              <a:rPr lang="en-US" sz="1600" dirty="0">
                <a:latin typeface="Calibri"/>
              </a:rPr>
              <a:t> :fam1;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owl:differentFrom</a:t>
            </a:r>
            <a:r>
              <a:rPr lang="en-US" sz="1600" dirty="0">
                <a:latin typeface="Calibri"/>
              </a:rPr>
              <a:t> :Eve.</a:t>
            </a:r>
          </a:p>
          <a:p>
            <a:pPr eaLnBrk="1" hangingPunct="1">
              <a:defRPr/>
            </a:pPr>
            <a:endParaRPr lang="en-US" sz="1600" dirty="0">
              <a:latin typeface="Calibri"/>
            </a:endParaRP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:Eve </a:t>
            </a:r>
            <a:r>
              <a:rPr lang="en-US" sz="1600" dirty="0" err="1">
                <a:latin typeface="Calibri"/>
              </a:rPr>
              <a:t>gc:sex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gc:Female</a:t>
            </a:r>
            <a:r>
              <a:rPr lang="en-US" sz="1600" dirty="0">
                <a:latin typeface="Calibri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gc:givenName</a:t>
            </a:r>
            <a:r>
              <a:rPr lang="en-US" sz="1600" dirty="0">
                <a:latin typeface="Calibri"/>
              </a:rPr>
              <a:t> "Eve";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gc:spouseIn</a:t>
            </a:r>
            <a:r>
              <a:rPr lang="en-US" sz="1600" dirty="0">
                <a:latin typeface="Calibri"/>
              </a:rPr>
              <a:t> :fam1;</a:t>
            </a:r>
          </a:p>
          <a:p>
            <a:pPr eaLnBrk="1" hangingPunct="1">
              <a:defRPr/>
            </a:pP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owl:differentFrom</a:t>
            </a:r>
            <a:r>
              <a:rPr lang="en-US" sz="1600" dirty="0">
                <a:latin typeface="Calibri"/>
              </a:rPr>
              <a:t> 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What’s CWM good for?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 is good for experimenting with RDF and RDFS and some OWL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CWM’s rule based reasoner can’t cover all of OWL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 good Unix command line tool</a:t>
            </a:r>
          </a:p>
          <a:p>
            <a:pPr eaLnBrk="1" hangingPunct="1"/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rdfs:seeAlso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hlinkClick r:id="rId2"/>
              </a:rPr>
              <a:t>http://infomesh.net/2001/cwm/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hlinkClick r:id="rId3"/>
              </a:rPr>
              <a:t>http://w3.org/2000/10/swap/doc/Processing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CWM in a Nutshell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2150" y="3121025"/>
            <a:ext cx="2105025" cy="14509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CWM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17750" y="3378200"/>
            <a:ext cx="822325" cy="822325"/>
          </a:xfrm>
          <a:prstGeom prst="rightArrow">
            <a:avLst/>
          </a:prstGeom>
          <a:solidFill>
            <a:srgbClr val="A6A6A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ight Arrow 5"/>
          <p:cNvSpPr/>
          <p:nvPr/>
        </p:nvSpPr>
        <p:spPr>
          <a:xfrm>
            <a:off x="5715000" y="3349625"/>
            <a:ext cx="822325" cy="823913"/>
          </a:xfrm>
          <a:prstGeom prst="rightArrow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1" name="TextBox 7"/>
          <p:cNvSpPr txBox="1">
            <a:spLocks noChangeArrowheads="1"/>
          </p:cNvSpPr>
          <p:nvPr/>
        </p:nvSpPr>
        <p:spPr bwMode="auto">
          <a:xfrm>
            <a:off x="238125" y="3389313"/>
            <a:ext cx="182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Calibri" charset="0"/>
              </a:rPr>
              <a:t>rdf in various</a:t>
            </a:r>
          </a:p>
          <a:p>
            <a:pPr algn="ctr" eaLnBrk="1" hangingPunct="1"/>
            <a:r>
              <a:rPr lang="en-US">
                <a:latin typeface="Calibri" charset="0"/>
              </a:rPr>
              <a:t>encodings</a:t>
            </a:r>
          </a:p>
        </p:txBody>
      </p:sp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7019925" y="3502025"/>
            <a:ext cx="18272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Calibri" charset="0"/>
              </a:rPr>
              <a:t>rdf in various</a:t>
            </a:r>
          </a:p>
          <a:p>
            <a:pPr algn="ctr" eaLnBrk="1" hangingPunct="1"/>
            <a:r>
              <a:rPr lang="en-US">
                <a:latin typeface="Calibri" charset="0"/>
              </a:rPr>
              <a:t>encodings</a:t>
            </a:r>
          </a:p>
        </p:txBody>
      </p:sp>
      <p:sp>
        <p:nvSpPr>
          <p:cNvPr id="10" name="Curved Down Arrow 9"/>
          <p:cNvSpPr/>
          <p:nvPr/>
        </p:nvSpPr>
        <p:spPr>
          <a:xfrm>
            <a:off x="3733800" y="2587625"/>
            <a:ext cx="914400" cy="457200"/>
          </a:xfrm>
          <a:prstGeom prst="curvedDownArrow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224" name="TextBox 10"/>
          <p:cNvSpPr txBox="1">
            <a:spLocks noChangeArrowheads="1"/>
          </p:cNvSpPr>
          <p:nvPr/>
        </p:nvSpPr>
        <p:spPr bwMode="auto">
          <a:xfrm>
            <a:off x="3275013" y="1628775"/>
            <a:ext cx="1900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Calibri" charset="0"/>
              </a:rPr>
              <a:t>Reasoning via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N3 rules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05400" y="3197225"/>
            <a:ext cx="4572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226" name="TextBox 12"/>
          <p:cNvSpPr txBox="1">
            <a:spLocks noChangeArrowheads="1"/>
          </p:cNvSpPr>
          <p:nvPr/>
        </p:nvSpPr>
        <p:spPr bwMode="auto">
          <a:xfrm>
            <a:off x="5029200" y="359092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filter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CWM command line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967287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Example: cwm --rdf foo.rdf --n3  &gt; foo.n3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Args are processed left to right (except for flags</a:t>
            </a:r>
            <a:b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--pipe and –help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Here’s what happens: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Switch to RDF/XML input-output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Read in foo.rdf (use a filename or URI) and add triples to 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Switch to --n3 input-output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Output triples in store to stdout in N3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>
                <a:latin typeface="Calibri" charset="0"/>
                <a:ea typeface="ＭＳ Ｐゴシック" charset="0"/>
              </a:rPr>
              <a:t>Unix redirect captures output in foo.n3</a:t>
            </a:r>
          </a:p>
          <a:p>
            <a:pPr eaLnBrk="1" hangingPunct="1"/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On N3 and Turtle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97887" cy="496728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N3 notation was invented by Tim Berners Lee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Not a standard, but a large subset,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Turtle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is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What’s in N3 but not in Turtle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Representing inference rules over RDF triples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A compact syntax for reification</a:t>
            </a:r>
          </a:p>
          <a:p>
            <a:pPr lvl="1"/>
            <a:r>
              <a:rPr lang="en-US" sz="3200" dirty="0">
                <a:latin typeface="Calibri" charset="0"/>
                <a:ea typeface="ＭＳ Ｐゴシック" charset="0"/>
              </a:rPr>
              <a:t>Some other bits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rules part is most useful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Supplanted by SWRL and SPARQL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And by RIF (Rule Interchange Formalism)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Reasoning using N3 Rules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353425" cy="496728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N3 has a simple notation for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Prolog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like rules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These are represented in RDF, of course, and can read these into CWM just like a data file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Command line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args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tell CWM to reason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--apply=X : </a:t>
            </a:r>
            <a:r>
              <a:rPr lang="en-US" dirty="0">
                <a:latin typeface="Calibri" charset="0"/>
                <a:ea typeface="ＭＳ Ｐゴシック" charset="0"/>
              </a:rPr>
              <a:t>read rules from X, apply to store, adding conclusions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--rules : </a:t>
            </a:r>
            <a:r>
              <a:rPr lang="en-US" dirty="0">
                <a:latin typeface="Calibri" charset="0"/>
                <a:ea typeface="ＭＳ Ｐゴシック" charset="0"/>
              </a:rPr>
              <a:t>apply once the rules in the store to the store, adding conclusions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--filter=X : </a:t>
            </a:r>
            <a:r>
              <a:rPr lang="en-US" dirty="0">
                <a:latin typeface="Calibri" charset="0"/>
                <a:ea typeface="ＭＳ Ｐゴシック" charset="0"/>
              </a:rPr>
              <a:t>apply rules in X to the store, REPLACING the store with the conclusions</a:t>
            </a:r>
          </a:p>
          <a:p>
            <a:pPr marL="114300" lvl="1" indent="0" eaLnBrk="1" hangingPunct="1">
              <a:buFontTx/>
              <a:buNone/>
            </a:pPr>
            <a:r>
              <a:rPr lang="en-US" b="1" dirty="0">
                <a:latin typeface="Calibri" charset="0"/>
                <a:ea typeface="ＭＳ Ｐゴシック" charset="0"/>
              </a:rPr>
              <a:t>--think : </a:t>
            </a:r>
            <a:r>
              <a:rPr lang="en-US" dirty="0">
                <a:latin typeface="Calibri" charset="0"/>
                <a:ea typeface="ＭＳ Ｐゴシック" charset="0"/>
              </a:rPr>
              <a:t>apply rules in store to the store, adding conclusions to store, iteratively until a fix point reached, i.e. no more new conclusions are made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N3 facts and rules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:Pat owl:sameAs :Patrick .</a:t>
            </a:r>
          </a:p>
          <a:p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:Man 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:Human .</a:t>
            </a:r>
            <a:b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YoungMan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:Man .</a:t>
            </a:r>
          </a:p>
          <a:p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has_father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rdfs:domain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:Human; 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rdfs:range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:Man .</a:t>
            </a:r>
            <a:b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:Sara 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has_father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:Alan .</a:t>
            </a:r>
          </a:p>
          <a:p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{ ?x 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has_parent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?y } =&gt;  { ?y 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has_child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?x } .</a:t>
            </a:r>
          </a:p>
          <a:p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{?x 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has_parent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?y. ?y 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has_brother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?z} </a:t>
            </a:r>
            <a:b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      =&gt; {?x :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has_uncle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?z} .</a:t>
            </a:r>
          </a:p>
          <a:p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{ :thermostat :temp ?x.  ?x </a:t>
            </a:r>
            <a:r>
              <a:rPr lang="en-US" sz="2900" dirty="0" err="1">
                <a:latin typeface="Calibri" charset="0"/>
                <a:ea typeface="ＭＳ Ｐゴシック" charset="0"/>
                <a:cs typeface="ＭＳ Ｐゴシック" charset="0"/>
              </a:rPr>
              <a:t>math:greaterThan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"70" } =&gt; { :cooling :power "high" }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Implications in logic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95288" y="1209675"/>
            <a:ext cx="8569200" cy="5459685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logic, an implication is a sentence that is either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true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false</a:t>
            </a:r>
          </a:p>
          <a:p>
            <a:pPr lvl="1"/>
            <a:r>
              <a:rPr lang="en-US" sz="2800" dirty="0" err="1">
                <a:latin typeface="Calibri" charset="0"/>
                <a:ea typeface="ＭＳ Ｐゴシック" charset="0"/>
              </a:rPr>
              <a:t>Forall</a:t>
            </a:r>
            <a:r>
              <a:rPr lang="en-US" sz="2800" dirty="0">
                <a:latin typeface="Calibri" charset="0"/>
                <a:ea typeface="ＭＳ Ｐゴシック" charset="0"/>
              </a:rPr>
              <a:t> </a:t>
            </a:r>
            <a:r>
              <a:rPr lang="en-US" sz="2800" i="1" dirty="0">
                <a:latin typeface="Calibri" charset="0"/>
                <a:ea typeface="ＭＳ Ｐゴシック" charset="0"/>
              </a:rPr>
              <a:t>x</a:t>
            </a:r>
            <a:r>
              <a:rPr lang="en-US" sz="2800" dirty="0">
                <a:latin typeface="Calibri" charset="0"/>
                <a:ea typeface="ＭＳ Ｐゴシック" charset="0"/>
              </a:rPr>
              <a:t> man(</a:t>
            </a:r>
            <a:r>
              <a:rPr lang="en-US" sz="2800" i="1" dirty="0">
                <a:latin typeface="Calibri" charset="0"/>
                <a:ea typeface="ＭＳ Ｐゴシック" charset="0"/>
              </a:rPr>
              <a:t>x</a:t>
            </a:r>
            <a:r>
              <a:rPr lang="en-US" sz="2800" dirty="0">
                <a:latin typeface="Calibri" charset="0"/>
                <a:ea typeface="ＭＳ Ｐゴシック" charset="0"/>
              </a:rPr>
              <a:t>) =&gt; mortal(</a:t>
            </a:r>
            <a:r>
              <a:rPr lang="en-US" sz="2800" i="1" dirty="0">
                <a:latin typeface="Calibri" charset="0"/>
                <a:ea typeface="ＭＳ Ｐゴシック" charset="0"/>
              </a:rPr>
              <a:t>x</a:t>
            </a:r>
            <a:r>
              <a:rPr lang="en-US" sz="2800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Of course, we may not know if it’s true or false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If we believe an implication is true, we can use it to derive new true sentences from others we believe true</a:t>
            </a:r>
          </a:p>
          <a:p>
            <a:pPr lvl="1"/>
            <a:r>
              <a:rPr lang="en-US" sz="2800" i="1" dirty="0">
                <a:latin typeface="Calibri" charset="0"/>
                <a:ea typeface="ＭＳ Ｐゴシック" charset="0"/>
              </a:rPr>
              <a:t>man(</a:t>
            </a:r>
            <a:r>
              <a:rPr lang="en-US" sz="2800" i="1" dirty="0" err="1">
                <a:latin typeface="Calibri" charset="0"/>
                <a:ea typeface="ＭＳ Ｐゴシック" charset="0"/>
              </a:rPr>
              <a:t>socrates</a:t>
            </a:r>
            <a:r>
              <a:rPr lang="en-US" sz="2800" i="1" dirty="0">
                <a:latin typeface="Calibri" charset="0"/>
                <a:ea typeface="ＭＳ Ｐゴシック" charset="0"/>
              </a:rPr>
              <a:t>) </a:t>
            </a:r>
            <a:r>
              <a:rPr lang="en-US" sz="2800" dirty="0">
                <a:latin typeface="Calibri" charset="0"/>
                <a:ea typeface="ＭＳ Ｐゴシック" charset="0"/>
              </a:rPr>
              <a:t>therefore </a:t>
            </a:r>
            <a:r>
              <a:rPr lang="en-US" sz="2800" i="1" dirty="0">
                <a:latin typeface="Calibri" charset="0"/>
                <a:ea typeface="ＭＳ Ｐゴシック" charset="0"/>
              </a:rPr>
              <a:t>mortal(</a:t>
            </a:r>
            <a:r>
              <a:rPr lang="en-US" sz="2800" i="1" dirty="0" err="1">
                <a:latin typeface="Calibri" charset="0"/>
                <a:ea typeface="ＭＳ Ｐゴシック" charset="0"/>
              </a:rPr>
              <a:t>socrates</a:t>
            </a:r>
            <a:r>
              <a:rPr lang="en-US" sz="2800" i="1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This is the basis for rule based reasoning systems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Prolog, Datalog, Jess, etc.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39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00FF"/>
      </a:hlink>
      <a:folHlink>
        <a:srgbClr val="0000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12021</TotalTime>
  <Words>2338</Words>
  <Application>Microsoft Macintosh PowerPoint</Application>
  <PresentationFormat>On-screen Show (4:3)</PresentationFormat>
  <Paragraphs>246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Symbol</vt:lpstr>
      <vt:lpstr>Times New Roman</vt:lpstr>
      <vt:lpstr>Wingdings</vt:lpstr>
      <vt:lpstr>Capsules</vt:lpstr>
      <vt:lpstr>CWM Closed World Machine</vt:lpstr>
      <vt:lpstr>CWM Overview</vt:lpstr>
      <vt:lpstr>What’s CWM good for?</vt:lpstr>
      <vt:lpstr>CWM in a Nutshell</vt:lpstr>
      <vt:lpstr>CWM command line</vt:lpstr>
      <vt:lpstr>On N3 and Turtle</vt:lpstr>
      <vt:lpstr>Reasoning using N3 Rules</vt:lpstr>
      <vt:lpstr>N3 facts and rules</vt:lpstr>
      <vt:lpstr>Implications in logic</vt:lpstr>
      <vt:lpstr>Quantifiers</vt:lpstr>
      <vt:lpstr>Variables in rules implicitly quantified</vt:lpstr>
      <vt:lpstr>Variables in rules implicitly quantified</vt:lpstr>
      <vt:lpstr>Reasoning: Forward and Backward</vt:lpstr>
      <vt:lpstr>N3 Rules: premis =&gt; conclusion</vt:lpstr>
      <vt:lpstr>Note: limited negation &amp; disjunction</vt:lpstr>
      <vt:lpstr>Note: limited negation &amp; disjunction</vt:lpstr>
      <vt:lpstr>N3 rules use cases</vt:lpstr>
      <vt:lpstr>A simple example</vt:lpstr>
      <vt:lpstr>Invoking CWM (1)</vt:lpstr>
      <vt:lpstr>Invoking CWM (2)</vt:lpstr>
      <vt:lpstr>Some useful CWM flags</vt:lpstr>
      <vt:lpstr>RDFS in N3 (1)</vt:lpstr>
      <vt:lpstr>RDFS in N3 (2)</vt:lpstr>
      <vt:lpstr>Demonstration</vt:lpstr>
      <vt:lpstr>HW3</vt:lpstr>
      <vt:lpstr>Summary</vt:lpstr>
      <vt:lpstr>genesis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131</cp:revision>
  <dcterms:created xsi:type="dcterms:W3CDTF">2009-02-18T21:58:43Z</dcterms:created>
  <dcterms:modified xsi:type="dcterms:W3CDTF">2018-10-01T19:39:26Z</dcterms:modified>
</cp:coreProperties>
</file>