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5" r:id="rId2"/>
    <p:sldId id="373" r:id="rId3"/>
    <p:sldId id="304" r:id="rId4"/>
    <p:sldId id="305" r:id="rId5"/>
    <p:sldId id="306" r:id="rId6"/>
    <p:sldId id="307" r:id="rId7"/>
    <p:sldId id="363" r:id="rId8"/>
    <p:sldId id="362" r:id="rId9"/>
    <p:sldId id="308" r:id="rId10"/>
    <p:sldId id="309" r:id="rId11"/>
    <p:sldId id="310" r:id="rId12"/>
    <p:sldId id="372" r:id="rId13"/>
    <p:sldId id="311" r:id="rId14"/>
    <p:sldId id="358" r:id="rId15"/>
    <p:sldId id="369" r:id="rId16"/>
    <p:sldId id="371" r:id="rId17"/>
    <p:sldId id="312" r:id="rId18"/>
    <p:sldId id="326" r:id="rId19"/>
    <p:sldId id="366" r:id="rId20"/>
    <p:sldId id="365" r:id="rId21"/>
    <p:sldId id="364" r:id="rId22"/>
    <p:sldId id="368" r:id="rId23"/>
    <p:sldId id="327" r:id="rId24"/>
    <p:sldId id="331" r:id="rId25"/>
    <p:sldId id="332" r:id="rId26"/>
    <p:sldId id="336" r:id="rId27"/>
    <p:sldId id="367" r:id="rId28"/>
    <p:sldId id="357" r:id="rId29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FF00"/>
    <a:srgbClr val="EAEAEA"/>
    <a:srgbClr val="FF0000"/>
    <a:srgbClr val="CCCC00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8"/>
    <p:restoredTop sz="86410" autoAdjust="0"/>
  </p:normalViewPr>
  <p:slideViewPr>
    <p:cSldViewPr showGuides="1">
      <p:cViewPr varScale="1">
        <p:scale>
          <a:sx n="112" d="100"/>
          <a:sy n="112" d="100"/>
        </p:scale>
        <p:origin x="720" y="200"/>
      </p:cViewPr>
      <p:guideLst>
        <p:guide orient="horz"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30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2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52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53200"/>
            <a:ext cx="4052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553200"/>
            <a:ext cx="4052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ADFBF1-7EE7-5A4C-9C9D-3AEA4D6A8AD4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67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2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913" y="0"/>
            <a:ext cx="4052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9725" y="509588"/>
            <a:ext cx="3462338" cy="259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6025" y="3276600"/>
            <a:ext cx="688975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53200"/>
            <a:ext cx="4052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913" y="6553200"/>
            <a:ext cx="4052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 Regular" charset="0"/>
              </a:defRPr>
            </a:lvl1pPr>
          </a:lstStyle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06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985665-4D4F-3148-9580-0D07CF568E9E}" type="slidenum">
              <a:rPr lang="en-US" sz="1200">
                <a:latin typeface="Calibri Regular" charset="0"/>
              </a:rPr>
              <a:pPr/>
              <a:t>1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 Regular" charset="0"/>
              </a:rPr>
              <a:pPr/>
              <a:t>11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 Regular" charset="0"/>
              </a:rPr>
              <a:pPr/>
              <a:t>12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6F19EF-443F-0E47-9BED-385FE1E47B82}" type="slidenum">
              <a:rPr lang="en-US" sz="1200">
                <a:latin typeface="Calibri Regular" charset="0"/>
              </a:rPr>
              <a:pPr/>
              <a:t>13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8785BE-5086-9448-AAAA-734920DD174B}" type="slidenum">
              <a:rPr lang="en-US" sz="1200">
                <a:latin typeface="Calibri Regular" charset="0"/>
              </a:rPr>
              <a:pPr/>
              <a:t>14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99DE7D-D7ED-F541-A5D1-C62F29C12BDC}" type="slidenum">
              <a:rPr lang="en-US" sz="1200">
                <a:latin typeface="Calibri Regular" charset="0"/>
              </a:rPr>
              <a:pPr/>
              <a:t>17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2BE043-4045-A947-9891-AEA590043EB7}" type="slidenum">
              <a:rPr lang="en-US" sz="1200">
                <a:latin typeface="Calibri Regular" charset="0"/>
              </a:rPr>
              <a:pPr/>
              <a:t>18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14F610-E02F-D449-AABF-98DDDAAE7FF2}" type="slidenum">
              <a:rPr lang="en-US" sz="1200">
                <a:latin typeface="Calibri Regular" charset="0"/>
              </a:rPr>
              <a:pPr/>
              <a:t>19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9A9D8E-EBF3-4F49-9FD6-297479F92A01}" type="slidenum">
              <a:rPr lang="en-US" sz="1200">
                <a:latin typeface="Calibri Regular" charset="0"/>
              </a:rPr>
              <a:pPr/>
              <a:t>20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5088D0-C2DA-4B45-8643-8D3C2BD1B105}" type="slidenum">
              <a:rPr lang="en-US" sz="1200">
                <a:latin typeface="Calibri Regular" charset="0"/>
              </a:rPr>
              <a:pPr/>
              <a:t>21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E8E20F-83E9-FE4A-9D87-3817F4E1E91A}" type="slidenum">
              <a:rPr lang="en-US" sz="1200">
                <a:latin typeface="Calibri Regular" charset="0"/>
              </a:rPr>
              <a:pPr/>
              <a:t>22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69123E8-B0FA-6947-9DB9-66B66FF3B8C1}" type="slidenum">
              <a:rPr lang="en-US" sz="1200">
                <a:latin typeface="Calibri Regular" charset="0"/>
              </a:rPr>
              <a:pPr/>
              <a:t>3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44C522-9FEF-1544-940F-87A1121604B8}" type="slidenum">
              <a:rPr lang="en-US" sz="1200">
                <a:latin typeface="Calibri Regular" charset="0"/>
              </a:rPr>
              <a:pPr/>
              <a:t>23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6AFDAD-2018-0B47-AC2C-1AB7D8B21896}" type="slidenum">
              <a:rPr lang="en-US" sz="1200">
                <a:latin typeface="Calibri Regular" charset="0"/>
              </a:rPr>
              <a:pPr/>
              <a:t>24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Like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person(x)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854298-9BBB-7F41-ABAF-B860F19EA04C}" type="slidenum">
              <a:rPr lang="en-US" sz="1200">
                <a:latin typeface="Calibri Regular" charset="0"/>
              </a:rPr>
              <a:pPr/>
              <a:t>25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ED8825-C3E1-D24B-84E7-ACEFE4C7290A}" type="slidenum">
              <a:rPr lang="en-US" sz="1200">
                <a:latin typeface="Calibri Regular" charset="0"/>
              </a:rPr>
              <a:pPr/>
              <a:t>26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C2EE9C1-014A-F44A-B53D-572E61F12460}" type="slidenum">
              <a:rPr lang="en-US" sz="1200">
                <a:latin typeface="Calibri Regular" charset="0"/>
              </a:rPr>
              <a:pPr/>
              <a:t>28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9B63A5-FF38-BB43-A685-E513B3476708}" type="slidenum">
              <a:rPr lang="en-US" sz="1200">
                <a:latin typeface="Calibri Regular" charset="0"/>
              </a:rPr>
              <a:pPr/>
              <a:t>4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DD8287-B55F-AB4A-8CDC-CF19832D723C}" type="slidenum">
              <a:rPr lang="en-US" sz="1200">
                <a:latin typeface="Calibri Regular" charset="0"/>
              </a:rPr>
              <a:pPr/>
              <a:t>5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780355-6A20-D84C-BDF4-F9D968FA9A74}" type="slidenum">
              <a:rPr lang="en-US" sz="1200">
                <a:latin typeface="Calibri Regular" charset="0"/>
              </a:rPr>
              <a:pPr/>
              <a:t>6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2C4D2C-93FE-9745-97BF-3B993C946D86}" type="slidenum">
              <a:rPr lang="en-US" sz="1200">
                <a:latin typeface="Calibri Regular" charset="0"/>
              </a:rPr>
              <a:pPr/>
              <a:t>7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22ED8C-FCC9-E74F-AEAE-54E51813C52A}" type="slidenum">
              <a:rPr lang="en-US" sz="1200">
                <a:latin typeface="Calibri Regular" charset="0"/>
              </a:rPr>
              <a:pPr/>
              <a:t>8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9587A3-96EA-9041-9078-F605426A37BD}" type="slidenum">
              <a:rPr lang="en-US" sz="1200">
                <a:latin typeface="Calibri Regular" charset="0"/>
              </a:rPr>
              <a:pPr/>
              <a:t>9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33F503-41ED-0745-9A8E-8FED895C39B7}" type="slidenum">
              <a:rPr lang="en-US" sz="1200">
                <a:latin typeface="Calibri Regular" charset="0"/>
              </a:rPr>
              <a:pPr/>
              <a:t>10</a:t>
            </a:fld>
            <a:endParaRPr lang="en-US" sz="1200" dirty="0">
              <a:latin typeface="Calibri Regular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B856B-A7B3-BB49-91E7-9DDA869AA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6602B-A723-1C4A-8B1C-A8454FEBD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0BA0-DDC1-674E-A17D-1C76B3E8F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41CE-7E1B-9544-8A36-8E119479E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0BA0F-1491-C94B-B2AE-BEC0BE2CD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F84DF-E424-9740-A721-251D2B99D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CCB9C-6528-4542-BA22-4727C151A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2B4EE-166F-7A4B-A691-DA253BC14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FAD0E-98C0-6944-BF1B-F1B317D78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21A75-31C3-8840-AAFB-40E9DDB45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DBE53-BF44-5B45-93F2-FD146EAC8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E5ED-937F-CF48-BE9F-A2C5C468A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latin typeface="Calibri Regular" charset="0"/>
              </a:defRPr>
            </a:lvl1pPr>
          </a:lstStyle>
          <a:p>
            <a:pPr>
              <a:defRPr/>
            </a:pPr>
            <a:fld id="{14DB9C81-C453-EA43-9B17-E946022AF1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 i="0">
          <a:solidFill>
            <a:schemeClr val="tx2"/>
          </a:solidFill>
          <a:latin typeface="Calibri Regular" charset="0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Calibri Regular" charset="0"/>
          <a:ea typeface="ＭＳ Ｐゴシック" pitchFamily="-65" charset="-128"/>
          <a:cs typeface="ＭＳ Ｐゴシック" pitchFamily="-65" charset="-128"/>
        </a:defRPr>
      </a:lvl1pPr>
      <a:lvl2pPr marL="566738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Calibri Regular" charset="0"/>
          <a:ea typeface="ＭＳ Ｐゴシック" charset="-128"/>
        </a:defRPr>
      </a:lvl2pPr>
      <a:lvl3pPr marL="914400" indent="-233363" algn="l" rtl="0" eaLnBrk="0" fontAlgn="base" hangingPunct="0">
        <a:spcBef>
          <a:spcPct val="20000"/>
        </a:spcBef>
        <a:spcAft>
          <a:spcPct val="0"/>
        </a:spcAft>
        <a:buChar char="•"/>
        <a:defRPr b="0" i="0">
          <a:solidFill>
            <a:schemeClr val="tx1"/>
          </a:solidFill>
          <a:latin typeface="Calibri Regular" charset="0"/>
          <a:ea typeface="ＭＳ Ｐゴシック" charset="-128"/>
        </a:defRPr>
      </a:lvl3pPr>
      <a:lvl4pPr marL="1254125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 b="0" i="0">
          <a:solidFill>
            <a:schemeClr val="tx1"/>
          </a:solidFill>
          <a:latin typeface="Calibri Regular" charset="0"/>
          <a:ea typeface="ＭＳ Ｐゴシック" charset="-128"/>
        </a:defRPr>
      </a:lvl4pPr>
      <a:lvl5pPr marL="16017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Calibri Regular" charset="0"/>
          <a:ea typeface="ＭＳ Ｐゴシック" charset="-128"/>
        </a:defRPr>
      </a:lvl5pPr>
      <a:lvl6pPr marL="20589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5161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9733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4305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_Morgan's_la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hema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Ontology_Languag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8A8777-FAFC-6C49-ADE2-E17CDD81362A}" type="slidenum">
              <a:rPr lang="en-US" sz="1000">
                <a:latin typeface="Calibri Regular" charset="0"/>
              </a:rPr>
              <a:pPr/>
              <a:t>1</a:t>
            </a:fld>
            <a:endParaRPr lang="en-US" sz="1000" dirty="0">
              <a:latin typeface="Calibri Regular" charset="0"/>
            </a:endParaRP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ea typeface="ＭＳ Ｐゴシック" charset="0"/>
                <a:cs typeface="ＭＳ Ｐゴシック" charset="0"/>
              </a:rPr>
              <a:t>First-Order Logic: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Universal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quantification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(</a:t>
            </a:r>
            <a:r>
              <a:rPr lang="en-US" sz="3200" dirty="0">
                <a:ea typeface="ＭＳ Ｐゴシック" charset="0"/>
                <a:sym typeface="Symbol" charset="0"/>
              </a:rPr>
              <a:t></a:t>
            </a:r>
            <a:r>
              <a:rPr lang="en-US" sz="3200" dirty="0">
                <a:ea typeface="ＭＳ Ｐゴシック" charset="0"/>
              </a:rPr>
              <a:t>x)P(x) means P holds for all values of x in domain associated with variable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E.g., (</a:t>
            </a:r>
            <a:r>
              <a:rPr lang="en-US" sz="3200" dirty="0">
                <a:ea typeface="ＭＳ Ｐゴシック" charset="0"/>
                <a:sym typeface="Symbol" charset="0"/>
              </a:rPr>
              <a:t></a:t>
            </a:r>
            <a:r>
              <a:rPr lang="en-US" sz="3200" dirty="0">
                <a:ea typeface="ＭＳ Ｐゴシック" charset="0"/>
              </a:rPr>
              <a:t>x) dolphin(x) </a:t>
            </a:r>
            <a:r>
              <a:rPr lang="en-US" sz="3200" dirty="0">
                <a:ea typeface="ＭＳ Ｐゴシック" charset="0"/>
                <a:sym typeface="Symbol" charset="0"/>
              </a:rPr>
              <a:t></a:t>
            </a:r>
            <a:r>
              <a:rPr lang="en-US" sz="3200" dirty="0">
                <a:ea typeface="ＭＳ Ｐゴシック" charset="0"/>
              </a:rPr>
              <a:t> mammal(x)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Existential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quantification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(</a:t>
            </a:r>
            <a:r>
              <a:rPr lang="en-US" sz="3200" dirty="0">
                <a:ea typeface="ＭＳ Ｐゴシック" charset="0"/>
                <a:sym typeface="Symbol" charset="0"/>
              </a:rPr>
              <a:t></a:t>
            </a:r>
            <a:r>
              <a:rPr lang="en-US" sz="3200" dirty="0">
                <a:ea typeface="ＭＳ Ｐゴシック" charset="0"/>
              </a:rPr>
              <a:t>x)P(x) means P holds for some value of x in domain associated with variable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E.g., (</a:t>
            </a:r>
            <a:r>
              <a:rPr lang="en-US" sz="3200" dirty="0">
                <a:ea typeface="ＭＳ Ｐゴシック" charset="0"/>
                <a:sym typeface="Symbol" charset="0"/>
              </a:rPr>
              <a:t></a:t>
            </a:r>
            <a:r>
              <a:rPr lang="en-US" sz="3200" dirty="0">
                <a:ea typeface="ＭＳ Ｐゴシック" charset="0"/>
              </a:rPr>
              <a:t>x) mammal(x) </a:t>
            </a:r>
            <a:r>
              <a:rPr lang="en-US" sz="3200" dirty="0">
                <a:ea typeface="ＭＳ Ｐゴシック" charset="0"/>
                <a:sym typeface="Symbol" charset="0"/>
              </a:rPr>
              <a:t></a:t>
            </a:r>
            <a:r>
              <a:rPr lang="en-US" sz="3200" dirty="0">
                <a:ea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</a:rPr>
              <a:t>lays_eggs</a:t>
            </a:r>
            <a:r>
              <a:rPr lang="en-US" sz="3200" dirty="0">
                <a:ea typeface="ＭＳ Ｐゴシック" charset="0"/>
              </a:rPr>
              <a:t>(x)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This lets us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Quantifiers (1)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Universal quantifiers often used with implies to form rules:</a:t>
            </a:r>
          </a:p>
          <a:p>
            <a:pPr marL="458788" lvl="1" indent="0">
              <a:buFontTx/>
              <a:buNone/>
            </a:pP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</a:rPr>
              <a:t>x) student(x) </a:t>
            </a:r>
            <a:r>
              <a:rPr lang="en-US" sz="2800" dirty="0">
                <a:ea typeface="ＭＳ Ｐゴシック" charset="0"/>
                <a:sym typeface="Symbol" charset="0"/>
              </a:rPr>
              <a:t></a:t>
            </a:r>
            <a:r>
              <a:rPr lang="en-US" sz="2800" dirty="0">
                <a:ea typeface="ＭＳ Ｐゴシック" charset="0"/>
              </a:rPr>
              <a:t> smart(x) means </a:t>
            </a:r>
            <a:r>
              <a:rPr lang="ja-JP" altLang="en-US" sz="2800" dirty="0">
                <a:ea typeface="ＭＳ Ｐゴシック" charset="0"/>
              </a:rPr>
              <a:t>“</a:t>
            </a:r>
            <a:r>
              <a:rPr lang="en-US" altLang="ja-JP" sz="2800" dirty="0">
                <a:ea typeface="ＭＳ Ｐゴシック" charset="0"/>
              </a:rPr>
              <a:t>All students are smart</a:t>
            </a:r>
            <a:r>
              <a:rPr lang="ja-JP" altLang="en-US" sz="2800" dirty="0">
                <a:ea typeface="ＭＳ Ｐゴシック" charset="0"/>
              </a:rPr>
              <a:t>”</a:t>
            </a:r>
            <a:endParaRPr lang="en-US" altLang="ja-JP" sz="2800" dirty="0">
              <a:ea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Universal quantification rarely used to make blanket statements about every individual in the world: </a:t>
            </a:r>
          </a:p>
          <a:p>
            <a:pPr marL="458788" lvl="1" indent="0">
              <a:buFontTx/>
              <a:buNone/>
            </a:pP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</a:rPr>
              <a:t>x) student(x) </a:t>
            </a:r>
            <a:r>
              <a:rPr lang="en-US" sz="2800" dirty="0">
                <a:ea typeface="ＭＳ Ｐゴシック" charset="0"/>
                <a:sym typeface="Symbol" charset="0"/>
              </a:rPr>
              <a:t> </a:t>
            </a:r>
            <a:r>
              <a:rPr lang="en-US" sz="2800" dirty="0">
                <a:ea typeface="ＭＳ Ｐゴシック" charset="0"/>
              </a:rPr>
              <a:t>smart(x) means </a:t>
            </a:r>
            <a:r>
              <a:rPr lang="ja-JP" altLang="en-US" sz="2800" dirty="0">
                <a:ea typeface="ＭＳ Ｐゴシック" charset="0"/>
              </a:rPr>
              <a:t>“</a:t>
            </a:r>
            <a:r>
              <a:rPr lang="en-US" altLang="ja-JP" sz="2800" dirty="0">
                <a:ea typeface="ＭＳ Ｐゴシック" charset="0"/>
              </a:rPr>
              <a:t>Everyone in the world is a student and is smart</a:t>
            </a:r>
            <a:r>
              <a:rPr lang="ja-JP" altLang="en-US" sz="2800" dirty="0">
                <a:ea typeface="ＭＳ Ｐゴシック" charset="0"/>
              </a:rPr>
              <a:t>”</a:t>
            </a:r>
            <a:endParaRPr lang="en-US" altLang="ja-JP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Quantifiers (2)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Existential quantifiers usually used with 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and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 to specify</a:t>
            </a:r>
            <a:br>
              <a:rPr lang="en-US" altLang="ja-JP" sz="3200" dirty="0">
                <a:ea typeface="ＭＳ Ｐゴシック" charset="0"/>
                <a:cs typeface="ＭＳ Ｐゴシック" charset="0"/>
              </a:rPr>
            </a:br>
            <a:r>
              <a:rPr lang="en-US" altLang="ja-JP" sz="3200" dirty="0">
                <a:ea typeface="ＭＳ Ｐゴシック" charset="0"/>
                <a:cs typeface="ＭＳ Ｐゴシック" charset="0"/>
              </a:rPr>
              <a:t>a list of properties about an individual:</a:t>
            </a:r>
          </a:p>
          <a:p>
            <a:pPr marL="458788" lvl="1" indent="0">
              <a:buFontTx/>
              <a:buNone/>
            </a:pP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x) student(x) </a:t>
            </a:r>
            <a:r>
              <a:rPr lang="en-US" sz="2800" dirty="0"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ea typeface="ＭＳ Ｐゴシック" charset="0"/>
              </a:rPr>
              <a:t> smart(x) means </a:t>
            </a:r>
            <a:r>
              <a:rPr lang="ja-JP" altLang="en-US" sz="2800" dirty="0">
                <a:ea typeface="ＭＳ Ｐゴシック" charset="0"/>
              </a:rPr>
              <a:t>“</a:t>
            </a:r>
            <a:r>
              <a:rPr lang="en-US" altLang="ja-JP" sz="2800" dirty="0">
                <a:ea typeface="ＭＳ Ｐゴシック" charset="0"/>
              </a:rPr>
              <a:t>There is a student who is smart</a:t>
            </a:r>
            <a:r>
              <a:rPr lang="ja-JP" altLang="en-US" sz="2800" dirty="0">
                <a:ea typeface="ＭＳ Ｐゴシック" charset="0"/>
              </a:rPr>
              <a:t>”</a:t>
            </a:r>
            <a:endParaRPr lang="en-US" altLang="ja-JP" sz="2800" dirty="0">
              <a:ea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Common mistake: represent this in FOL as:</a:t>
            </a:r>
          </a:p>
          <a:p>
            <a:pPr marL="458788" lvl="1" indent="0">
              <a:buFontTx/>
              <a:buNone/>
            </a:pP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x) student(x) </a:t>
            </a:r>
            <a:r>
              <a:rPr lang="en-US" sz="2800" dirty="0">
                <a:ea typeface="ＭＳ Ｐゴシック" charset="0"/>
                <a:sym typeface="Symbol" charset="0"/>
              </a:rPr>
              <a:t></a:t>
            </a:r>
            <a:r>
              <a:rPr lang="en-US" sz="2800" dirty="0">
                <a:ea typeface="ＭＳ Ｐゴシック" charset="0"/>
              </a:rPr>
              <a:t> smart(x) </a:t>
            </a:r>
          </a:p>
          <a:p>
            <a:pPr marL="222250" indent="-222250"/>
            <a:r>
              <a:rPr lang="en-US" sz="3200" dirty="0">
                <a:ea typeface="ＭＳ Ｐゴシック" charset="0"/>
              </a:rPr>
              <a:t>What does this sentence mean?</a:t>
            </a:r>
          </a:p>
          <a:p>
            <a:pPr marL="563563" lvl="1" indent="-222250"/>
            <a:r>
              <a:rPr lang="en-US" sz="2800" dirty="0">
                <a:ea typeface="ＭＳ Ｐゴシック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576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 Scope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320040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FOL sentences have structure, like programs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In particular, the variables in a sentence have a scope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For example, suppose we want to say </a:t>
            </a:r>
          </a:p>
          <a:p>
            <a:pPr lvl="1"/>
            <a:r>
              <a:rPr lang="ja-JP" altLang="en-US" sz="2800" dirty="0">
                <a:ea typeface="ＭＳ Ｐゴシック" charset="0"/>
              </a:rPr>
              <a:t>“</a:t>
            </a:r>
            <a:r>
              <a:rPr lang="en-US" altLang="ja-JP" sz="2800" dirty="0">
                <a:ea typeface="ＭＳ Ｐゴシック" charset="0"/>
              </a:rPr>
              <a:t>everyone who is alive loves someone</a:t>
            </a:r>
            <a:r>
              <a:rPr lang="ja-JP" altLang="en-US" sz="2800" dirty="0">
                <a:ea typeface="ＭＳ Ｐゴシック" charset="0"/>
              </a:rPr>
              <a:t>”</a:t>
            </a:r>
            <a:endParaRPr lang="en-US" altLang="ja-JP" sz="2800" dirty="0">
              <a:ea typeface="ＭＳ Ｐゴシック" charset="0"/>
            </a:endParaRPr>
          </a:p>
          <a:p>
            <a:pPr lvl="1"/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</a:rPr>
              <a:t>x) alive(x) </a:t>
            </a:r>
            <a:r>
              <a:rPr lang="en-US" sz="2800" dirty="0">
                <a:ea typeface="ＭＳ Ｐゴシック" charset="0"/>
                <a:sym typeface="Symbol" charset="0"/>
              </a:rPr>
              <a:t> </a:t>
            </a: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y) loves(</a:t>
            </a:r>
            <a:r>
              <a:rPr lang="en-US" sz="2800" dirty="0" err="1">
                <a:ea typeface="ＭＳ Ｐゴシック" charset="0"/>
              </a:rPr>
              <a:t>x,y</a:t>
            </a:r>
            <a:r>
              <a:rPr lang="en-US" sz="2800" dirty="0">
                <a:ea typeface="ＭＳ Ｐゴシック" charset="0"/>
              </a:rPr>
              <a:t>)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Here’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s how we scope the variables</a:t>
            </a: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905000" y="4648200"/>
            <a:ext cx="5128840" cy="5847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dirty="0">
                <a:latin typeface="Calibri Regular" charset="0"/>
              </a:rPr>
              <a:t>(</a:t>
            </a:r>
            <a:r>
              <a:rPr lang="en-US" sz="3200" dirty="0">
                <a:latin typeface="Calibri Regular" charset="0"/>
                <a:sym typeface="Symbol" charset="0"/>
              </a:rPr>
              <a:t></a:t>
            </a:r>
            <a:r>
              <a:rPr lang="en-US" sz="3200" dirty="0">
                <a:latin typeface="Calibri Regular" charset="0"/>
              </a:rPr>
              <a:t>x) alive(x) </a:t>
            </a:r>
            <a:r>
              <a:rPr lang="en-US" sz="3200" dirty="0">
                <a:latin typeface="Calibri Regular" charset="0"/>
                <a:sym typeface="Symbol" charset="0"/>
              </a:rPr>
              <a:t> </a:t>
            </a:r>
            <a:r>
              <a:rPr lang="en-US" sz="3200" dirty="0">
                <a:latin typeface="Calibri Regular" charset="0"/>
              </a:rPr>
              <a:t>(</a:t>
            </a:r>
            <a:r>
              <a:rPr lang="en-US" sz="3200" dirty="0">
                <a:latin typeface="Calibri Regular" charset="0"/>
                <a:sym typeface="Symbol" charset="0"/>
              </a:rPr>
              <a:t></a:t>
            </a:r>
            <a:r>
              <a:rPr lang="en-US" sz="3200" dirty="0">
                <a:latin typeface="Calibri Regular" charset="0"/>
              </a:rPr>
              <a:t>y) loves(</a:t>
            </a:r>
            <a:r>
              <a:rPr lang="en-US" sz="3200" dirty="0" err="1">
                <a:latin typeface="Calibri Regular" charset="0"/>
              </a:rPr>
              <a:t>x,y</a:t>
            </a:r>
            <a:r>
              <a:rPr lang="en-US" sz="3200" dirty="0">
                <a:latin typeface="Calibri Regular" charset="0"/>
              </a:rPr>
              <a:t>)</a:t>
            </a:r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4800600" y="5334000"/>
            <a:ext cx="2362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Regular" charset="0"/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1981200" y="5562600"/>
            <a:ext cx="51816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Regular" charset="0"/>
            </a:endParaRP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1066800" y="5978525"/>
            <a:ext cx="5334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Regular" charset="0"/>
            </a:endParaRPr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1066800" y="6283325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 Regular" charset="0"/>
            </a:endParaRP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1660525" y="57150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 Regular" charset="0"/>
              </a:rPr>
              <a:t>Scope of x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676400" y="5978525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 Regular" charset="0"/>
              </a:rPr>
              <a:t>Scope of 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 Scope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Switching order of universal quantifiers does not change the meaning</a:t>
            </a:r>
          </a:p>
          <a:p>
            <a:pPr lvl="1"/>
            <a:r>
              <a:rPr lang="en-US" sz="2400" dirty="0">
                <a:ea typeface="ＭＳ Ｐゴシック" charset="0"/>
              </a:rPr>
              <a:t>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x)(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y)P(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 </a:t>
            </a:r>
            <a:r>
              <a:rPr lang="en-US" sz="2400" dirty="0">
                <a:ea typeface="ＭＳ Ｐゴシック" charset="0"/>
                <a:cs typeface="Calibri Regular" charset="0"/>
              </a:rPr>
              <a:t>↔</a:t>
            </a:r>
            <a:r>
              <a:rPr lang="en-US" sz="2400" dirty="0">
                <a:ea typeface="ＭＳ Ｐゴシック" charset="0"/>
              </a:rPr>
              <a:t> 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y)(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x) P(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</a:t>
            </a:r>
          </a:p>
          <a:p>
            <a:pPr lvl="1"/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Dogs hate cats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 (i.e., “all dogs hate all cats”)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You can switch order of existential quantifiers</a:t>
            </a:r>
          </a:p>
          <a:p>
            <a:pPr lvl="1"/>
            <a:r>
              <a:rPr lang="en-US" sz="2400" dirty="0">
                <a:ea typeface="ＭＳ Ｐゴシック" charset="0"/>
              </a:rPr>
              <a:t>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x)(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y)P(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 </a:t>
            </a:r>
            <a:r>
              <a:rPr lang="en-US" sz="2400" dirty="0">
                <a:ea typeface="ＭＳ Ｐゴシック" charset="0"/>
                <a:cs typeface="Calibri Regular" charset="0"/>
              </a:rPr>
              <a:t>↔</a:t>
            </a:r>
            <a:r>
              <a:rPr lang="en-US" sz="2400" dirty="0">
                <a:ea typeface="ＭＳ Ｐゴシック" charset="0"/>
              </a:rPr>
              <a:t> 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y)(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x) P(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/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A cat killed a dog</a:t>
            </a:r>
            <a:r>
              <a:rPr lang="ja-JP" altLang="en-US" sz="2400" dirty="0">
                <a:ea typeface="ＭＳ Ｐゴシック" charset="0"/>
              </a:rPr>
              <a:t>”</a:t>
            </a:r>
            <a:endParaRPr lang="en-US" altLang="ja-JP" sz="2400" dirty="0">
              <a:ea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Switching order of universal and existential quantifiers does change meaning: </a:t>
            </a:r>
          </a:p>
          <a:p>
            <a:pPr lvl="1"/>
            <a:r>
              <a:rPr lang="en-US" sz="2400" dirty="0">
                <a:ea typeface="ＭＳ Ｐゴシック" charset="0"/>
              </a:rPr>
              <a:t>Everyone likes someone: 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x)(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y) likes(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/>
            <a:r>
              <a:rPr lang="en-US" sz="2400" dirty="0">
                <a:ea typeface="ＭＳ Ｐゴシック" charset="0"/>
              </a:rPr>
              <a:t>Someone is liked by everyone: (</a:t>
            </a:r>
            <a:r>
              <a:rPr lang="en-US" sz="2400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y)(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x) likes(</a:t>
            </a:r>
            <a:r>
              <a:rPr lang="en-US" sz="2400" dirty="0" err="1">
                <a:ea typeface="ＭＳ Ｐゴシック" charset="0"/>
              </a:rPr>
              <a:t>x,y</a:t>
            </a:r>
            <a:r>
              <a:rPr lang="en-US" sz="2400" dirty="0">
                <a:ea typeface="ＭＳ Ｐゴシック" charset="0"/>
              </a:rPr>
              <a:t>)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71209"/>
            <a:ext cx="5562600" cy="1143000"/>
          </a:xfrm>
        </p:spPr>
        <p:txBody>
          <a:bodyPr/>
          <a:lstStyle/>
          <a:p>
            <a:pPr algn="r"/>
            <a:r>
              <a:rPr lang="en-US" sz="4400" dirty="0"/>
              <a:t>Procedural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6477000"/>
          </a:xfrm>
        </p:spPr>
        <p:txBody>
          <a:bodyPr/>
          <a:lstStyle/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dirty="0" err="1"/>
              <a:t>def</a:t>
            </a:r>
            <a:r>
              <a:rPr lang="en-US" sz="2800" dirty="0"/>
              <a:t> verify1():</a:t>
            </a:r>
          </a:p>
          <a:p>
            <a:pPr marL="0" lvl="1" indent="0">
              <a:buNone/>
            </a:pPr>
            <a:r>
              <a:rPr lang="en-US" sz="2800" i="1" dirty="0"/>
              <a:t>    # </a:t>
            </a:r>
            <a:r>
              <a:rPr lang="en-US" sz="2800" dirty="0">
                <a:ea typeface="ＭＳ Ｐゴシック" charset="0"/>
              </a:rPr>
              <a:t>Everyone likes someone: (</a:t>
            </a:r>
            <a:r>
              <a:rPr lang="en-US" sz="2800" dirty="0">
                <a:ea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</a:rPr>
              <a:t>x)(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y) likes(</a:t>
            </a:r>
            <a:r>
              <a:rPr lang="en-US" sz="2800" dirty="0" err="1">
                <a:ea typeface="ＭＳ Ｐゴシック" charset="0"/>
              </a:rPr>
              <a:t>x,y</a:t>
            </a:r>
            <a:r>
              <a:rPr lang="en-US" sz="2800" dirty="0">
                <a:ea typeface="ＭＳ Ｐゴシック" charset="0"/>
              </a:rPr>
              <a:t>) </a:t>
            </a:r>
          </a:p>
          <a:p>
            <a:pPr marL="0" indent="0">
              <a:buNone/>
            </a:pPr>
            <a:r>
              <a:rPr lang="en-US" sz="2800" dirty="0"/>
              <a:t>    for x in people():</a:t>
            </a:r>
          </a:p>
          <a:p>
            <a:pPr marL="0" indent="0">
              <a:buNone/>
            </a:pPr>
            <a:r>
              <a:rPr lang="en-US" sz="2800" dirty="0"/>
              <a:t>        found = False</a:t>
            </a:r>
          </a:p>
          <a:p>
            <a:pPr marL="0" indent="0">
              <a:buNone/>
            </a:pPr>
            <a:r>
              <a:rPr lang="en-US" sz="2800" dirty="0"/>
              <a:t>        for y in people():</a:t>
            </a:r>
          </a:p>
          <a:p>
            <a:pPr marL="0" indent="0">
              <a:buNone/>
            </a:pPr>
            <a:r>
              <a:rPr lang="en-US" sz="2800" dirty="0"/>
              <a:t>            if likes(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         found = True</a:t>
            </a:r>
          </a:p>
          <a:p>
            <a:pPr marL="0" indent="0">
              <a:buNone/>
            </a:pPr>
            <a:r>
              <a:rPr lang="en-US" sz="2800" dirty="0"/>
              <a:t>                 break</a:t>
            </a:r>
          </a:p>
          <a:p>
            <a:pPr marL="0" indent="0">
              <a:buNone/>
            </a:pPr>
            <a:r>
              <a:rPr lang="en-US" sz="2800" dirty="0"/>
              <a:t>         if not Found:</a:t>
            </a:r>
          </a:p>
          <a:p>
            <a:pPr marL="0" indent="0">
              <a:buNone/>
            </a:pPr>
            <a:r>
              <a:rPr lang="en-US" sz="2800" dirty="0"/>
              <a:t>             return False</a:t>
            </a:r>
          </a:p>
          <a:p>
            <a:pPr marL="0" indent="0">
              <a:buNone/>
            </a:pPr>
            <a:r>
              <a:rPr lang="en-US" sz="2800" dirty="0"/>
              <a:t>    return True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3581400"/>
            <a:ext cx="32690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Regular" charset="0"/>
              </a:rPr>
              <a:t>Every person has at</a:t>
            </a:r>
          </a:p>
          <a:p>
            <a:r>
              <a:rPr lang="en-US" dirty="0">
                <a:latin typeface="Calibri Regular" charset="0"/>
              </a:rPr>
              <a:t>least one individual that</a:t>
            </a:r>
          </a:p>
          <a:p>
            <a:r>
              <a:rPr lang="en-US" dirty="0">
                <a:latin typeface="Calibri Regular" charset="0"/>
              </a:rPr>
              <a:t>they like.</a:t>
            </a:r>
          </a:p>
        </p:txBody>
      </p:sp>
    </p:spTree>
    <p:extLst>
      <p:ext uri="{BB962C8B-B14F-4D97-AF65-F5344CB8AC3E}">
        <p14:creationId xmlns:p14="http://schemas.microsoft.com/office/powerpoint/2010/main" val="369937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71209"/>
            <a:ext cx="5562600" cy="1143000"/>
          </a:xfrm>
        </p:spPr>
        <p:txBody>
          <a:bodyPr/>
          <a:lstStyle/>
          <a:p>
            <a:pPr algn="r"/>
            <a:r>
              <a:rPr lang="en-US" sz="4400" dirty="0"/>
              <a:t>Procedural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8077200" cy="6477000"/>
          </a:xfrm>
        </p:spPr>
        <p:txBody>
          <a:bodyPr/>
          <a:lstStyle/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dirty="0" err="1"/>
              <a:t>def</a:t>
            </a:r>
            <a:r>
              <a:rPr lang="en-US" sz="2800" dirty="0"/>
              <a:t> verify2():</a:t>
            </a:r>
          </a:p>
          <a:p>
            <a:pPr marL="0" lvl="1" indent="0">
              <a:buNone/>
            </a:pPr>
            <a:r>
              <a:rPr lang="en-US" sz="2800" i="1" dirty="0"/>
              <a:t>    # </a:t>
            </a:r>
            <a:r>
              <a:rPr lang="en-US" sz="2800" dirty="0">
                <a:ea typeface="ＭＳ Ｐゴシック" charset="0"/>
              </a:rPr>
              <a:t>Someone is liked by everyone: (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y)(</a:t>
            </a:r>
            <a:r>
              <a:rPr lang="en-US" sz="2800" dirty="0">
                <a:ea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</a:rPr>
              <a:t>x) likes(</a:t>
            </a:r>
            <a:r>
              <a:rPr lang="en-US" sz="2800" dirty="0" err="1">
                <a:ea typeface="ＭＳ Ｐゴシック" charset="0"/>
              </a:rPr>
              <a:t>x,y</a:t>
            </a:r>
            <a:r>
              <a:rPr lang="en-US" sz="2800" dirty="0">
                <a:ea typeface="ＭＳ Ｐゴシック" charset="0"/>
              </a:rPr>
              <a:t>) </a:t>
            </a:r>
          </a:p>
          <a:p>
            <a:pPr marL="0" indent="0">
              <a:buNone/>
            </a:pPr>
            <a:r>
              <a:rPr lang="en-US" sz="2800" dirty="0"/>
              <a:t>    for y in people():</a:t>
            </a:r>
          </a:p>
          <a:p>
            <a:pPr marL="0" indent="0">
              <a:buNone/>
            </a:pPr>
            <a:r>
              <a:rPr lang="en-US" sz="2800" dirty="0"/>
              <a:t>        found = True</a:t>
            </a:r>
          </a:p>
          <a:p>
            <a:pPr marL="0" indent="0">
              <a:buNone/>
            </a:pPr>
            <a:r>
              <a:rPr lang="en-US" sz="2800" dirty="0"/>
              <a:t>        for x in people():</a:t>
            </a:r>
          </a:p>
          <a:p>
            <a:pPr marL="0" indent="0">
              <a:buNone/>
            </a:pPr>
            <a:r>
              <a:rPr lang="en-US" sz="2800" dirty="0"/>
              <a:t>            if not likes(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         found = False</a:t>
            </a:r>
          </a:p>
          <a:p>
            <a:pPr marL="0" indent="0">
              <a:buNone/>
            </a:pPr>
            <a:r>
              <a:rPr lang="en-US" sz="2800" dirty="0"/>
              <a:t>                 break</a:t>
            </a:r>
          </a:p>
          <a:p>
            <a:pPr marL="0" indent="0">
              <a:buNone/>
            </a:pPr>
            <a:r>
              <a:rPr lang="en-US" sz="2800" dirty="0"/>
              <a:t>         if found</a:t>
            </a:r>
          </a:p>
          <a:p>
            <a:pPr marL="0" indent="0">
              <a:buNone/>
            </a:pPr>
            <a:r>
              <a:rPr lang="en-US" sz="2800" dirty="0"/>
              <a:t>             return True</a:t>
            </a:r>
          </a:p>
          <a:p>
            <a:pPr marL="0" indent="0">
              <a:buNone/>
            </a:pPr>
            <a:r>
              <a:rPr lang="en-US" sz="2800" dirty="0"/>
              <a:t>    return False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3581400"/>
            <a:ext cx="3292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Regular" charset="0"/>
              </a:rPr>
              <a:t>There is a person who is</a:t>
            </a:r>
          </a:p>
          <a:p>
            <a:r>
              <a:rPr lang="en-US" dirty="0">
                <a:latin typeface="Calibri Regular" charset="0"/>
              </a:rPr>
              <a:t>liked by every person in</a:t>
            </a:r>
            <a:br>
              <a:rPr lang="en-US" dirty="0">
                <a:latin typeface="Calibri Regular" charset="0"/>
              </a:rPr>
            </a:br>
            <a:r>
              <a:rPr lang="en-US" dirty="0">
                <a:latin typeface="Calibri Regular" charset="0"/>
              </a:rPr>
              <a:t>the universe.</a:t>
            </a:r>
          </a:p>
        </p:txBody>
      </p:sp>
    </p:spTree>
    <p:extLst>
      <p:ext uri="{BB962C8B-B14F-4D97-AF65-F5344CB8AC3E}">
        <p14:creationId xmlns:p14="http://schemas.microsoft.com/office/powerpoint/2010/main" val="362897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Connections between </a:t>
            </a:r>
            <a:r>
              <a:rPr lang="en-US" sz="3600" dirty="0"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3600" dirty="0"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181600"/>
          </a:xfrm>
        </p:spPr>
        <p:txBody>
          <a:bodyPr/>
          <a:lstStyle/>
          <a:p>
            <a:pPr marL="231775" indent="-231775"/>
            <a:r>
              <a:rPr lang="en-US" sz="2800" dirty="0">
                <a:ea typeface="ＭＳ Ｐゴシック" charset="0"/>
                <a:cs typeface="ＭＳ Ｐゴシック" charset="0"/>
              </a:rPr>
              <a:t>We can relate sentences involving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extensions to  </a:t>
            </a:r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De Morgan’s laws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</a:t>
            </a:r>
            <a:r>
              <a:rPr lang="en-US" sz="2600" dirty="0">
                <a:ea typeface="ＭＳ Ｐゴシック" charset="0"/>
              </a:rPr>
              <a:t>x)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P(x)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</a:t>
            </a:r>
            <a:r>
              <a:rPr lang="en-US" sz="2600" dirty="0">
                <a:ea typeface="ＭＳ Ｐゴシック" charset="0"/>
              </a:rPr>
              <a:t>x) P(x)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</a:t>
            </a:r>
            <a:r>
              <a:rPr lang="en-US" sz="2600" dirty="0">
                <a:ea typeface="ＭＳ Ｐゴシック" charset="0"/>
              </a:rPr>
              <a:t>x) P(x)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(</a:t>
            </a:r>
            <a:r>
              <a:rPr lang="en-US" sz="2600" dirty="0">
                <a:ea typeface="ＭＳ Ｐゴシック" charset="0"/>
                <a:sym typeface="Symbol" charset="0"/>
              </a:rPr>
              <a:t></a:t>
            </a:r>
            <a:r>
              <a:rPr lang="en-US" sz="2600" dirty="0">
                <a:ea typeface="ＭＳ Ｐゴシック" charset="0"/>
              </a:rPr>
              <a:t>x)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P(x)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</a:t>
            </a:r>
            <a:r>
              <a:rPr lang="en-US" sz="2600" dirty="0">
                <a:ea typeface="ＭＳ Ｐゴシック" charset="0"/>
              </a:rPr>
              <a:t>x) P(x)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 (</a:t>
            </a:r>
            <a:r>
              <a:rPr lang="en-US" sz="2600" dirty="0">
                <a:ea typeface="ＭＳ Ｐゴシック" charset="0"/>
                <a:sym typeface="Symbol" charset="0"/>
              </a:rPr>
              <a:t></a:t>
            </a:r>
            <a:r>
              <a:rPr lang="en-US" sz="2600" dirty="0">
                <a:ea typeface="ＭＳ Ｐゴシック" charset="0"/>
              </a:rPr>
              <a:t>x)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P(x)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</a:t>
            </a:r>
            <a:r>
              <a:rPr lang="en-US" sz="2600" dirty="0">
                <a:ea typeface="ＭＳ Ｐゴシック" charset="0"/>
              </a:rPr>
              <a:t>x) P(x)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(</a:t>
            </a:r>
            <a:r>
              <a:rPr lang="en-US" sz="2600" dirty="0">
                <a:ea typeface="ＭＳ Ｐゴシック" charset="0"/>
                <a:sym typeface="Symbol" charset="0"/>
              </a:rPr>
              <a:t></a:t>
            </a:r>
            <a:r>
              <a:rPr lang="en-US" sz="2600" dirty="0">
                <a:ea typeface="ＭＳ Ｐゴシック" charset="0"/>
              </a:rPr>
              <a:t>x) </a:t>
            </a:r>
            <a:r>
              <a:rPr lang="en-US" sz="2600" dirty="0">
                <a:ea typeface="ＭＳ Ｐゴシック" charset="0"/>
                <a:sym typeface="Symbol" charset="0"/>
              </a:rPr>
              <a:t></a:t>
            </a:r>
            <a:r>
              <a:rPr lang="en-US" sz="2600" dirty="0">
                <a:ea typeface="ＭＳ Ｐゴシック" charset="0"/>
              </a:rPr>
              <a:t>P(x)</a:t>
            </a:r>
          </a:p>
          <a:p>
            <a:pPr marL="231775" indent="-231775"/>
            <a:r>
              <a:rPr lang="en-US" sz="2800" dirty="0">
                <a:ea typeface="ＭＳ Ｐゴシック" charset="0"/>
                <a:cs typeface="ＭＳ Ｐゴシック" charset="0"/>
              </a:rPr>
              <a:t>Examples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 All dogs don’t like cats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No dogs like cats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 Not all dogs dance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There is a dog that doesn’t dance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</a:rPr>
              <a:t> All dogs sleep </a:t>
            </a:r>
            <a:r>
              <a:rPr lang="en-US" sz="2600" dirty="0">
                <a:ea typeface="ＭＳ Ｐゴシック" charset="0"/>
                <a:cs typeface="Calibri Regular" charset="0"/>
              </a:rPr>
              <a:t>↔ There is no dog that doesn’t sleep</a:t>
            </a:r>
          </a:p>
          <a:p>
            <a:pPr marL="517525" lvl="1" indent="-282575">
              <a:buFontTx/>
              <a:buAutoNum type="arabicPeriod"/>
            </a:pPr>
            <a:r>
              <a:rPr lang="en-US" sz="2600" dirty="0">
                <a:ea typeface="ＭＳ Ｐゴシック" charset="0"/>
                <a:cs typeface="Calibri Regular" charset="0"/>
              </a:rPr>
              <a:t> There is a dog that talks ↔ Not all dogs can’t talk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4" y="33338"/>
            <a:ext cx="15017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Simple genealogy KB in FOL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715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Design a knowledge base using FOL that</a:t>
            </a:r>
          </a:p>
          <a:p>
            <a:pPr lvl="1" indent="-396875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Has facts of immediate family relations, e.g., spouses, parents, etc.</a:t>
            </a:r>
          </a:p>
          <a:p>
            <a:pPr lvl="1" indent="-396875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Defines of more complex relations (ancestors, relatives)</a:t>
            </a:r>
          </a:p>
          <a:p>
            <a:pPr lvl="1" indent="-396875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Detect conflicts, e.g., you are your own parent</a:t>
            </a:r>
          </a:p>
          <a:p>
            <a:pPr lvl="1" indent="-396875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Infers relations, e.g., </a:t>
            </a:r>
            <a:r>
              <a:rPr lang="en-US" sz="3200" dirty="0" err="1">
                <a:ea typeface="ＭＳ Ｐゴシック" charset="0"/>
              </a:rPr>
              <a:t>grandparernt</a:t>
            </a:r>
            <a:r>
              <a:rPr lang="en-US" sz="3200" dirty="0">
                <a:ea typeface="ＭＳ Ｐゴシック" charset="0"/>
              </a:rPr>
              <a:t> from parent</a:t>
            </a:r>
          </a:p>
          <a:p>
            <a:pPr lvl="1" indent="-396875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Answers queries about relationships between people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3338"/>
            <a:ext cx="162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How do we approach this?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Design an initial ontology of types, e.g.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e.g., person, man, woman, gender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Add general individuals to ontology, e.g.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gender(male), gender(female)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Extend ontology be defining relations, e.g.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 spouse, </a:t>
            </a:r>
            <a:r>
              <a:rPr lang="en-US" sz="2800" dirty="0" err="1">
                <a:ea typeface="ＭＳ Ｐゴシック" charset="0"/>
              </a:rPr>
              <a:t>has_child</a:t>
            </a:r>
            <a:r>
              <a:rPr lang="en-US" sz="2800" dirty="0">
                <a:ea typeface="ＭＳ Ｐゴシック" charset="0"/>
              </a:rPr>
              <a:t>, </a:t>
            </a:r>
            <a:r>
              <a:rPr lang="en-US" sz="2800" dirty="0" err="1">
                <a:ea typeface="ＭＳ Ｐゴシック" charset="0"/>
              </a:rPr>
              <a:t>has_parent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Add general constraints to relations, e.g.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spouse(X,Y) =&gt; ~ X = Y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spouse(X,Y) =&gt; person(X), person(Y)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Add FOL sentences for inference, e.g.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spouse(X,Y) </a:t>
            </a:r>
            <a:r>
              <a:rPr lang="en-US" sz="2800" dirty="0">
                <a:ea typeface="ＭＳ Ｐゴシック" charset="0"/>
                <a:sym typeface="Wingdings" charset="0"/>
              </a:rPr>
              <a:t> spouse(Y,X)</a:t>
            </a:r>
            <a:endParaRPr lang="en-US" sz="2800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man(X) </a:t>
            </a:r>
            <a:r>
              <a:rPr lang="en-US" sz="2800" dirty="0">
                <a:ea typeface="ＭＳ Ｐゴシック" charset="0"/>
                <a:sym typeface="Wingdings" charset="0"/>
              </a:rPr>
              <a:t> person(X) </a:t>
            </a:r>
            <a:r>
              <a:rPr lang="en-US" sz="2800" dirty="0">
                <a:latin typeface="ＭＳ ゴシック" charset="0"/>
                <a:ea typeface="ＭＳ ゴシック" charset="0"/>
                <a:cs typeface="ＭＳ ゴシック" charset="0"/>
                <a:sym typeface="Wingdings" charset="0"/>
              </a:rPr>
              <a:t>∧</a:t>
            </a:r>
            <a:r>
              <a:rPr lang="en-US" sz="2800" dirty="0" err="1">
                <a:latin typeface="ＭＳ ゴシック" charset="0"/>
                <a:ea typeface="ＭＳ ゴシック" charset="0"/>
                <a:cs typeface="ＭＳ ゴシック" charset="0"/>
                <a:sym typeface="Wingdings" charset="0"/>
              </a:rPr>
              <a:t>has_</a:t>
            </a:r>
            <a:r>
              <a:rPr lang="en-US" sz="2800" dirty="0" err="1">
                <a:ea typeface="ＭＳ ゴシック" charset="0"/>
                <a:cs typeface="ＭＳ ゴシック" charset="0"/>
                <a:sym typeface="Wingdings" charset="0"/>
              </a:rPr>
              <a:t>gender</a:t>
            </a:r>
            <a:r>
              <a:rPr lang="en-US" sz="2800" dirty="0">
                <a:ea typeface="ＭＳ ゴシック" charset="0"/>
                <a:cs typeface="ＭＳ ゴシック" charset="0"/>
                <a:sym typeface="Wingdings" charset="0"/>
              </a:rPr>
              <a:t>(X, male)</a:t>
            </a:r>
            <a:endParaRPr lang="en-US" sz="2800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3200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32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RDFS/OWL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/>
          <a:lstStyle/>
          <a:p>
            <a:r>
              <a:rPr lang="en-US" sz="3200" dirty="0"/>
              <a:t>The semantics of RDFS and OWL are based on First Order Logic</a:t>
            </a:r>
          </a:p>
          <a:p>
            <a:r>
              <a:rPr lang="en-US" sz="3200" dirty="0"/>
              <a:t>Advantages:</a:t>
            </a:r>
          </a:p>
          <a:p>
            <a:pPr lvl="1"/>
            <a:r>
              <a:rPr lang="en-US" sz="2800" dirty="0"/>
              <a:t>Familiar, well defined, well understood, expressive, powerful</a:t>
            </a:r>
          </a:p>
          <a:p>
            <a:pPr lvl="1"/>
            <a:r>
              <a:rPr lang="en-US" sz="2800" dirty="0"/>
              <a:t>Good procedures/tools for inference</a:t>
            </a:r>
          </a:p>
          <a:p>
            <a:r>
              <a:rPr lang="en-US" sz="3200" dirty="0"/>
              <a:t>Disadvantages</a:t>
            </a:r>
          </a:p>
          <a:p>
            <a:pPr lvl="1"/>
            <a:r>
              <a:rPr lang="en-US" sz="2800" dirty="0"/>
              <a:t>No agreement on how to extend for probabilities, fuzzy representations, higher order logics, etc.</a:t>
            </a:r>
          </a:p>
          <a:p>
            <a:pPr lvl="1"/>
            <a:r>
              <a:rPr lang="en-US" sz="2800" dirty="0"/>
              <a:t>Hard to process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0BA0F-1491-C94B-B2AE-BEC0BE2CD5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3338"/>
            <a:ext cx="162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Simple genealogy KB in FOL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pPr marL="279400" indent="-279400"/>
            <a:r>
              <a:rPr lang="en-US" sz="3200" dirty="0">
                <a:ea typeface="ＭＳ Ｐゴシック" charset="0"/>
                <a:cs typeface="ＭＳ Ｐゴシック" charset="0"/>
              </a:rPr>
              <a:t>Has facts of immediate family relations, e.g., spouses, parents, etc.</a:t>
            </a:r>
          </a:p>
          <a:p>
            <a:pPr marL="279400" indent="-279400"/>
            <a:r>
              <a:rPr lang="en-US" sz="3200" dirty="0">
                <a:ea typeface="ＭＳ Ｐゴシック" charset="0"/>
                <a:cs typeface="ＭＳ Ｐゴシック" charset="0"/>
              </a:rPr>
              <a:t>Has definitions of more complex relations (ancestors, relatives)</a:t>
            </a:r>
          </a:p>
          <a:p>
            <a:pPr marL="279400" indent="-279400"/>
            <a:r>
              <a:rPr lang="en-US" sz="3200" dirty="0">
                <a:ea typeface="ＭＳ Ｐゴシック" charset="0"/>
                <a:cs typeface="ＭＳ Ｐゴシック" charset="0"/>
              </a:rPr>
              <a:t>Can detect conflicts, e.g., you are your own parent</a:t>
            </a:r>
          </a:p>
          <a:p>
            <a:pPr marL="279400" indent="-279400"/>
            <a:r>
              <a:rPr lang="en-US" sz="3200" dirty="0">
                <a:ea typeface="ＭＳ Ｐゴシック" charset="0"/>
                <a:cs typeface="ＭＳ Ｐゴシック" charset="0"/>
              </a:rPr>
              <a:t>Can infer relations, e.g.,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grandparernt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from parent</a:t>
            </a:r>
          </a:p>
          <a:p>
            <a:pPr marL="279400" indent="-279400"/>
            <a:r>
              <a:rPr lang="en-US" sz="3200" dirty="0">
                <a:ea typeface="ＭＳ Ｐゴシック" charset="0"/>
                <a:cs typeface="ＭＳ Ｐゴシック" charset="0"/>
              </a:rPr>
              <a:t>Can answer queries about relationships between people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Example: A simple genealogy KB by FOL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820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Predicates: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parent(x, y), child(x, y), father(x, y), daughter(x, y), etc.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spouse(x, y), husband(x, y), wife(</a:t>
            </a:r>
            <a:r>
              <a:rPr lang="en-US" sz="2800" dirty="0" err="1">
                <a:ea typeface="ＭＳ Ｐゴシック" charset="0"/>
              </a:rPr>
              <a:t>x,y</a:t>
            </a:r>
            <a:r>
              <a:rPr lang="en-US" sz="2800" dirty="0">
                <a:ea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ancestor(x, y), descendant(x, y)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male(x), female(y)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relative(x, y)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Facts: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husband(Joe, Mary), son(Fred, Joe)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spouse(John, Nancy), male(John), son(Mark, Nancy)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father(Jack, Nancy), daughter(Linda, Jack)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daughter(Liz, Linda)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etc.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3338"/>
            <a:ext cx="162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Example Axioms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486400"/>
          </a:xfrm>
        </p:spPr>
        <p:txBody>
          <a:bodyPr/>
          <a:lstStyle/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</a:t>
            </a:r>
            <a:r>
              <a:rPr lang="en-US" sz="2200" dirty="0" err="1">
                <a:ea typeface="ＭＳ Ｐゴシック" charset="0"/>
              </a:rPr>
              <a:t>has_parent</a:t>
            </a:r>
            <a:r>
              <a:rPr lang="en-US" sz="2200" dirty="0">
                <a:ea typeface="ＭＳ Ｐゴシック" charset="0"/>
              </a:rPr>
              <a:t>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</a:t>
            </a:r>
            <a:r>
              <a:rPr lang="en-US" sz="2200" dirty="0" err="1">
                <a:ea typeface="ＭＳ Ｐゴシック" charset="0"/>
              </a:rPr>
              <a:t>has_child</a:t>
            </a:r>
            <a:r>
              <a:rPr lang="en-US" sz="2200" dirty="0">
                <a:ea typeface="ＭＳ Ｐゴシック" charset="0"/>
              </a:rPr>
              <a:t> (y, x)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father(x,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parent(x, y)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male(x) ;similar for mother(x, y)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daughter(x,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child(x, y)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female(x) ;similar for son(x, y)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husband(x,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spouse(x, y)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male(x) ;similar for wife(x, y)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spouse(x,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spouse(y, x)  ;spouse relation is symmetric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parent(x, y) </a:t>
            </a:r>
            <a:r>
              <a:rPr lang="en-US" sz="2200" dirty="0">
                <a:ea typeface="ＭＳ Ｐゴシック" charset="0"/>
                <a:sym typeface="Symbol" charset="0"/>
              </a:rPr>
              <a:t></a:t>
            </a:r>
            <a:r>
              <a:rPr lang="en-US" sz="2200" dirty="0">
                <a:ea typeface="ＭＳ Ｐゴシック" charset="0"/>
              </a:rPr>
              <a:t> ancestor(x, y) 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)(</a:t>
            </a:r>
            <a:r>
              <a:rPr lang="en-US" sz="2200" dirty="0">
                <a:ea typeface="ＭＳ Ｐゴシック" charset="0"/>
                <a:sym typeface="Symbol" charset="0"/>
              </a:rPr>
              <a:t></a:t>
            </a:r>
            <a:r>
              <a:rPr lang="en-US" sz="2200" dirty="0">
                <a:ea typeface="ＭＳ Ｐゴシック" charset="0"/>
              </a:rPr>
              <a:t>z) parent(x, z)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ancestor(z, y) </a:t>
            </a:r>
            <a:r>
              <a:rPr lang="en-US" sz="2200" dirty="0">
                <a:ea typeface="ＭＳ Ｐゴシック" charset="0"/>
                <a:sym typeface="Symbol" charset="0"/>
              </a:rPr>
              <a:t></a:t>
            </a:r>
            <a:r>
              <a:rPr lang="en-US" sz="2200" dirty="0">
                <a:ea typeface="ＭＳ Ｐゴシック" charset="0"/>
              </a:rPr>
              <a:t> ancestor(x, y) 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descendant(x,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ancestor(y, x) 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)(</a:t>
            </a:r>
            <a:r>
              <a:rPr lang="en-US" sz="2200" dirty="0">
                <a:ea typeface="ＭＳ Ｐゴシック" charset="0"/>
                <a:sym typeface="Symbol" charset="0"/>
              </a:rPr>
              <a:t></a:t>
            </a:r>
            <a:r>
              <a:rPr lang="en-US" sz="2200" dirty="0">
                <a:ea typeface="ＭＳ Ｐゴシック" charset="0"/>
              </a:rPr>
              <a:t>z) ancestor(z, x)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ancestor(z, y) </a:t>
            </a:r>
            <a:r>
              <a:rPr lang="en-US" sz="2200" dirty="0">
                <a:ea typeface="ＭＳ Ｐゴシック" charset="0"/>
                <a:sym typeface="Symbol" charset="0"/>
              </a:rPr>
              <a:t></a:t>
            </a:r>
            <a:r>
              <a:rPr lang="en-US" sz="2200" dirty="0">
                <a:ea typeface="ＭＳ Ｐゴシック" charset="0"/>
              </a:rPr>
              <a:t> relative(x, y)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spouse(x, y) </a:t>
            </a:r>
            <a:r>
              <a:rPr lang="en-US" sz="2200" dirty="0">
                <a:ea typeface="ＭＳ Ｐゴシック" charset="0"/>
                <a:sym typeface="Symbol" charset="0"/>
              </a:rPr>
              <a:t></a:t>
            </a:r>
            <a:r>
              <a:rPr lang="en-US" sz="2200" dirty="0">
                <a:ea typeface="ＭＳ Ｐゴシック" charset="0"/>
              </a:rPr>
              <a:t> relative(x, y)  ;related by marriage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)(</a:t>
            </a:r>
            <a:r>
              <a:rPr lang="en-US" sz="2200" dirty="0">
                <a:ea typeface="ＭＳ Ｐゴシック" charset="0"/>
                <a:sym typeface="Symbol" charset="0"/>
              </a:rPr>
              <a:t></a:t>
            </a:r>
            <a:r>
              <a:rPr lang="en-US" sz="2200" dirty="0">
                <a:ea typeface="ＭＳ Ｐゴシック" charset="0"/>
              </a:rPr>
              <a:t>z) relative(z, x) </a:t>
            </a:r>
            <a:r>
              <a:rPr lang="en-US" sz="2200" dirty="0">
                <a:ea typeface="ＭＳ Ｐゴシック" charset="0"/>
                <a:sym typeface="Symbol" charset="0"/>
              </a:rPr>
              <a:t></a:t>
            </a:r>
            <a:r>
              <a:rPr lang="en-US" sz="2200" dirty="0">
                <a:ea typeface="ＭＳ Ｐゴシック" charset="0"/>
              </a:rPr>
              <a:t> relative(z, y) </a:t>
            </a:r>
            <a:r>
              <a:rPr lang="en-US" sz="2200" dirty="0">
                <a:ea typeface="ＭＳ Ｐゴシック" charset="0"/>
                <a:sym typeface="Symbol" charset="0"/>
              </a:rPr>
              <a:t></a:t>
            </a:r>
            <a:r>
              <a:rPr lang="en-US" sz="2200" dirty="0">
                <a:ea typeface="ＭＳ Ｐゴシック" charset="0"/>
              </a:rPr>
              <a:t> relative(x, y)  ;transitive</a:t>
            </a:r>
          </a:p>
          <a:p>
            <a:pPr marL="0" indent="-1588">
              <a:lnSpc>
                <a:spcPct val="11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</a:rPr>
              <a:t>(</a:t>
            </a:r>
            <a:r>
              <a:rPr lang="en-US" sz="2200" dirty="0">
                <a:ea typeface="ＭＳ Ｐゴシック" charset="0"/>
                <a:sym typeface="Symbol" charset="0"/>
              </a:rPr>
              <a:t></a:t>
            </a:r>
            <a:r>
              <a:rPr lang="en-US" sz="2200" dirty="0" err="1">
                <a:ea typeface="ＭＳ Ｐゴシック" charset="0"/>
              </a:rPr>
              <a:t>x,y</a:t>
            </a:r>
            <a:r>
              <a:rPr lang="en-US" sz="2200" dirty="0">
                <a:ea typeface="ＭＳ Ｐゴシック" charset="0"/>
              </a:rPr>
              <a:t>) relative(x, y) </a:t>
            </a:r>
            <a:r>
              <a:rPr lang="en-US" sz="2200" dirty="0">
                <a:ea typeface="ＭＳ Ｐゴシック" charset="0"/>
                <a:cs typeface="Calibri Regular" charset="0"/>
              </a:rPr>
              <a:t>↔</a:t>
            </a:r>
            <a:r>
              <a:rPr lang="en-US" sz="2200" dirty="0">
                <a:ea typeface="ＭＳ Ｐゴシック" charset="0"/>
              </a:rPr>
              <a:t> relative(y, x)   ;symmetric</a:t>
            </a:r>
          </a:p>
          <a:p>
            <a:pPr marL="0" indent="0">
              <a:lnSpc>
                <a:spcPct val="110000"/>
              </a:lnSpc>
              <a:buFontTx/>
              <a:buNone/>
              <a:defRPr/>
            </a:pPr>
            <a:endParaRPr lang="en-US" sz="2200" dirty="0"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458200" cy="6477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Rules for genealogical relations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parent(x,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child (y, x)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father(x,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parent(x, y)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male(x) ;similarly for mother(x, y)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daughter(x,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child(x, y)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female(x) ;similarly for son(x, y)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husband(x,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spouse(x, y)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male(x) ;similarly for wife(x, y)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spouse(x,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spouse(y, x)  ;spouse relation is symmetric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parent(x, y)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ancestor(x, y) 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)(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</a:rPr>
              <a:t>z) parent(x, z)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ancestor(z, y)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ancestor(x, y) 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descendant(x,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ancestor(y, x) 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)(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</a:rPr>
              <a:t>z) ancestor(z, x)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ancestor(z, y)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relative(x, y) 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	          ;related by common ancestry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spouse(x, y)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relative(x, y)  ;related by marriage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)(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</a:rPr>
              <a:t>z) relative(z, x)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relative(z, y)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relative(x, y)  ;transitive</a:t>
            </a:r>
          </a:p>
          <a:p>
            <a:pPr marL="339725" lvl="1" indent="0">
              <a:lnSpc>
                <a:spcPct val="80000"/>
              </a:lnSpc>
              <a:buFontTx/>
              <a:buNone/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r>
              <a:rPr lang="en-US" dirty="0" err="1">
                <a:ea typeface="ＭＳ Ｐゴシック" charset="0"/>
              </a:rPr>
              <a:t>x,y</a:t>
            </a:r>
            <a:r>
              <a:rPr lang="en-US" dirty="0">
                <a:ea typeface="ＭＳ Ｐゴシック" charset="0"/>
              </a:rPr>
              <a:t>) relative(x, y) </a:t>
            </a:r>
            <a:r>
              <a:rPr lang="en-US" dirty="0">
                <a:ea typeface="ＭＳ Ｐゴシック" charset="0"/>
                <a:cs typeface="Calibri Regular" charset="0"/>
              </a:rPr>
              <a:t>↔</a:t>
            </a:r>
            <a:r>
              <a:rPr lang="en-US" dirty="0">
                <a:ea typeface="ＭＳ Ｐゴシック" charset="0"/>
              </a:rPr>
              <a:t> relative(y, x)   ;symmetric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Queries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</a:rPr>
              <a:t>ancestor(Jack, Fred)   ; the answer is yes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</a:rPr>
              <a:t>relative(Liz, Joe)        ; the answer is yes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</a:rPr>
              <a:t>relative(Nancy,  Matthew)   ;no answer, no under closed world assumption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charset="0"/>
              </a:rPr>
              <a:t>(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</a:rPr>
              <a:t>z) ancestor(z, Fred) </a:t>
            </a:r>
            <a:r>
              <a:rPr lang="en-US" dirty="0"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ea typeface="ＭＳ Ｐゴシック" charset="0"/>
              </a:rPr>
              <a:t> ancestor(z, Liz)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Axioms, definitions and theorems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638800"/>
          </a:xfrm>
        </p:spPr>
        <p:txBody>
          <a:bodyPr/>
          <a:lstStyle/>
          <a:p>
            <a:pPr marL="285750" indent="-285750">
              <a:defRPr/>
            </a:pPr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Axioms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facts and rules that capture the (important) facts and concepts about a domain; axioms can be used to prove </a:t>
            </a:r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theorems</a:t>
            </a:r>
          </a:p>
          <a:p>
            <a:pPr marL="465138" lvl="1" indent="-354013">
              <a:defRPr/>
            </a:pPr>
            <a:r>
              <a:rPr lang="en-US" sz="2400" dirty="0">
                <a:ea typeface="ＭＳ Ｐゴシック" charset="0"/>
              </a:rPr>
              <a:t>Mathematicians dislike</a:t>
            </a:r>
            <a:r>
              <a:rPr lang="en-US" altLang="ja-JP" sz="2400" dirty="0">
                <a:ea typeface="ＭＳ Ｐゴシック" charset="0"/>
              </a:rPr>
              <a:t> unnecessary (dependent) axioms, i.e. ones that can be derived from others</a:t>
            </a:r>
          </a:p>
          <a:p>
            <a:pPr marL="465138" lvl="1" indent="-354013">
              <a:defRPr/>
            </a:pPr>
            <a:r>
              <a:rPr lang="en-US" sz="2400" dirty="0">
                <a:ea typeface="ＭＳ Ｐゴシック" charset="0"/>
              </a:rPr>
              <a:t>Dependent axioms can make reasoning faster, however</a:t>
            </a:r>
          </a:p>
          <a:p>
            <a:pPr marL="465138" lvl="1" indent="-354013">
              <a:defRPr/>
            </a:pPr>
            <a:r>
              <a:rPr lang="en-US" sz="2400" dirty="0">
                <a:ea typeface="ＭＳ Ｐゴシック" charset="0"/>
              </a:rPr>
              <a:t>Choosing a good set of axioms is a design problem</a:t>
            </a:r>
          </a:p>
          <a:p>
            <a:pPr marL="285750" indent="-285750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definition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a predicate is of the form 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p(X) </a:t>
            </a:r>
            <a:r>
              <a:rPr lang="en-US" altLang="ja-JP" sz="2800" dirty="0">
                <a:ea typeface="ＭＳ Ｐゴシック" charset="0"/>
                <a:cs typeface="Calibri Regular" charset="0"/>
              </a:rPr>
              <a:t>↔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 …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 and can be decomposed into two parts</a:t>
            </a:r>
          </a:p>
          <a:p>
            <a:pPr marL="465138" lvl="1" indent="-233363">
              <a:defRPr/>
            </a:pPr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Necessary</a:t>
            </a:r>
            <a:r>
              <a:rPr lang="en-US" sz="2400" dirty="0">
                <a:ea typeface="ＭＳ Ｐゴシック" charset="0"/>
              </a:rPr>
              <a:t> description: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p(x) </a:t>
            </a:r>
            <a:r>
              <a:rPr lang="en-US" altLang="ja-JP" sz="2400" dirty="0">
                <a:ea typeface="ＭＳ Ｐゴシック" charset="0"/>
                <a:sym typeface="Symbol" charset="0"/>
              </a:rPr>
              <a:t></a:t>
            </a:r>
            <a:r>
              <a:rPr lang="en-US" altLang="ja-JP" sz="2400" dirty="0">
                <a:ea typeface="ＭＳ Ｐゴシック" charset="0"/>
              </a:rPr>
              <a:t> …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 </a:t>
            </a:r>
          </a:p>
          <a:p>
            <a:pPr marL="465138" lvl="1" indent="-233363">
              <a:defRPr/>
            </a:pPr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Sufficient</a:t>
            </a:r>
            <a:r>
              <a:rPr lang="en-US" sz="2400" dirty="0">
                <a:ea typeface="ＭＳ Ｐゴシック" charset="0"/>
              </a:rPr>
              <a:t> description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p(x) </a:t>
            </a:r>
            <a:r>
              <a:rPr lang="en-US" altLang="ja-JP" sz="2400" dirty="0">
                <a:ea typeface="ＭＳ Ｐゴシック" charset="0"/>
                <a:sym typeface="Symbol" charset="0"/>
              </a:rPr>
              <a:t></a:t>
            </a:r>
            <a:r>
              <a:rPr lang="en-US" altLang="ja-JP" sz="2400" dirty="0">
                <a:ea typeface="ＭＳ Ｐゴシック" charset="0"/>
              </a:rPr>
              <a:t> …</a:t>
            </a:r>
            <a:r>
              <a:rPr lang="ja-JP" altLang="en-US" sz="2400" dirty="0">
                <a:ea typeface="ＭＳ Ｐゴシック" charset="0"/>
              </a:rPr>
              <a:t>”</a:t>
            </a:r>
            <a:endParaRPr lang="en-US" altLang="ja-JP" sz="2400" dirty="0">
              <a:ea typeface="ＭＳ Ｐゴシック" charset="0"/>
            </a:endParaRPr>
          </a:p>
          <a:p>
            <a:pPr marL="465138" lvl="1" indent="-233363">
              <a:defRPr/>
            </a:pPr>
            <a:r>
              <a:rPr lang="en-US" sz="2400" dirty="0">
                <a:ea typeface="ＭＳ Ｐゴシック" charset="0"/>
              </a:rPr>
              <a:t>Some concepts</a:t>
            </a:r>
            <a:r>
              <a:rPr lang="en-US" altLang="ja-JP" sz="2400" dirty="0">
                <a:ea typeface="ＭＳ Ｐゴシック" charset="0"/>
              </a:rPr>
              <a:t> have definitions (triangle) and some do not (person)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More on definitions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Example: define father(x, y) by parent(x, y) and male(x)</a:t>
            </a:r>
          </a:p>
          <a:p>
            <a:pPr marL="228600" indent="-228600"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parent(x, y) is a necessary (but not sufficient) description of father(x, y)</a:t>
            </a:r>
          </a:p>
          <a:p>
            <a:pPr marL="228600" lvl="1" indent="-228600">
              <a:buFontTx/>
              <a:buNone/>
              <a:defRPr/>
            </a:pPr>
            <a:r>
              <a:rPr lang="en-US" sz="2600" dirty="0">
                <a:ea typeface="ＭＳ Ｐゴシック" charset="0"/>
              </a:rPr>
              <a:t>	    father(x, y) </a:t>
            </a:r>
            <a:r>
              <a:rPr lang="en-US" sz="2600" dirty="0">
                <a:ea typeface="ＭＳ Ｐゴシック" charset="0"/>
                <a:sym typeface="Symbol" charset="0"/>
              </a:rPr>
              <a:t></a:t>
            </a:r>
            <a:r>
              <a:rPr lang="en-US" sz="2600" dirty="0">
                <a:ea typeface="ＭＳ Ｐゴシック" charset="0"/>
              </a:rPr>
              <a:t> parent(x, y)</a:t>
            </a:r>
          </a:p>
          <a:p>
            <a:pPr marL="228600" indent="-228600"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parent(x, y) ^ male(x) ^ age(x, 35) is a sufficient (but not necessary) description of father(x, y):</a:t>
            </a:r>
          </a:p>
          <a:p>
            <a:pPr marL="228600" lvl="2" indent="-228600">
              <a:buFontTx/>
              <a:buNone/>
              <a:defRPr/>
            </a:pPr>
            <a:r>
              <a:rPr lang="en-US" sz="2600" dirty="0">
                <a:ea typeface="ＭＳ Ｐゴシック" charset="0"/>
              </a:rPr>
              <a:t>	    father(x, y) </a:t>
            </a:r>
            <a:r>
              <a:rPr lang="en-US" sz="2600" dirty="0">
                <a:ea typeface="ＭＳ Ｐゴシック" charset="0"/>
                <a:sym typeface="Symbol" charset="0"/>
              </a:rPr>
              <a:t></a:t>
            </a:r>
            <a:r>
              <a:rPr lang="en-US" sz="2600" dirty="0">
                <a:ea typeface="ＭＳ Ｐゴシック" charset="0"/>
              </a:rPr>
              <a:t> parent(x, y) ^ male(x) ^ age(x, 35) </a:t>
            </a:r>
          </a:p>
          <a:p>
            <a:pPr marL="228600" indent="-228600"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parent(x, y) ^ male(x) is a necessary and sufficient description of father(x, y) </a:t>
            </a:r>
          </a:p>
          <a:p>
            <a:pPr marL="106363" lvl="1" indent="-222250">
              <a:buFontTx/>
              <a:buNone/>
              <a:defRPr/>
            </a:pPr>
            <a:r>
              <a:rPr lang="en-US" sz="2600" dirty="0">
                <a:ea typeface="ＭＳ Ｐゴシック" charset="0"/>
              </a:rPr>
              <a:t>	    parent(x, y) ^ male(x) </a:t>
            </a:r>
            <a:r>
              <a:rPr lang="en-US" sz="2600" dirty="0">
                <a:ea typeface="ＭＳ Ｐゴシック" charset="0"/>
                <a:cs typeface="Calibri Regular" charset="0"/>
              </a:rPr>
              <a:t>↔</a:t>
            </a:r>
            <a:r>
              <a:rPr lang="en-US" sz="2600" dirty="0">
                <a:ea typeface="ＭＳ Ｐゴシック" charset="0"/>
              </a:rPr>
              <a:t> father(x, y)</a:t>
            </a:r>
          </a:p>
          <a:p>
            <a:pPr marL="106363" lvl="1" indent="-222250">
              <a:defRPr/>
            </a:pPr>
            <a:endParaRPr lang="en-US" sz="2800" dirty="0">
              <a:ea typeface="ＭＳ Ｐゴシック" charset="0"/>
            </a:endParaRPr>
          </a:p>
          <a:p>
            <a:pPr marL="106363" lvl="1" indent="-22225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Notational differences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562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Different symbols for and, or, not, implies, ...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charset="0"/>
                <a:sym typeface="Symbol" charset="0"/>
              </a:rPr>
              <a:t>                </a:t>
            </a:r>
            <a:endParaRPr lang="en-US" sz="28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p v (q ^ r)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p + (q * r)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Prolog</a:t>
            </a:r>
          </a:p>
          <a:p>
            <a:pPr lvl="1">
              <a:buFontTx/>
              <a:buNone/>
            </a:pPr>
            <a:r>
              <a:rPr lang="en-US" sz="2800" dirty="0">
                <a:ea typeface="ＭＳ Ｐゴシック" charset="0"/>
              </a:rPr>
              <a:t>cat(X) :- furry(X), meows (X), has(X, claws)</a:t>
            </a:r>
          </a:p>
          <a:p>
            <a:r>
              <a:rPr lang="en-US" sz="3200" dirty="0" err="1">
                <a:ea typeface="ＭＳ Ｐゴシック" charset="0"/>
                <a:cs typeface="ＭＳ Ｐゴシック" charset="0"/>
              </a:rPr>
              <a:t>Lispy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(</a:t>
            </a:r>
            <a:r>
              <a:rPr lang="en-US" sz="2800" dirty="0" err="1">
                <a:ea typeface="ＭＳ Ｐゴシック" charset="0"/>
              </a:rPr>
              <a:t>forall</a:t>
            </a:r>
            <a:r>
              <a:rPr lang="en-US" sz="2800" dirty="0">
                <a:ea typeface="ＭＳ Ｐゴシック" charset="0"/>
              </a:rPr>
              <a:t> ?x (implies (and (furry ?x)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                                      (meows ?x)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                                      (has ?x claws))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                               (cat ?x)))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example of FOL in use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Semantics of W3C’s semantic web stack (RDF, RDFS, OWL) is defined in FOL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OWL Full is equivalent to FOL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Other OWL profiles support a subset of FOL and are more efficient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However, the semantics of </a:t>
            </a:r>
            <a:r>
              <a:rPr lang="en-US" sz="3200" dirty="0">
                <a:ea typeface="ＭＳ Ｐゴシック" charset="0"/>
                <a:cs typeface="ＭＳ Ｐゴシック" charset="0"/>
                <a:hlinkClick r:id="rId2"/>
              </a:rPr>
              <a:t>schema.org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only defined in natural language text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…and Google’s knowledge Graph probably (!) uses probabilities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2675B98-0F29-7944-A620-5C3A9BC3C601}" type="slidenum">
              <a:rPr lang="en-US" sz="1000">
                <a:latin typeface="Calibri Regular" charset="0"/>
              </a:rPr>
              <a:pPr/>
              <a:t>27</a:t>
            </a:fld>
            <a:endParaRPr lang="en-US" sz="1000" dirty="0">
              <a:latin typeface="Calibri Regular" charset="0"/>
            </a:endParaRPr>
          </a:p>
        </p:txBody>
      </p:sp>
      <p:pic>
        <p:nvPicPr>
          <p:cNvPr id="1044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1638"/>
            <a:ext cx="990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FOL Summary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4102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First order logic (FOL) introduces predicates, functions and quantifiers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More expressive, but reasoning more complex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Reasoning in propositional logic is NP hard, FOL is semi-decidable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Common AI knowledge representation language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Other KR languages (e.g., </a:t>
            </a:r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OWL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are often defined by mapping them to FOL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FOL variables range over objects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HOL variables range over functions, predicates or sentences</a:t>
            </a: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First-order logic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5334000"/>
          </a:xfrm>
        </p:spPr>
        <p:txBody>
          <a:bodyPr/>
          <a:lstStyle/>
          <a:p>
            <a:r>
              <a:rPr lang="en-US" sz="2500" dirty="0">
                <a:ea typeface="ＭＳ Ｐゴシック" charset="0"/>
                <a:cs typeface="ＭＳ Ｐゴシック" charset="0"/>
              </a:rPr>
              <a:t>First-order logic (FOL) models the world in terms of 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Objects,</a:t>
            </a:r>
            <a:r>
              <a:rPr lang="en-US" sz="2400" dirty="0">
                <a:ea typeface="ＭＳ Ｐゴシック" charset="0"/>
              </a:rPr>
              <a:t> which are things with individual identities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Properties</a:t>
            </a:r>
            <a:r>
              <a:rPr lang="en-US" sz="2400" dirty="0">
                <a:ea typeface="ＭＳ Ｐゴシック" charset="0"/>
              </a:rPr>
              <a:t> of objects that distinguish them from others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Relations</a:t>
            </a:r>
            <a:r>
              <a:rPr lang="en-US" sz="2400" dirty="0">
                <a:ea typeface="ＭＳ Ｐゴシック" charset="0"/>
              </a:rPr>
              <a:t> that hold among sets of objects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Functions,</a:t>
            </a:r>
            <a:r>
              <a:rPr lang="en-US" sz="2400" dirty="0">
                <a:ea typeface="ＭＳ Ｐゴシック" charset="0"/>
              </a:rPr>
              <a:t> which are a subset of relations where there is only one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value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 for any given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input</a:t>
            </a:r>
            <a:r>
              <a:rPr lang="ja-JP" altLang="en-US" sz="2400" dirty="0">
                <a:ea typeface="ＭＳ Ｐゴシック" charset="0"/>
              </a:rPr>
              <a:t>”</a:t>
            </a:r>
            <a:endParaRPr lang="en-US" altLang="ja-JP" sz="2400" dirty="0">
              <a:ea typeface="ＭＳ Ｐゴシック" charset="0"/>
            </a:endParaRPr>
          </a:p>
          <a:p>
            <a:r>
              <a:rPr lang="en-US" sz="2500" dirty="0">
                <a:ea typeface="ＭＳ Ｐゴシック" charset="0"/>
                <a:cs typeface="ＭＳ Ｐゴシック" charset="0"/>
              </a:rPr>
              <a:t>Examples: </a:t>
            </a:r>
          </a:p>
          <a:p>
            <a:pPr lvl="1"/>
            <a:r>
              <a:rPr lang="en-US" sz="2400" dirty="0">
                <a:ea typeface="ＭＳ Ｐゴシック" charset="0"/>
              </a:rPr>
              <a:t>Objects: Students, lectures, companies, cars ... </a:t>
            </a:r>
          </a:p>
          <a:p>
            <a:pPr lvl="1"/>
            <a:r>
              <a:rPr lang="en-US" sz="2400" dirty="0">
                <a:ea typeface="ＭＳ Ｐゴシック" charset="0"/>
              </a:rPr>
              <a:t>Relations: Brother-of, bigger-than, outside, part-of, has-color, occurs-after, owns, visits, precedes, ... </a:t>
            </a:r>
          </a:p>
          <a:p>
            <a:pPr lvl="1"/>
            <a:r>
              <a:rPr lang="en-US" sz="2400" dirty="0">
                <a:ea typeface="ＭＳ Ｐゴシック" charset="0"/>
              </a:rPr>
              <a:t>Properties: blue, oval, even, large, ... </a:t>
            </a:r>
          </a:p>
          <a:p>
            <a:pPr lvl="1"/>
            <a:r>
              <a:rPr lang="en-US" sz="2400" dirty="0">
                <a:ea typeface="ＭＳ Ｐゴシック" charset="0"/>
              </a:rPr>
              <a:t>Functions: father-of, best-friend, second-half, more-than ...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User provides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87680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Constant symbols representing individuals in the world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ea typeface="ＭＳ Ｐゴシック" charset="0"/>
              </a:rPr>
              <a:t>Mary, 3, green</a:t>
            </a:r>
            <a:endParaRPr lang="en-US" sz="2400" dirty="0">
              <a:ea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Function symbols, map individuals to individuals</a:t>
            </a:r>
          </a:p>
          <a:p>
            <a:pPr lvl="1"/>
            <a:r>
              <a:rPr lang="en-US" sz="2800" dirty="0" err="1">
                <a:ea typeface="ＭＳ Ｐゴシック" charset="0"/>
              </a:rPr>
              <a:t>father_of</a:t>
            </a:r>
            <a:r>
              <a:rPr lang="en-US" sz="2800" dirty="0">
                <a:ea typeface="ＭＳ Ｐゴシック" charset="0"/>
              </a:rPr>
              <a:t>(Mary) = John</a:t>
            </a:r>
          </a:p>
          <a:p>
            <a:pPr lvl="1"/>
            <a:r>
              <a:rPr lang="en-US" sz="2800" dirty="0" err="1">
                <a:ea typeface="ＭＳ Ｐゴシック" charset="0"/>
              </a:rPr>
              <a:t>color_of</a:t>
            </a:r>
            <a:r>
              <a:rPr lang="en-US" sz="2800" dirty="0">
                <a:ea typeface="ＭＳ Ｐゴシック" charset="0"/>
              </a:rPr>
              <a:t>(Sky) = Blue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Predicate symbols, map individuals to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truth values</a:t>
            </a:r>
          </a:p>
          <a:p>
            <a:pPr lvl="1"/>
            <a:r>
              <a:rPr lang="en-US" sz="2800" dirty="0">
                <a:ea typeface="ＭＳ Ｐゴシック" charset="0"/>
              </a:rPr>
              <a:t>greater(5,3)</a:t>
            </a:r>
          </a:p>
          <a:p>
            <a:pPr lvl="1"/>
            <a:r>
              <a:rPr lang="en-US" sz="2800" dirty="0">
                <a:ea typeface="ＭＳ Ｐゴシック" charset="0"/>
              </a:rPr>
              <a:t>green(Grass) </a:t>
            </a:r>
          </a:p>
          <a:p>
            <a:pPr lvl="1"/>
            <a:r>
              <a:rPr lang="en-US" sz="2800" dirty="0">
                <a:ea typeface="ＭＳ Ｐゴシック" charset="0"/>
              </a:rPr>
              <a:t>color(Grass, Green)</a:t>
            </a:r>
            <a:r>
              <a:rPr lang="en-US" sz="24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FOL Provides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Truth values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True, False</a:t>
            </a:r>
          </a:p>
          <a:p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Variable symbols</a:t>
            </a:r>
          </a:p>
          <a:p>
            <a:pPr lvl="1"/>
            <a:r>
              <a:rPr lang="en-US" sz="2800" dirty="0">
                <a:ea typeface="ＭＳ Ｐゴシック" charset="0"/>
              </a:rPr>
              <a:t>E.g., x, y, foo</a:t>
            </a:r>
          </a:p>
          <a:p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Connectives</a:t>
            </a:r>
          </a:p>
          <a:p>
            <a:pPr lvl="1"/>
            <a:r>
              <a:rPr lang="en-US" sz="2800" dirty="0">
                <a:ea typeface="ＭＳ Ｐゴシック" charset="0"/>
              </a:rPr>
              <a:t>Same as in propositional logic: not (</a:t>
            </a:r>
            <a:r>
              <a:rPr lang="en-US" sz="2800" dirty="0">
                <a:ea typeface="ＭＳ Ｐゴシック" charset="0"/>
                <a:sym typeface="Symbol" charset="0"/>
              </a:rPr>
              <a:t></a:t>
            </a:r>
            <a:r>
              <a:rPr lang="en-US" sz="2800" dirty="0">
                <a:ea typeface="ＭＳ Ｐゴシック" charset="0"/>
              </a:rPr>
              <a:t>), and (</a:t>
            </a:r>
            <a:r>
              <a:rPr lang="en-US" sz="2800" dirty="0">
                <a:ea typeface="ＭＳ Ｐゴシック" charset="0"/>
                <a:sym typeface="Symbol" charset="0"/>
              </a:rPr>
              <a:t></a:t>
            </a:r>
            <a:r>
              <a:rPr lang="en-US" sz="2800" dirty="0">
                <a:ea typeface="ＭＳ Ｐゴシック" charset="0"/>
              </a:rPr>
              <a:t>), or (</a:t>
            </a:r>
            <a:r>
              <a:rPr lang="en-US" sz="2800" dirty="0">
                <a:ea typeface="ＭＳ Ｐゴシック" charset="0"/>
                <a:sym typeface="Symbol" charset="0"/>
              </a:rPr>
              <a:t></a:t>
            </a:r>
            <a:r>
              <a:rPr lang="en-US" sz="2800" dirty="0">
                <a:ea typeface="ＭＳ Ｐゴシック" charset="0"/>
              </a:rPr>
              <a:t>), implies (</a:t>
            </a:r>
            <a:r>
              <a:rPr lang="en-US" sz="2800" dirty="0">
                <a:ea typeface="ＭＳ Ｐゴシック" charset="0"/>
                <a:sym typeface="Symbol" charset="0"/>
              </a:rPr>
              <a:t></a:t>
            </a:r>
            <a:r>
              <a:rPr lang="en-US" sz="2800" dirty="0">
                <a:ea typeface="ＭＳ Ｐゴシック" charset="0"/>
              </a:rPr>
              <a:t>), </a:t>
            </a:r>
            <a:r>
              <a:rPr lang="en-US" sz="2800" dirty="0" err="1">
                <a:ea typeface="ＭＳ Ｐゴシック" charset="0"/>
              </a:rPr>
              <a:t>iff</a:t>
            </a:r>
            <a:r>
              <a:rPr lang="en-US" sz="2800" dirty="0">
                <a:ea typeface="ＭＳ Ｐゴシック" charset="0"/>
              </a:rPr>
              <a:t> (</a:t>
            </a:r>
            <a:r>
              <a:rPr lang="en-US" sz="2800" dirty="0">
                <a:ea typeface="ＭＳ Ｐゴシック" charset="0"/>
                <a:sym typeface="Symbol" charset="0"/>
              </a:rPr>
              <a:t>)</a:t>
            </a:r>
          </a:p>
          <a:p>
            <a:r>
              <a:rPr lang="en-US" sz="28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Quantifiers</a:t>
            </a:r>
          </a:p>
          <a:p>
            <a:pPr lvl="1"/>
            <a:r>
              <a:rPr lang="en-US" sz="2800" dirty="0">
                <a:ea typeface="ＭＳ Ｐゴシック" charset="0"/>
              </a:rPr>
              <a:t>Universal </a:t>
            </a:r>
            <a:r>
              <a:rPr lang="en-US" sz="2800" dirty="0">
                <a:ea typeface="ＭＳ Ｐゴシック" charset="0"/>
                <a:sym typeface="Symbol" charset="0"/>
              </a:rPr>
              <a:t>x or  </a:t>
            </a:r>
            <a:r>
              <a:rPr lang="en-US" sz="2800" dirty="0">
                <a:ea typeface="ＭＳ Ｐゴシック" charset="0"/>
              </a:rPr>
              <a:t>(Ax)</a:t>
            </a:r>
          </a:p>
          <a:p>
            <a:pPr lvl="1"/>
            <a:r>
              <a:rPr lang="en-US" sz="2800" dirty="0">
                <a:ea typeface="ＭＳ Ｐゴシック" charset="0"/>
              </a:rPr>
              <a:t>Existential </a:t>
            </a:r>
            <a:r>
              <a:rPr lang="en-US" sz="2800" dirty="0">
                <a:ea typeface="ＭＳ Ｐゴシック" charset="0"/>
                <a:sym typeface="Symbol" charset="0"/>
              </a:rPr>
              <a:t></a:t>
            </a:r>
            <a:r>
              <a:rPr lang="en-US" sz="2800" dirty="0">
                <a:ea typeface="ＭＳ Ｐゴシック" charset="0"/>
              </a:rPr>
              <a:t>x or (Ex) 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b="1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4323"/>
            <a:ext cx="8610600" cy="52578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term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(denoting a real-world individual) is a constant symbol, variable symbol, or n-place function of n terms, e.g.:</a:t>
            </a:r>
          </a:p>
          <a:p>
            <a:pPr lvl="1"/>
            <a:r>
              <a:rPr lang="en-US" sz="3200" dirty="0">
                <a:ea typeface="ＭＳ Ｐゴシック" charset="0"/>
              </a:rPr>
              <a:t>Constants: john, </a:t>
            </a:r>
            <a:r>
              <a:rPr lang="en-US" sz="3200" dirty="0" err="1">
                <a:ea typeface="ＭＳ Ｐゴシック" charset="0"/>
              </a:rPr>
              <a:t>umbc</a:t>
            </a:r>
            <a:endParaRPr lang="en-US" sz="3200" dirty="0">
              <a:ea typeface="ＭＳ Ｐゴシック" charset="0"/>
            </a:endParaRPr>
          </a:p>
          <a:p>
            <a:pPr lvl="1"/>
            <a:r>
              <a:rPr lang="en-US" sz="3200" dirty="0">
                <a:ea typeface="ＭＳ Ｐゴシック" charset="0"/>
              </a:rPr>
              <a:t>Variables: x, y, z</a:t>
            </a:r>
          </a:p>
          <a:p>
            <a:pPr lvl="1"/>
            <a:r>
              <a:rPr lang="en-US" sz="3200" dirty="0">
                <a:ea typeface="ＭＳ Ｐゴシック" charset="0"/>
              </a:rPr>
              <a:t>Functions: </a:t>
            </a:r>
            <a:r>
              <a:rPr lang="en-US" sz="3200" dirty="0" err="1">
                <a:ea typeface="ＭＳ Ｐゴシック" charset="0"/>
              </a:rPr>
              <a:t>mother_of</a:t>
            </a:r>
            <a:r>
              <a:rPr lang="en-US" sz="3200" dirty="0">
                <a:ea typeface="ＭＳ Ｐゴシック" charset="0"/>
              </a:rPr>
              <a:t>(john), phone(mother(x))</a:t>
            </a:r>
          </a:p>
          <a:p>
            <a:r>
              <a:rPr lang="en-US" sz="3600" dirty="0">
                <a:ea typeface="ＭＳ Ｐゴシック" charset="0"/>
                <a:cs typeface="ＭＳ Ｐゴシック" charset="0"/>
              </a:rPr>
              <a:t>Ground terms have no variables in them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  <a:ea typeface="ＭＳ Ｐゴシック" charset="0"/>
              </a:rPr>
              <a:t>Ground:</a:t>
            </a:r>
            <a:r>
              <a:rPr lang="en-US" sz="3200" dirty="0">
                <a:ea typeface="ＭＳ Ｐゴシック" charset="0"/>
              </a:rPr>
              <a:t> john,  </a:t>
            </a:r>
            <a:r>
              <a:rPr lang="en-US" sz="3200" dirty="0" err="1">
                <a:ea typeface="ＭＳ Ｐゴシック" charset="0"/>
              </a:rPr>
              <a:t>father_of</a:t>
            </a:r>
            <a:r>
              <a:rPr lang="en-US" sz="3200" dirty="0">
                <a:ea typeface="ＭＳ Ｐゴシック" charset="0"/>
              </a:rPr>
              <a:t>(</a:t>
            </a:r>
            <a:r>
              <a:rPr lang="en-US" sz="3200" dirty="0" err="1">
                <a:ea typeface="ＭＳ Ｐゴシック" charset="0"/>
              </a:rPr>
              <a:t>father_of</a:t>
            </a:r>
            <a:r>
              <a:rPr lang="en-US" sz="3200" dirty="0">
                <a:ea typeface="ＭＳ Ｐゴシック" charset="0"/>
              </a:rPr>
              <a:t>(john))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ea typeface="ＭＳ Ｐゴシック" charset="0"/>
              </a:rPr>
              <a:t>Not Ground: </a:t>
            </a:r>
            <a:r>
              <a:rPr lang="en-US" sz="3200" dirty="0" err="1">
                <a:ea typeface="ＭＳ Ｐゴシック" charset="0"/>
              </a:rPr>
              <a:t>father_of</a:t>
            </a:r>
            <a:r>
              <a:rPr lang="en-US" sz="3200" dirty="0">
                <a:ea typeface="ＭＳ Ｐゴシック" charset="0"/>
              </a:rPr>
              <a:t>(X)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b="1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153400" cy="5257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An </a:t>
            </a: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atomic sentence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(which has value true or false) is an n-place predicate of n terms, e.g.:</a:t>
            </a:r>
          </a:p>
          <a:p>
            <a:pPr lvl="1"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green(Kermit))</a:t>
            </a:r>
          </a:p>
          <a:p>
            <a:pPr lvl="1"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between(Philadelphia, Baltimore, DC)</a:t>
            </a:r>
          </a:p>
          <a:p>
            <a:pPr lvl="1"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loves(X, mother(X))</a:t>
            </a:r>
          </a:p>
          <a:p>
            <a:pPr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complex sentence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formed from atomic sentences connected by logical connectives:</a:t>
            </a:r>
          </a:p>
          <a:p>
            <a:pPr marL="803275" lvl="1" indent="0">
              <a:buFontTx/>
              <a:buNone/>
              <a:defRPr/>
            </a:pPr>
            <a:r>
              <a:rPr lang="en-US" sz="3200" dirty="0">
                <a:ea typeface="ＭＳ Ｐゴシック" charset="0"/>
                <a:sym typeface="Symbol" charset="0"/>
              </a:rPr>
              <a:t></a:t>
            </a:r>
            <a:r>
              <a:rPr lang="en-US" sz="3200" dirty="0">
                <a:ea typeface="ＭＳ Ｐゴシック" charset="0"/>
              </a:rPr>
              <a:t>P, P</a:t>
            </a:r>
            <a:r>
              <a:rPr lang="en-US" sz="3200" dirty="0">
                <a:ea typeface="ＭＳ Ｐゴシック" charset="0"/>
                <a:sym typeface="Symbol" charset="0"/>
              </a:rPr>
              <a:t></a:t>
            </a:r>
            <a:r>
              <a:rPr lang="en-US" sz="3200" dirty="0">
                <a:ea typeface="ＭＳ Ｐゴシック" charset="0"/>
              </a:rPr>
              <a:t>Q, P</a:t>
            </a:r>
            <a:r>
              <a:rPr lang="en-US" sz="3200" dirty="0">
                <a:ea typeface="ＭＳ Ｐゴシック" charset="0"/>
                <a:sym typeface="Symbol" charset="0"/>
              </a:rPr>
              <a:t></a:t>
            </a:r>
            <a:r>
              <a:rPr lang="en-US" sz="3200" dirty="0">
                <a:ea typeface="ＭＳ Ｐゴシック" charset="0"/>
              </a:rPr>
              <a:t>Q, P</a:t>
            </a:r>
            <a:r>
              <a:rPr lang="en-US" sz="3200" dirty="0">
                <a:ea typeface="ＭＳ Ｐゴシック" charset="0"/>
                <a:sym typeface="Symbol" charset="0"/>
              </a:rPr>
              <a:t></a:t>
            </a:r>
            <a:r>
              <a:rPr lang="en-US" sz="3200" dirty="0">
                <a:ea typeface="ＭＳ Ｐゴシック" charset="0"/>
              </a:rPr>
              <a:t>Q, P</a:t>
            </a:r>
            <a:r>
              <a:rPr lang="en-US" sz="3200" dirty="0">
                <a:ea typeface="ＭＳ Ｐゴシック" charset="0"/>
                <a:sym typeface="Symbol" charset="0"/>
              </a:rPr>
              <a:t></a:t>
            </a:r>
            <a:r>
              <a:rPr lang="en-US" sz="3200" dirty="0">
                <a:ea typeface="ＭＳ Ｐゴシック" charset="0"/>
              </a:rPr>
              <a:t>Q</a:t>
            </a:r>
          </a:p>
          <a:p>
            <a:pPr lvl="1">
              <a:buFontTx/>
              <a:buNone/>
              <a:defRPr/>
            </a:pPr>
            <a:r>
              <a:rPr lang="en-US" sz="3200" dirty="0">
                <a:ea typeface="ＭＳ Ｐゴシック" charset="0"/>
              </a:rPr>
              <a:t>where P and Q are sentences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71600"/>
            <a:ext cx="8115300" cy="50292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quantified sentences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adds quantifiers 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 and </a:t>
            </a:r>
          </a:p>
          <a:p>
            <a:pPr lvl="1">
              <a:defRPr/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x loves(x, mother(x))</a:t>
            </a:r>
          </a:p>
          <a:p>
            <a:pPr lvl="1">
              <a:defRPr/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x number(x) </a:t>
            </a:r>
            <a:r>
              <a:rPr lang="en-US" sz="3200" dirty="0">
                <a:ea typeface="ＭＳ Ｐゴシック" charset="0"/>
                <a:sym typeface="Symbol" charset="0"/>
              </a:rPr>
              <a:t> greater(x, 100)  prime(x)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well-formed formula (</a:t>
            </a:r>
            <a:r>
              <a:rPr lang="en-US" sz="3200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wff</a:t>
            </a:r>
            <a:r>
              <a:rPr lang="en-US" sz="32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a sentence containing no 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free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 variables, i.e., all variables are 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bound</a:t>
            </a:r>
            <a:r>
              <a:rPr lang="ja-JP" altLang="en-US" sz="32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 by either a universal or existential quantifiers </a:t>
            </a:r>
          </a:p>
          <a:p>
            <a:pPr lvl="1" indent="12700">
              <a:buFontTx/>
              <a:buNone/>
              <a:defRPr/>
            </a:pPr>
            <a:r>
              <a:rPr lang="en-US" sz="3200" dirty="0">
                <a:ea typeface="ＭＳ Ｐゴシック" charset="0"/>
              </a:rPr>
              <a:t>(</a:t>
            </a:r>
            <a:r>
              <a:rPr lang="en-US" sz="3200" dirty="0">
                <a:ea typeface="ＭＳ Ｐゴシック" charset="0"/>
                <a:sym typeface="Symbol" charset="0"/>
              </a:rPr>
              <a:t></a:t>
            </a:r>
            <a:r>
              <a:rPr lang="en-US" sz="3200" dirty="0">
                <a:ea typeface="ＭＳ Ｐゴシック" charset="0"/>
              </a:rPr>
              <a:t>x)P(</a:t>
            </a:r>
            <a:r>
              <a:rPr lang="en-US" sz="3200" dirty="0" err="1">
                <a:ea typeface="ＭＳ Ｐゴシック" charset="0"/>
              </a:rPr>
              <a:t>x,y</a:t>
            </a:r>
            <a:r>
              <a:rPr lang="en-US" sz="3200" dirty="0">
                <a:ea typeface="ＭＳ Ｐゴシック" charset="0"/>
              </a:rPr>
              <a:t>) has x bound as a universally quantified variable, but y is free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BNF for FOL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S := &lt;Sentence&gt; 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&lt;Sentence&gt; := &lt;AtomicSentence&gt; | 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&lt;Sentence&gt; &lt;Connective&gt; &lt;Sentence&gt;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&lt;Quantifier&gt; &lt;Variable&gt;,... &lt;Sentence&gt;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"NOT" &lt;Sentence&gt;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"(" &lt;Sentence&gt; ")"; 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&lt;AtomicSentence&gt; := &lt;Predicate&gt; "(" &lt;Term&gt;, ... ")"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          &lt;Term&gt; "=" &lt;Term&gt;;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&lt;Term&gt; := &lt;Function&gt; "(" &lt;Term&gt;, ... ")"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&lt;Constant&gt; |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          &lt;Variable&gt;;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&lt;Connective&gt; := "AND" | "OR" | "IMPLIES" | "EQUIVALENT";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&lt;Quantifier&gt; := "EXISTS" | "FORALL" 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&lt;Constant&gt; := "A" | "X1" | "John" | ... 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&lt;Variable&gt; := "a" | "x" | "s" | ... ;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&lt;Predicate&gt; := "Before" | "HasColor" | "Raining" | ... ; </a:t>
            </a:r>
          </a:p>
          <a:p>
            <a:pPr>
              <a:buFontTx/>
              <a:buNone/>
            </a:pPr>
            <a:r>
              <a:rPr lang="en-US" sz="1600">
                <a:latin typeface="Courier" charset="0"/>
                <a:ea typeface="ＭＳ Ｐゴシック" charset="0"/>
                <a:cs typeface="ＭＳ Ｐゴシック" charset="0"/>
              </a:rPr>
              <a:t>&lt;Function&gt; := "Mother" | "LeftLegOf" | ... ;</a:t>
            </a:r>
          </a:p>
          <a:p>
            <a:pPr>
              <a:buFontTx/>
              <a:buNone/>
            </a:pPr>
            <a:endParaRPr lang="en-US" sz="1600">
              <a:latin typeface="Courier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1600">
              <a:latin typeface="Courier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.pot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11902</TotalTime>
  <Words>2964</Words>
  <Application>Microsoft Macintosh PowerPoint</Application>
  <PresentationFormat>On-screen Show (4:3)</PresentationFormat>
  <Paragraphs>315</Paragraphs>
  <Slides>28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ゴシック</vt:lpstr>
      <vt:lpstr>ＭＳ Ｐゴシック</vt:lpstr>
      <vt:lpstr>Calibri Regular</vt:lpstr>
      <vt:lpstr>Courier</vt:lpstr>
      <vt:lpstr>Symbol</vt:lpstr>
      <vt:lpstr>Times New Roman</vt:lpstr>
      <vt:lpstr>Wingdings</vt:lpstr>
      <vt:lpstr>Blank Presentation</vt:lpstr>
      <vt:lpstr>First-Order Logic: Review</vt:lpstr>
      <vt:lpstr>RDFS/OWL Semantics</vt:lpstr>
      <vt:lpstr>First-order logic</vt:lpstr>
      <vt:lpstr>User provides</vt:lpstr>
      <vt:lpstr>FOL Provides</vt:lpstr>
      <vt:lpstr>Sentences: built from terms and atoms</vt:lpstr>
      <vt:lpstr>Sentences: built from terms and atoms</vt:lpstr>
      <vt:lpstr>Sentences: built from terms and atoms</vt:lpstr>
      <vt:lpstr>A BNF for FOL</vt:lpstr>
      <vt:lpstr>Quantifiers</vt:lpstr>
      <vt:lpstr>Quantifiers (1)</vt:lpstr>
      <vt:lpstr>Quantifiers (2)</vt:lpstr>
      <vt:lpstr>Quantifier Scope</vt:lpstr>
      <vt:lpstr>Quantifier Scope</vt:lpstr>
      <vt:lpstr>Procedural example 1</vt:lpstr>
      <vt:lpstr>Procedural example 2</vt:lpstr>
      <vt:lpstr>Connections between  and </vt:lpstr>
      <vt:lpstr>Simple genealogy KB in FOL</vt:lpstr>
      <vt:lpstr>How do we approach this?</vt:lpstr>
      <vt:lpstr>Simple genealogy KB in FOL</vt:lpstr>
      <vt:lpstr>Example: A simple genealogy KB by FOL</vt:lpstr>
      <vt:lpstr>Example Axioms</vt:lpstr>
      <vt:lpstr>PowerPoint Presentation</vt:lpstr>
      <vt:lpstr>Axioms, definitions and theorems</vt:lpstr>
      <vt:lpstr>More on definitions</vt:lpstr>
      <vt:lpstr>Notational differences</vt:lpstr>
      <vt:lpstr>A example of FOL in use</vt:lpstr>
      <vt:lpstr>FOL Summary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Propositional/First-Order Logic</dc:title>
  <dc:creator>COGITO</dc:creator>
  <cp:lastModifiedBy>Tim Finin</cp:lastModifiedBy>
  <cp:revision>240</cp:revision>
  <cp:lastPrinted>2017-10-11T19:17:22Z</cp:lastPrinted>
  <dcterms:created xsi:type="dcterms:W3CDTF">2009-10-28T18:03:00Z</dcterms:created>
  <dcterms:modified xsi:type="dcterms:W3CDTF">2018-10-01T18:23:18Z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C:\Users\finin\teaching\AI\RN\</vt:lpwstr>
  </property>
</Properties>
</file>