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7" r:id="rId2"/>
    <p:sldId id="316" r:id="rId3"/>
    <p:sldId id="317" r:id="rId4"/>
    <p:sldId id="333" r:id="rId5"/>
    <p:sldId id="339" r:id="rId6"/>
    <p:sldId id="335" r:id="rId7"/>
    <p:sldId id="336" r:id="rId8"/>
    <p:sldId id="337" r:id="rId9"/>
    <p:sldId id="338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0000CC"/>
    <a:srgbClr val="E1F4FF"/>
    <a:srgbClr val="5F5F5F"/>
    <a:srgbClr val="000000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howGuides="1">
      <p:cViewPr>
        <p:scale>
          <a:sx n="69" d="100"/>
          <a:sy n="69" d="100"/>
        </p:scale>
        <p:origin x="224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BA7F7C-BE84-374D-BDA4-1F57A8F51696}" type="slidenum">
              <a:rPr lang="en-US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37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</a:defRPr>
            </a:lvl1pPr>
          </a:lstStyle>
          <a:p>
            <a:fld id="{40E5065D-F938-A34E-8DBE-D7E5AE6B7034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5368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A78EB3-E52C-C04D-99B0-3248B69F3C34}" type="slidenum">
              <a:rPr lang="el-GR" sz="1400">
                <a:latin typeface="Calibri"/>
              </a:rPr>
              <a:pPr eaLnBrk="1" hangingPunct="1"/>
              <a:t>1</a:t>
            </a:fld>
            <a:endParaRPr lang="el-GR" sz="1400" dirty="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908A6C-E055-5F4D-8FE2-2707AF62AB4A}" type="slidenum">
              <a:rPr lang="el-GR" sz="1400"/>
              <a:pPr eaLnBrk="1" hangingPunct="1"/>
              <a:t>6</a:t>
            </a:fld>
            <a:endParaRPr lang="el-GR" sz="14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CD94AE-AD90-334D-AA40-1C3B5F55D8B0}" type="slidenum">
              <a:rPr lang="el-GR" sz="1400"/>
              <a:pPr eaLnBrk="1" hangingPunct="1"/>
              <a:t>7</a:t>
            </a:fld>
            <a:endParaRPr lang="el-GR" sz="14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DA1D62-EEE6-7D42-93B0-E29C39751581}" type="slidenum">
              <a:rPr lang="el-GR" sz="1400"/>
              <a:pPr eaLnBrk="1" hangingPunct="1"/>
              <a:t>8</a:t>
            </a:fld>
            <a:endParaRPr lang="el-GR" sz="14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2EB0F8-2A10-4B4B-94A4-F3DCC3EE441A}" type="slidenum">
              <a:rPr lang="el-GR" sz="1400"/>
              <a:pPr eaLnBrk="1" hangingPunct="1"/>
              <a:t>9</a:t>
            </a:fld>
            <a:endParaRPr lang="el-GR" sz="14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10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24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7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5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046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1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3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35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26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wl.man.ac.uk/2003/concrete/lates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atural_kin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04800" y="685800"/>
            <a:ext cx="8610600" cy="4419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8000" dirty="0"/>
              <a:t>OWL abstract syntax</a:t>
            </a:r>
            <a:br>
              <a:rPr lang="en-US" sz="5400" dirty="0"/>
            </a:br>
            <a:r>
              <a:rPr lang="en-US" sz="5400" dirty="0"/>
              <a:t>and reasoning examples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5608638"/>
            <a:ext cx="6119812" cy="124936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de-DE" sz="2400" dirty="0" err="1"/>
              <a:t>Adapted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slides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Raphael Volz, AIFB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Declaring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in OWL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7093024" cy="5256212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i="1" dirty="0"/>
              <a:t>Naming a new class “plant”: </a:t>
            </a:r>
            <a:br>
              <a:rPr lang="en-US" i="1" dirty="0"/>
            </a:br>
            <a:r>
              <a:rPr lang="en-US" dirty="0"/>
              <a:t>Class(</a:t>
            </a:r>
            <a:r>
              <a:rPr lang="en-US" dirty="0" err="1"/>
              <a:t>pp:plant</a:t>
            </a:r>
            <a:r>
              <a:rPr lang="en-US" dirty="0"/>
              <a:t> partial)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i="1" dirty="0"/>
          </a:p>
          <a:p>
            <a:pPr marL="342900" indent="-342900" eaLnBrk="1" hangingPunct="1">
              <a:lnSpc>
                <a:spcPct val="90000"/>
              </a:lnSpc>
            </a:pPr>
            <a:r>
              <a:rPr lang="en-US" i="1" dirty="0"/>
              <a:t>Naming some “special plants”:</a:t>
            </a:r>
            <a:br>
              <a:rPr lang="en-US" i="1" dirty="0"/>
            </a:br>
            <a:r>
              <a:rPr lang="en-US" dirty="0"/>
              <a:t>Class(</a:t>
            </a:r>
            <a:r>
              <a:rPr lang="en-US" dirty="0" err="1"/>
              <a:t>pp:grass</a:t>
            </a:r>
            <a:r>
              <a:rPr lang="en-US" dirty="0"/>
              <a:t> partial </a:t>
            </a:r>
            <a:r>
              <a:rPr lang="en-US" dirty="0" err="1"/>
              <a:t>pp:plant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Class(</a:t>
            </a:r>
            <a:r>
              <a:rPr lang="en-US" dirty="0" err="1"/>
              <a:t>pp:tree</a:t>
            </a:r>
            <a:r>
              <a:rPr lang="en-US" dirty="0"/>
              <a:t> partial </a:t>
            </a:r>
            <a:r>
              <a:rPr lang="en-US" dirty="0" err="1"/>
              <a:t>pp:plant</a:t>
            </a:r>
            <a:r>
              <a:rPr lang="en-US" dirty="0"/>
              <a:t>)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i="1" dirty="0"/>
          </a:p>
          <a:p>
            <a:pPr marL="342900" indent="-342900" eaLnBrk="1" hangingPunct="1">
              <a:lnSpc>
                <a:spcPct val="90000"/>
              </a:lnSpc>
            </a:pPr>
            <a:r>
              <a:rPr lang="en-US" i="1" dirty="0"/>
              <a:t>Alternative Declaration:</a:t>
            </a:r>
            <a:br>
              <a:rPr lang="en-US" i="1" dirty="0"/>
            </a:br>
            <a:r>
              <a:rPr lang="en-US" dirty="0"/>
              <a:t>Class(</a:t>
            </a:r>
            <a:r>
              <a:rPr lang="en-US" dirty="0" err="1"/>
              <a:t>pp:grass</a:t>
            </a:r>
            <a:r>
              <a:rPr lang="en-US" dirty="0"/>
              <a:t> partial)</a:t>
            </a:r>
            <a:br>
              <a:rPr lang="en-US" dirty="0"/>
            </a:br>
            <a:r>
              <a:rPr lang="en-US" dirty="0"/>
              <a:t>Class(</a:t>
            </a:r>
            <a:r>
              <a:rPr lang="en-US" dirty="0" err="1"/>
              <a:t>pp:tree</a:t>
            </a:r>
            <a:r>
              <a:rPr lang="en-US" dirty="0"/>
              <a:t> partial)</a:t>
            </a:r>
            <a:br>
              <a:rPr lang="en-US" dirty="0"/>
            </a:br>
            <a:r>
              <a:rPr lang="en-US" dirty="0" err="1"/>
              <a:t>SubClassOf</a:t>
            </a:r>
            <a:r>
              <a:rPr lang="en-US" dirty="0"/>
              <a:t>(</a:t>
            </a:r>
            <a:r>
              <a:rPr lang="en-US" dirty="0" err="1"/>
              <a:t>pp:grass</a:t>
            </a:r>
            <a:r>
              <a:rPr lang="en-US" dirty="0"/>
              <a:t> </a:t>
            </a:r>
            <a:r>
              <a:rPr lang="en-US" dirty="0" err="1"/>
              <a:t>pp:plant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SubClassOf</a:t>
            </a:r>
            <a:r>
              <a:rPr lang="en-US" dirty="0"/>
              <a:t>(</a:t>
            </a:r>
            <a:r>
              <a:rPr lang="en-US" dirty="0" err="1"/>
              <a:t>pp:tree</a:t>
            </a:r>
            <a:r>
              <a:rPr lang="en-US" dirty="0"/>
              <a:t> </a:t>
            </a:r>
            <a:r>
              <a:rPr lang="en-US" dirty="0" err="1"/>
              <a:t>pp:plant</a:t>
            </a:r>
            <a:r>
              <a:rPr lang="en-US" dirty="0"/>
              <a:t>)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Declaring</a:t>
            </a:r>
            <a:r>
              <a:rPr lang="de-DE" dirty="0"/>
              <a:t> Properties in OWL: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53425" cy="4967287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de-DE" sz="3200" i="1" dirty="0"/>
              <a:t>A simple </a:t>
            </a:r>
            <a:r>
              <a:rPr lang="de-DE" sz="3200" i="1" dirty="0" err="1"/>
              <a:t>property</a:t>
            </a:r>
            <a:r>
              <a:rPr lang="de-DE" sz="3200" i="1" dirty="0"/>
              <a:t>:</a:t>
            </a:r>
            <a:br>
              <a:rPr lang="de-DE" sz="3200" i="1" dirty="0"/>
            </a:br>
            <a:r>
              <a:rPr lang="de-DE" sz="3200" dirty="0" err="1"/>
              <a:t>ObjectProperty</a:t>
            </a:r>
            <a:r>
              <a:rPr lang="de-DE" sz="3200" dirty="0"/>
              <a:t>(</a:t>
            </a:r>
            <a:r>
              <a:rPr lang="de-DE" sz="3200" dirty="0" err="1"/>
              <a:t>pp:eaten_by</a:t>
            </a:r>
            <a:r>
              <a:rPr lang="de-DE" sz="3200" dirty="0"/>
              <a:t>)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de-DE" sz="3200" i="1" dirty="0"/>
          </a:p>
          <a:p>
            <a:pPr marL="342900" indent="-342900" eaLnBrk="1" hangingPunct="1">
              <a:lnSpc>
                <a:spcPct val="90000"/>
              </a:lnSpc>
            </a:pPr>
            <a:r>
              <a:rPr lang="de-DE" sz="3200" i="1" dirty="0"/>
              <a:t>Properties </a:t>
            </a:r>
            <a:r>
              <a:rPr lang="de-DE" sz="3200" i="1" dirty="0" err="1"/>
              <a:t>may</a:t>
            </a:r>
            <a:r>
              <a:rPr lang="de-DE" sz="3200" i="1" dirty="0"/>
              <a:t> </a:t>
            </a:r>
            <a:r>
              <a:rPr lang="de-DE" sz="3200" i="1" dirty="0" err="1"/>
              <a:t>be</a:t>
            </a:r>
            <a:r>
              <a:rPr lang="de-DE" sz="3200" i="1" dirty="0"/>
              <a:t> inverse </a:t>
            </a:r>
            <a:r>
              <a:rPr lang="de-DE" sz="3200" i="1" dirty="0" err="1"/>
              <a:t>to</a:t>
            </a:r>
            <a:r>
              <a:rPr lang="de-DE" sz="3200" i="1" dirty="0"/>
              <a:t> </a:t>
            </a:r>
            <a:r>
              <a:rPr lang="de-DE" sz="3200" i="1" dirty="0" err="1"/>
              <a:t>each</a:t>
            </a:r>
            <a:r>
              <a:rPr lang="de-DE" sz="3200" i="1" dirty="0"/>
              <a:t> </a:t>
            </a:r>
            <a:r>
              <a:rPr lang="de-DE" sz="3200" i="1" dirty="0" err="1"/>
              <a:t>other</a:t>
            </a:r>
            <a:r>
              <a:rPr lang="de-DE" sz="3200" i="1" dirty="0"/>
              <a:t>:</a:t>
            </a:r>
            <a:br>
              <a:rPr lang="de-DE" sz="3200" i="1" dirty="0"/>
            </a:br>
            <a:r>
              <a:rPr lang="de-DE" sz="3200" dirty="0" err="1"/>
              <a:t>ObjectProperty</a:t>
            </a:r>
            <a:r>
              <a:rPr lang="de-DE" sz="3200" dirty="0"/>
              <a:t>(</a:t>
            </a:r>
            <a:r>
              <a:rPr lang="de-DE" sz="3200" dirty="0" err="1"/>
              <a:t>pp:eats</a:t>
            </a:r>
            <a:r>
              <a:rPr lang="de-DE" sz="3200" dirty="0"/>
              <a:t> </a:t>
            </a:r>
            <a:r>
              <a:rPr lang="de-DE" sz="3200" dirty="0" err="1"/>
              <a:t>inverseOf</a:t>
            </a:r>
            <a:r>
              <a:rPr lang="de-DE" sz="3200" dirty="0"/>
              <a:t>(</a:t>
            </a:r>
            <a:r>
              <a:rPr lang="de-DE" sz="3200" dirty="0" err="1"/>
              <a:t>pp:eaten_by</a:t>
            </a:r>
            <a:r>
              <a:rPr lang="de-DE" sz="3200" dirty="0"/>
              <a:t>))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de-DE" sz="3200" i="1" dirty="0"/>
          </a:p>
          <a:p>
            <a:pPr marL="342900" indent="-342900" eaLnBrk="1" hangingPunct="1">
              <a:lnSpc>
                <a:spcPct val="90000"/>
              </a:lnSpc>
            </a:pPr>
            <a:r>
              <a:rPr lang="de-DE" sz="3200" i="1" dirty="0"/>
              <a:t>Domain </a:t>
            </a:r>
            <a:r>
              <a:rPr lang="de-DE" sz="3200" i="1" dirty="0" err="1"/>
              <a:t>and</a:t>
            </a:r>
            <a:r>
              <a:rPr lang="de-DE" sz="3200" i="1" dirty="0"/>
              <a:t> Ranges:</a:t>
            </a:r>
            <a:r>
              <a:rPr lang="de-DE" sz="3200" dirty="0"/>
              <a:t> </a:t>
            </a:r>
            <a:br>
              <a:rPr lang="de-DE" sz="3200" dirty="0"/>
            </a:br>
            <a:r>
              <a:rPr lang="de-DE" sz="3200" dirty="0" err="1"/>
              <a:t>ObjectProperty</a:t>
            </a:r>
            <a:r>
              <a:rPr lang="de-DE" sz="3200" dirty="0"/>
              <a:t>(</a:t>
            </a:r>
            <a:r>
              <a:rPr lang="de-DE" sz="3200" dirty="0" err="1"/>
              <a:t>pp:has_pet</a:t>
            </a:r>
            <a:br>
              <a:rPr lang="de-DE" sz="3200" dirty="0"/>
            </a:br>
            <a:r>
              <a:rPr lang="de-DE" sz="3200" dirty="0"/>
              <a:t>                         </a:t>
            </a:r>
            <a:r>
              <a:rPr lang="de-DE" sz="3200" dirty="0" err="1"/>
              <a:t>domain</a:t>
            </a:r>
            <a:r>
              <a:rPr lang="de-DE" sz="3200" dirty="0"/>
              <a:t>(</a:t>
            </a:r>
            <a:r>
              <a:rPr lang="de-DE" sz="3200" dirty="0" err="1"/>
              <a:t>pp:person</a:t>
            </a:r>
            <a:r>
              <a:rPr lang="de-DE" sz="3200" dirty="0"/>
              <a:t>) 				    </a:t>
            </a:r>
            <a:r>
              <a:rPr lang="de-DE" sz="3200" dirty="0" err="1"/>
              <a:t>range</a:t>
            </a:r>
            <a:r>
              <a:rPr lang="de-DE" sz="3200" dirty="0"/>
              <a:t>(</a:t>
            </a:r>
            <a:r>
              <a:rPr lang="de-DE" sz="3200" dirty="0" err="1"/>
              <a:t>pp:animal</a:t>
            </a:r>
            <a:r>
              <a:rPr lang="de-DE" sz="3200" dirty="0"/>
              <a:t>))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Declaring</a:t>
            </a:r>
            <a:r>
              <a:rPr lang="de-DE" dirty="0"/>
              <a:t> Properties in OWL: II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de-DE" sz="3200" i="1" dirty="0" err="1"/>
              <a:t>Datatype</a:t>
            </a:r>
            <a:r>
              <a:rPr lang="de-DE" sz="3200" i="1" dirty="0"/>
              <a:t> Properties:</a:t>
            </a:r>
            <a:br>
              <a:rPr lang="de-DE" sz="3200" i="1" dirty="0"/>
            </a:br>
            <a:r>
              <a:rPr lang="de-DE" sz="3200" dirty="0" err="1"/>
              <a:t>DataProperty</a:t>
            </a:r>
            <a:r>
              <a:rPr lang="de-DE" sz="3200" dirty="0"/>
              <a:t>(</a:t>
            </a:r>
            <a:r>
              <a:rPr lang="de-DE" sz="3200" dirty="0" err="1"/>
              <a:t>pp:service_number</a:t>
            </a:r>
            <a:r>
              <a:rPr lang="de-DE" sz="3200" dirty="0"/>
              <a:t> </a:t>
            </a:r>
            <a:r>
              <a:rPr lang="de-DE" sz="3200" dirty="0" err="1"/>
              <a:t>range</a:t>
            </a:r>
            <a:r>
              <a:rPr lang="de-DE" sz="3200" dirty="0"/>
              <a:t>(</a:t>
            </a:r>
            <a:r>
              <a:rPr lang="de-DE" sz="3200" dirty="0" err="1"/>
              <a:t>xsd:integer</a:t>
            </a:r>
            <a:r>
              <a:rPr lang="de-DE" sz="3200" dirty="0"/>
              <a:t>)) 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de-DE" sz="3200" i="1" dirty="0"/>
          </a:p>
          <a:p>
            <a:pPr marL="342900" indent="-342900" eaLnBrk="1" hangingPunct="1">
              <a:lnSpc>
                <a:spcPct val="80000"/>
              </a:lnSpc>
            </a:pPr>
            <a:r>
              <a:rPr lang="de-DE" sz="3200" i="1" dirty="0"/>
              <a:t>Property </a:t>
            </a:r>
            <a:r>
              <a:rPr lang="de-DE" sz="3200" i="1" dirty="0" err="1"/>
              <a:t>Hierarchy</a:t>
            </a:r>
            <a:r>
              <a:rPr lang="de-DE" sz="3200" i="1" dirty="0"/>
              <a:t>:</a:t>
            </a:r>
            <a:br>
              <a:rPr lang="de-DE" sz="3200" i="1" dirty="0"/>
            </a:br>
            <a:r>
              <a:rPr lang="de-DE" sz="3200" dirty="0" err="1"/>
              <a:t>SubPropertyOf</a:t>
            </a:r>
            <a:r>
              <a:rPr lang="de-DE" sz="3200" dirty="0"/>
              <a:t>(</a:t>
            </a:r>
            <a:r>
              <a:rPr lang="de-DE" sz="3200" dirty="0" err="1"/>
              <a:t>pp:has_pet</a:t>
            </a:r>
            <a:r>
              <a:rPr lang="de-DE" sz="3200" dirty="0"/>
              <a:t> </a:t>
            </a:r>
            <a:r>
              <a:rPr lang="de-DE" sz="3200" dirty="0" err="1"/>
              <a:t>pp:likes</a:t>
            </a:r>
            <a:r>
              <a:rPr lang="de-DE" sz="3200" dirty="0"/>
              <a:t>)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de-DE" sz="3200" i="1" dirty="0"/>
          </a:p>
          <a:p>
            <a:pPr marL="342900" indent="-342900" eaLnBrk="1" hangingPunct="1">
              <a:lnSpc>
                <a:spcPct val="80000"/>
              </a:lnSpc>
            </a:pPr>
            <a:r>
              <a:rPr lang="de-DE" sz="3200" i="1" dirty="0" err="1"/>
              <a:t>Algebraic</a:t>
            </a:r>
            <a:r>
              <a:rPr lang="de-DE" sz="3200" i="1" dirty="0"/>
              <a:t> </a:t>
            </a:r>
            <a:r>
              <a:rPr lang="de-DE" sz="3200" i="1" dirty="0" err="1"/>
              <a:t>properties</a:t>
            </a:r>
            <a:r>
              <a:rPr lang="de-DE" sz="3200" i="1" dirty="0"/>
              <a:t>:</a:t>
            </a:r>
            <a:br>
              <a:rPr lang="de-DE" sz="3200" i="1" dirty="0"/>
            </a:br>
            <a:r>
              <a:rPr lang="de-DE" sz="3200" dirty="0" err="1"/>
              <a:t>ObjectProperty</a:t>
            </a:r>
            <a:r>
              <a:rPr lang="de-DE" sz="3200" dirty="0"/>
              <a:t>(</a:t>
            </a:r>
            <a:r>
              <a:rPr lang="de-DE" sz="3200" dirty="0" err="1"/>
              <a:t>pp:married_to</a:t>
            </a:r>
            <a:r>
              <a:rPr lang="de-DE" sz="3200" dirty="0"/>
              <a:t> </a:t>
            </a:r>
            <a:r>
              <a:rPr lang="de-DE" sz="3200" dirty="0" err="1"/>
              <a:t>Symmetric</a:t>
            </a:r>
            <a:r>
              <a:rPr lang="de-DE" sz="3200" dirty="0"/>
              <a:t>)</a:t>
            </a:r>
            <a:br>
              <a:rPr lang="de-DE" sz="3200" dirty="0"/>
            </a:br>
            <a:r>
              <a:rPr lang="de-DE" sz="3200" dirty="0" err="1"/>
              <a:t>ObjectProperty</a:t>
            </a:r>
            <a:r>
              <a:rPr lang="de-DE" sz="3200" dirty="0"/>
              <a:t>(</a:t>
            </a:r>
            <a:r>
              <a:rPr lang="de-DE" sz="3200" dirty="0" err="1"/>
              <a:t>pp:ancestor_of</a:t>
            </a:r>
            <a:r>
              <a:rPr lang="de-DE" sz="3200" dirty="0"/>
              <a:t> Transitive) </a:t>
            </a:r>
            <a:r>
              <a:rPr lang="de-DE" sz="3200" dirty="0" err="1"/>
              <a:t>ObjectProperty</a:t>
            </a:r>
            <a:r>
              <a:rPr lang="de-DE" sz="3200" dirty="0"/>
              <a:t>(</a:t>
            </a:r>
            <a:r>
              <a:rPr lang="de-DE" sz="3200" dirty="0" err="1"/>
              <a:t>pp:passport_nr</a:t>
            </a:r>
            <a:r>
              <a:rPr lang="de-DE" sz="3200" dirty="0"/>
              <a:t> </a:t>
            </a:r>
            <a:r>
              <a:rPr lang="de-DE" sz="3200" dirty="0" err="1"/>
              <a:t>Functional</a:t>
            </a:r>
            <a:r>
              <a:rPr lang="de-DE" sz="3200" dirty="0"/>
              <a:t>)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de-DE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Individuals</a:t>
            </a:r>
            <a:r>
              <a:rPr lang="de-DE" dirty="0"/>
              <a:t> in OWL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de-DE" sz="3200" dirty="0"/>
              <a:t>Individual(</a:t>
            </a:r>
            <a:r>
              <a:rPr lang="de-DE" sz="3200" dirty="0" err="1"/>
              <a:t>pp:Tom</a:t>
            </a:r>
            <a:r>
              <a:rPr lang="de-DE" sz="3200" dirty="0"/>
              <a:t> type(</a:t>
            </a:r>
            <a:r>
              <a:rPr lang="de-DE" sz="3200" dirty="0" err="1"/>
              <a:t>owl:Person</a:t>
            </a:r>
            <a:r>
              <a:rPr lang="de-DE" sz="3200" dirty="0"/>
              <a:t>))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de-DE" sz="3200" dirty="0"/>
              <a:t>Individual(</a:t>
            </a:r>
            <a:r>
              <a:rPr lang="de-DE" sz="3200" dirty="0" err="1"/>
              <a:t>pp:Dewey</a:t>
            </a:r>
            <a:r>
              <a:rPr lang="de-DE" sz="3200" dirty="0"/>
              <a:t> type(</a:t>
            </a:r>
            <a:r>
              <a:rPr lang="de-DE" sz="3200" dirty="0" err="1"/>
              <a:t>pp:duck</a:t>
            </a:r>
            <a:r>
              <a:rPr lang="de-DE" sz="3200" dirty="0"/>
              <a:t>))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de-DE" sz="3200" dirty="0"/>
              <a:t>Individual(</a:t>
            </a:r>
            <a:r>
              <a:rPr lang="de-DE" sz="3200" dirty="0" err="1"/>
              <a:t>pp:Rex</a:t>
            </a:r>
            <a:r>
              <a:rPr lang="de-DE" sz="3200" dirty="0"/>
              <a:t> type(</a:t>
            </a:r>
            <a:r>
              <a:rPr lang="de-DE" sz="3200" dirty="0" err="1"/>
              <a:t>pp:dog</a:t>
            </a:r>
            <a:r>
              <a:rPr lang="de-DE" sz="3200" dirty="0"/>
              <a:t>) 	             </a:t>
            </a:r>
            <a:br>
              <a:rPr lang="de-DE" sz="3200" dirty="0"/>
            </a:br>
            <a:r>
              <a:rPr lang="de-DE" sz="3200" dirty="0"/>
              <a:t>             </a:t>
            </a:r>
            <a:r>
              <a:rPr lang="de-DE" sz="3200" dirty="0" err="1"/>
              <a:t>value</a:t>
            </a:r>
            <a:r>
              <a:rPr lang="de-DE" sz="3200" dirty="0"/>
              <a:t>(</a:t>
            </a:r>
            <a:r>
              <a:rPr lang="de-DE" sz="3200" dirty="0" err="1"/>
              <a:t>pp:is_pet_of</a:t>
            </a:r>
            <a:r>
              <a:rPr lang="de-DE" sz="3200" dirty="0"/>
              <a:t> </a:t>
            </a:r>
            <a:r>
              <a:rPr lang="de-DE" sz="3200" dirty="0" err="1"/>
              <a:t>pp:Mick</a:t>
            </a:r>
            <a:r>
              <a:rPr lang="de-DE" sz="3200" dirty="0"/>
              <a:t>))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de-DE" sz="3200" dirty="0"/>
              <a:t>Individual(</a:t>
            </a:r>
            <a:r>
              <a:rPr lang="de-DE" sz="3200" dirty="0" err="1"/>
              <a:t>pp:Mick</a:t>
            </a:r>
            <a:r>
              <a:rPr lang="de-DE" sz="3200" dirty="0"/>
              <a:t> type(</a:t>
            </a:r>
            <a:r>
              <a:rPr lang="de-DE" sz="3200" dirty="0" err="1"/>
              <a:t>pp:male</a:t>
            </a:r>
            <a:r>
              <a:rPr lang="de-DE" sz="3200" dirty="0"/>
              <a:t>)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de-DE" sz="3200" dirty="0"/>
              <a:t>	             </a:t>
            </a:r>
            <a:r>
              <a:rPr lang="de-DE" sz="3200" dirty="0" err="1"/>
              <a:t>value</a:t>
            </a:r>
            <a:r>
              <a:rPr lang="de-DE" sz="3200" dirty="0"/>
              <a:t>(</a:t>
            </a:r>
            <a:r>
              <a:rPr lang="de-DE" sz="3200" dirty="0" err="1"/>
              <a:t>pp:reads</a:t>
            </a:r>
            <a:r>
              <a:rPr lang="de-DE" sz="3200" dirty="0"/>
              <a:t> </a:t>
            </a:r>
            <a:r>
              <a:rPr lang="de-DE" sz="3200" dirty="0" err="1"/>
              <a:t>pp:NYPost</a:t>
            </a:r>
            <a:r>
              <a:rPr lang="de-DE" sz="3200" dirty="0"/>
              <a:t>)             </a:t>
            </a:r>
            <a:br>
              <a:rPr lang="de-DE" sz="3200" dirty="0"/>
            </a:br>
            <a:r>
              <a:rPr lang="de-DE" sz="3200" dirty="0"/>
              <a:t>             </a:t>
            </a:r>
            <a:r>
              <a:rPr lang="de-DE" sz="3200" dirty="0" err="1"/>
              <a:t>value</a:t>
            </a:r>
            <a:r>
              <a:rPr lang="de-DE" sz="3200" dirty="0"/>
              <a:t>(</a:t>
            </a:r>
            <a:r>
              <a:rPr lang="de-DE" sz="3200" dirty="0" err="1"/>
              <a:t>pp:drives</a:t>
            </a:r>
            <a:r>
              <a:rPr lang="de-DE" sz="3200" dirty="0"/>
              <a:t> pp:Fiat_500)</a:t>
            </a:r>
          </a:p>
          <a:p>
            <a:pPr marL="342900" indent="-342900" eaLnBrk="1" hangingPunct="1">
              <a:buNone/>
            </a:pPr>
            <a:r>
              <a:rPr lang="de-DE" sz="3200" dirty="0"/>
              <a:t>		        </a:t>
            </a:r>
            <a:r>
              <a:rPr lang="de-DE" sz="3200" dirty="0" err="1"/>
              <a:t>value</a:t>
            </a:r>
            <a:r>
              <a:rPr lang="de-DE" sz="3200" dirty="0"/>
              <a:t>(</a:t>
            </a:r>
            <a:r>
              <a:rPr lang="de-DE" sz="3200" dirty="0" err="1"/>
              <a:t>pp:name</a:t>
            </a:r>
            <a:r>
              <a:rPr lang="de-DE" sz="3200" dirty="0"/>
              <a:t> "Mick"ˆ</a:t>
            </a:r>
            <a:r>
              <a:rPr lang="de-DE" sz="3200" dirty="0" err="1"/>
              <a:t>xsd:string</a:t>
            </a:r>
            <a:r>
              <a:rPr lang="de-DE" sz="3200" dirty="0"/>
              <a:t>)) </a:t>
            </a:r>
          </a:p>
          <a:p>
            <a:pPr marL="342900" indent="-342900" eaLnBrk="1" hangingPunct="1">
              <a:buFont typeface="Wingdings" charset="0"/>
              <a:buNone/>
            </a:pPr>
            <a:endParaRPr lang="de-DE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Entailment</a:t>
            </a:r>
            <a:r>
              <a:rPr lang="de-DE" dirty="0"/>
              <a:t> Quiz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708275"/>
            <a:ext cx="8353425" cy="1439863"/>
          </a:xfrm>
        </p:spPr>
        <p:txBody>
          <a:bodyPr/>
          <a:lstStyle/>
          <a:p>
            <a:pPr marL="342900" indent="-342900" algn="ctr" eaLnBrk="1" hangingPunct="1">
              <a:buFont typeface="Wingdings" charset="0"/>
              <a:buNone/>
            </a:pPr>
            <a:r>
              <a:rPr lang="de-DE" sz="4400" dirty="0" err="1"/>
              <a:t>What</a:t>
            </a:r>
            <a:r>
              <a:rPr lang="de-DE" sz="4400" dirty="0"/>
              <a:t> </a:t>
            </a:r>
            <a:r>
              <a:rPr lang="de-DE" sz="4400" dirty="0" err="1"/>
              <a:t>follows</a:t>
            </a:r>
            <a:r>
              <a:rPr lang="de-DE" sz="4400" dirty="0"/>
              <a:t> </a:t>
            </a:r>
            <a:r>
              <a:rPr lang="de-DE" sz="4400" dirty="0" err="1"/>
              <a:t>from</a:t>
            </a:r>
            <a:br>
              <a:rPr lang="de-DE" sz="4400" dirty="0"/>
            </a:br>
            <a:r>
              <a:rPr lang="de-DE" sz="4400" dirty="0" err="1"/>
              <a:t>these</a:t>
            </a:r>
            <a:r>
              <a:rPr lang="de-DE" sz="4400" dirty="0"/>
              <a:t> </a:t>
            </a:r>
            <a:r>
              <a:rPr lang="de-DE" sz="4400" dirty="0" err="1"/>
              <a:t>descriptions</a:t>
            </a:r>
            <a:r>
              <a:rPr lang="de-DE" sz="4400" dirty="0"/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Quiz #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dirty="0"/>
              <a:t>Class(</a:t>
            </a:r>
            <a:r>
              <a:rPr lang="de-DE" dirty="0" err="1"/>
              <a:t>pp:old+lady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intersectionOf</a:t>
            </a:r>
            <a:r>
              <a:rPr lang="de-DE" dirty="0"/>
              <a:t>(</a:t>
            </a:r>
            <a:r>
              <a:rPr lang="de-DE" dirty="0" err="1"/>
              <a:t>pp:elderly</a:t>
            </a:r>
            <a:r>
              <a:rPr lang="de-DE" dirty="0"/>
              <a:t> </a:t>
            </a:r>
            <a:r>
              <a:rPr lang="de-DE" dirty="0" err="1"/>
              <a:t>pp:female</a:t>
            </a:r>
            <a:r>
              <a:rPr lang="de-DE" dirty="0"/>
              <a:t> </a:t>
            </a:r>
            <a:r>
              <a:rPr lang="de-DE" dirty="0" err="1"/>
              <a:t>pp:person</a:t>
            </a:r>
            <a:r>
              <a:rPr lang="de-DE" dirty="0"/>
              <a:t>)) 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endParaRPr lang="de-DE" dirty="0"/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dirty="0"/>
              <a:t>Class(</a:t>
            </a:r>
            <a:r>
              <a:rPr lang="de-DE" dirty="0" err="1"/>
              <a:t>pp:old+lady</a:t>
            </a:r>
            <a:r>
              <a:rPr lang="de-DE" dirty="0"/>
              <a:t> partial </a:t>
            </a:r>
            <a:r>
              <a:rPr lang="de-DE" dirty="0" err="1"/>
              <a:t>intersectionOf</a:t>
            </a:r>
            <a:r>
              <a:rPr lang="de-DE" dirty="0"/>
              <a:t>( </a:t>
            </a:r>
            <a:r>
              <a:rPr lang="de-DE" dirty="0" err="1"/>
              <a:t>restriction</a:t>
            </a:r>
            <a:r>
              <a:rPr lang="de-DE" dirty="0"/>
              <a:t>(</a:t>
            </a:r>
            <a:r>
              <a:rPr lang="de-DE" dirty="0" err="1"/>
              <a:t>pp:has_pet</a:t>
            </a:r>
            <a:r>
              <a:rPr lang="de-DE" dirty="0"/>
              <a:t> </a:t>
            </a:r>
            <a:r>
              <a:rPr lang="de-DE" dirty="0" err="1"/>
              <a:t>allValuesFrom</a:t>
            </a:r>
            <a:r>
              <a:rPr lang="de-DE" dirty="0"/>
              <a:t>(</a:t>
            </a:r>
            <a:r>
              <a:rPr lang="de-DE" dirty="0" err="1"/>
              <a:t>pp:cat</a:t>
            </a:r>
            <a:r>
              <a:rPr lang="de-DE" dirty="0"/>
              <a:t>)) </a:t>
            </a:r>
            <a:r>
              <a:rPr lang="de-DE" dirty="0" err="1"/>
              <a:t>restriction</a:t>
            </a:r>
            <a:r>
              <a:rPr lang="de-DE" dirty="0"/>
              <a:t>(</a:t>
            </a:r>
            <a:r>
              <a:rPr lang="de-DE" dirty="0" err="1"/>
              <a:t>pp:has_pet</a:t>
            </a:r>
            <a:r>
              <a:rPr lang="de-DE" dirty="0"/>
              <a:t> </a:t>
            </a:r>
            <a:r>
              <a:rPr lang="de-DE" dirty="0" err="1"/>
              <a:t>someValuesFrom</a:t>
            </a:r>
            <a:r>
              <a:rPr lang="de-DE" dirty="0"/>
              <a:t>(</a:t>
            </a:r>
            <a:r>
              <a:rPr lang="de-DE" dirty="0" err="1"/>
              <a:t>pp:animal</a:t>
            </a:r>
            <a:r>
              <a:rPr lang="de-DE" dirty="0"/>
              <a:t>))))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Quiz #1 - 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05038"/>
            <a:ext cx="7489825" cy="302418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de-DE" sz="3600" dirty="0"/>
              <a:t>Every </a:t>
            </a:r>
            <a:r>
              <a:rPr lang="de-DE" sz="3600" dirty="0" err="1"/>
              <a:t>old</a:t>
            </a:r>
            <a:r>
              <a:rPr lang="de-DE" sz="3600" dirty="0"/>
              <a:t> </a:t>
            </a:r>
            <a:r>
              <a:rPr lang="de-DE" sz="3600" dirty="0" err="1"/>
              <a:t>lady</a:t>
            </a:r>
            <a:r>
              <a:rPr lang="de-DE" sz="3600" dirty="0"/>
              <a:t> must </a:t>
            </a:r>
            <a:r>
              <a:rPr lang="de-DE" sz="3600" dirty="0" err="1"/>
              <a:t>have</a:t>
            </a:r>
            <a:r>
              <a:rPr lang="de-DE" sz="3600" dirty="0"/>
              <a:t> a </a:t>
            </a:r>
            <a:r>
              <a:rPr lang="de-DE" sz="3600" dirty="0" err="1"/>
              <a:t>pet</a:t>
            </a:r>
            <a:r>
              <a:rPr lang="de-DE" sz="3600" dirty="0"/>
              <a:t> </a:t>
            </a:r>
            <a:r>
              <a:rPr lang="de-DE" sz="3600" dirty="0" err="1"/>
              <a:t>cat</a:t>
            </a:r>
            <a:r>
              <a:rPr lang="de-DE" sz="3600" dirty="0"/>
              <a:t>.</a:t>
            </a:r>
          </a:p>
          <a:p>
            <a:pPr marL="0" indent="0" eaLnBrk="1" hangingPunct="1">
              <a:buFont typeface="Wingdings" charset="0"/>
              <a:buNone/>
            </a:pPr>
            <a:r>
              <a:rPr lang="de-DE" sz="3600" dirty="0"/>
              <a:t> (</a:t>
            </a:r>
            <a:r>
              <a:rPr lang="de-DE" sz="3600" dirty="0" err="1"/>
              <a:t>Because</a:t>
            </a:r>
            <a:r>
              <a:rPr lang="de-DE" sz="3600" dirty="0"/>
              <a:t> </a:t>
            </a:r>
            <a:r>
              <a:rPr lang="de-DE" sz="3600" dirty="0" err="1"/>
              <a:t>she</a:t>
            </a:r>
            <a:r>
              <a:rPr lang="de-DE" sz="3600" dirty="0"/>
              <a:t> must </a:t>
            </a:r>
            <a:r>
              <a:rPr lang="de-DE" sz="3600" dirty="0" err="1"/>
              <a:t>have</a:t>
            </a:r>
            <a:r>
              <a:rPr lang="de-DE" sz="3600" dirty="0"/>
              <a:t> </a:t>
            </a:r>
            <a:r>
              <a:rPr lang="de-DE" sz="3600" dirty="0" err="1"/>
              <a:t>some</a:t>
            </a:r>
            <a:r>
              <a:rPr lang="de-DE" sz="3600" dirty="0"/>
              <a:t> </a:t>
            </a:r>
            <a:r>
              <a:rPr lang="de-DE" sz="3600" dirty="0" err="1"/>
              <a:t>pet</a:t>
            </a:r>
            <a:r>
              <a:rPr lang="de-DE" sz="3600" dirty="0"/>
              <a:t> </a:t>
            </a:r>
            <a:r>
              <a:rPr lang="de-DE" sz="3600" dirty="0" err="1"/>
              <a:t>and</a:t>
            </a:r>
            <a:r>
              <a:rPr lang="de-DE" sz="3600" dirty="0"/>
              <a:t> all her </a:t>
            </a:r>
            <a:r>
              <a:rPr lang="de-DE" sz="3600" dirty="0" err="1"/>
              <a:t>pets</a:t>
            </a:r>
            <a:r>
              <a:rPr lang="de-DE" sz="3600" dirty="0"/>
              <a:t> must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cats</a:t>
            </a:r>
            <a:r>
              <a:rPr lang="de-DE" sz="3600" dirty="0"/>
              <a:t>.)</a:t>
            </a:r>
          </a:p>
          <a:p>
            <a:pPr marL="0" indent="0" eaLnBrk="1" hangingPunct="1">
              <a:buFont typeface="Wingdings" charset="0"/>
              <a:buNone/>
            </a:pPr>
            <a:endParaRPr lang="de-DE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Quiz #2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de-DE" sz="3200" dirty="0"/>
              <a:t>Class(</a:t>
            </a:r>
            <a:r>
              <a:rPr lang="de-DE" sz="3200" dirty="0" err="1"/>
              <a:t>pp:cow</a:t>
            </a:r>
            <a:r>
              <a:rPr lang="de-DE" sz="3200" dirty="0"/>
              <a:t> partial </a:t>
            </a:r>
            <a:r>
              <a:rPr lang="de-DE" sz="3200" dirty="0" err="1"/>
              <a:t>pp:vegetarian</a:t>
            </a:r>
            <a:r>
              <a:rPr lang="de-DE" sz="3200" dirty="0"/>
              <a:t>)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de-DE" sz="3200" dirty="0"/>
              <a:t>Class(</a:t>
            </a:r>
            <a:r>
              <a:rPr lang="de-DE" sz="3200" dirty="0" err="1"/>
              <a:t>pp:mad+cow</a:t>
            </a:r>
            <a:r>
              <a:rPr lang="de-DE" sz="3200" dirty="0"/>
              <a:t> </a:t>
            </a:r>
            <a:r>
              <a:rPr lang="de-DE" sz="3200" dirty="0" err="1"/>
              <a:t>complete</a:t>
            </a:r>
            <a:r>
              <a:rPr lang="de-DE" sz="3200" dirty="0"/>
              <a:t> </a:t>
            </a:r>
            <a:r>
              <a:rPr lang="de-DE" sz="3200" dirty="0" err="1"/>
              <a:t>intersectionOf</a:t>
            </a:r>
            <a:r>
              <a:rPr lang="de-DE" sz="3200" dirty="0"/>
              <a:t>(</a:t>
            </a:r>
            <a:r>
              <a:rPr lang="de-DE" sz="3200" dirty="0" err="1"/>
              <a:t>pp:cow</a:t>
            </a:r>
            <a:r>
              <a:rPr lang="de-DE" sz="3200" dirty="0"/>
              <a:t> </a:t>
            </a:r>
            <a:r>
              <a:rPr lang="de-DE" sz="3200" dirty="0" err="1"/>
              <a:t>restriction</a:t>
            </a:r>
            <a:r>
              <a:rPr lang="de-DE" sz="3200" dirty="0"/>
              <a:t>(</a:t>
            </a:r>
            <a:r>
              <a:rPr lang="de-DE" sz="3200" dirty="0" err="1"/>
              <a:t>pp:eats</a:t>
            </a:r>
            <a:r>
              <a:rPr lang="de-DE" sz="3200" dirty="0"/>
              <a:t> </a:t>
            </a:r>
            <a:r>
              <a:rPr lang="de-DE" sz="3200" dirty="0" err="1"/>
              <a:t>someValuesFrom</a:t>
            </a:r>
            <a:r>
              <a:rPr lang="de-DE" sz="3200" dirty="0"/>
              <a:t>(</a:t>
            </a:r>
            <a:r>
              <a:rPr lang="de-DE" sz="3200" dirty="0" err="1"/>
              <a:t>intersectionOf</a:t>
            </a:r>
            <a:r>
              <a:rPr lang="de-DE" sz="3200" dirty="0"/>
              <a:t>(</a:t>
            </a:r>
            <a:r>
              <a:rPr lang="de-DE" sz="3200" dirty="0" err="1"/>
              <a:t>pp:brain</a:t>
            </a:r>
            <a:r>
              <a:rPr lang="de-DE" sz="3200" dirty="0"/>
              <a:t> </a:t>
            </a:r>
            <a:r>
              <a:rPr lang="de-DE" sz="3200" dirty="0" err="1"/>
              <a:t>restriction</a:t>
            </a:r>
            <a:r>
              <a:rPr lang="de-DE" sz="3200" dirty="0"/>
              <a:t>(</a:t>
            </a:r>
            <a:r>
              <a:rPr lang="de-DE" sz="3200" dirty="0" err="1"/>
              <a:t>pp:part_of</a:t>
            </a:r>
            <a:r>
              <a:rPr lang="de-DE" sz="3200" dirty="0"/>
              <a:t> </a:t>
            </a:r>
            <a:r>
              <a:rPr lang="de-DE" sz="3200" dirty="0" err="1"/>
              <a:t>someValuesFrom</a:t>
            </a:r>
            <a:r>
              <a:rPr lang="de-DE" sz="3200" dirty="0"/>
              <a:t> </a:t>
            </a:r>
            <a:r>
              <a:rPr lang="de-DE" sz="3200" dirty="0" err="1"/>
              <a:t>pp:sheep</a:t>
            </a:r>
            <a:r>
              <a:rPr lang="de-DE" sz="3200" dirty="0"/>
              <a:t>)))))) </a:t>
            </a:r>
          </a:p>
          <a:p>
            <a:pPr marL="342900" indent="-342900" eaLnBrk="1" hangingPunct="1"/>
            <a:endParaRPr lang="de-DE" sz="3200" dirty="0"/>
          </a:p>
          <a:p>
            <a:pPr marL="342900" indent="-342900" eaLnBrk="1" hangingPunct="1"/>
            <a:endParaRPr lang="de-DE" sz="3200" dirty="0"/>
          </a:p>
          <a:p>
            <a:pPr marL="342900" indent="-342900" eaLnBrk="1" hangingPunct="1">
              <a:buFont typeface="Wingdings" charset="0"/>
              <a:buNone/>
            </a:pPr>
            <a:endParaRPr lang="de-DE" sz="3200" dirty="0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924300" y="4437063"/>
            <a:ext cx="4679950" cy="1944687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DE" sz="2800" dirty="0" err="1">
                <a:latin typeface="Calibri"/>
              </a:rPr>
              <a:t>What</a:t>
            </a:r>
            <a:r>
              <a:rPr lang="de-DE" sz="2800" dirty="0">
                <a:latin typeface="Calibri"/>
              </a:rPr>
              <a:t> </a:t>
            </a:r>
            <a:r>
              <a:rPr lang="de-DE" sz="2800" dirty="0" err="1">
                <a:latin typeface="Calibri"/>
              </a:rPr>
              <a:t>can</a:t>
            </a:r>
            <a:r>
              <a:rPr lang="de-DE" sz="2800" dirty="0">
                <a:latin typeface="Calibri"/>
              </a:rPr>
              <a:t> </a:t>
            </a:r>
            <a:r>
              <a:rPr lang="de-DE" sz="2800" dirty="0" err="1">
                <a:latin typeface="Calibri"/>
              </a:rPr>
              <a:t>be</a:t>
            </a:r>
            <a:r>
              <a:rPr lang="de-DE" sz="2800" dirty="0">
                <a:latin typeface="Calibri"/>
              </a:rPr>
              <a:t> </a:t>
            </a:r>
            <a:r>
              <a:rPr lang="de-DE" sz="2800" dirty="0" err="1">
                <a:latin typeface="Calibri"/>
              </a:rPr>
              <a:t>said</a:t>
            </a:r>
            <a:r>
              <a:rPr lang="de-DE" sz="2800" dirty="0">
                <a:latin typeface="Calibri"/>
              </a:rPr>
              <a:t> </a:t>
            </a:r>
            <a:r>
              <a:rPr lang="de-DE" sz="2800" dirty="0" err="1">
                <a:latin typeface="Calibri"/>
              </a:rPr>
              <a:t>about</a:t>
            </a:r>
            <a:r>
              <a:rPr lang="de-DE" sz="2800" dirty="0">
                <a:latin typeface="Calibri"/>
              </a:rPr>
              <a:t> </a:t>
            </a:r>
            <a:r>
              <a:rPr lang="de-DE" sz="2800" dirty="0" err="1">
                <a:latin typeface="Calibri"/>
              </a:rPr>
              <a:t>mad</a:t>
            </a:r>
            <a:r>
              <a:rPr lang="de-DE" sz="2800" dirty="0">
                <a:latin typeface="Calibri"/>
              </a:rPr>
              <a:t> </a:t>
            </a:r>
            <a:r>
              <a:rPr lang="de-DE" sz="2800" dirty="0" err="1">
                <a:latin typeface="Calibri"/>
              </a:rPr>
              <a:t>cows</a:t>
            </a:r>
            <a:r>
              <a:rPr lang="de-DE" sz="2800" dirty="0">
                <a:latin typeface="Calibri"/>
              </a:rPr>
              <a:t>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Quiz # 2 - Solution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844675"/>
            <a:ext cx="7561263" cy="360045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de-DE" sz="3600" dirty="0" err="1"/>
              <a:t>There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no</a:t>
            </a:r>
            <a:r>
              <a:rPr lang="de-DE" sz="3600" dirty="0"/>
              <a:t> </a:t>
            </a:r>
            <a:r>
              <a:rPr lang="de-DE" sz="3600" dirty="0" err="1"/>
              <a:t>mad</a:t>
            </a:r>
            <a:r>
              <a:rPr lang="de-DE" sz="3600" dirty="0"/>
              <a:t> </a:t>
            </a:r>
            <a:r>
              <a:rPr lang="de-DE" sz="3600" dirty="0" err="1"/>
              <a:t>cows</a:t>
            </a:r>
            <a:r>
              <a:rPr lang="de-DE" sz="3600" dirty="0"/>
              <a:t>.</a:t>
            </a:r>
          </a:p>
          <a:p>
            <a:pPr marL="0" indent="0" eaLnBrk="1" hangingPunct="1">
              <a:buFont typeface="Wingdings" charset="0"/>
              <a:buNone/>
            </a:pPr>
            <a:endParaRPr lang="de-DE" sz="3600" dirty="0"/>
          </a:p>
          <a:p>
            <a:pPr marL="0" indent="0" eaLnBrk="1" hangingPunct="1">
              <a:buFont typeface="Wingdings" charset="0"/>
              <a:buNone/>
            </a:pPr>
            <a:r>
              <a:rPr lang="de-DE" sz="3600" dirty="0"/>
              <a:t>(</a:t>
            </a:r>
            <a:r>
              <a:rPr lang="de-DE" sz="3600" dirty="0" err="1"/>
              <a:t>Because</a:t>
            </a:r>
            <a:r>
              <a:rPr lang="de-DE" sz="3600" dirty="0"/>
              <a:t> </a:t>
            </a:r>
            <a:r>
              <a:rPr lang="de-DE" sz="3600" dirty="0" err="1"/>
              <a:t>cows</a:t>
            </a:r>
            <a:r>
              <a:rPr lang="de-DE" sz="3600" dirty="0"/>
              <a:t>, </a:t>
            </a:r>
            <a:r>
              <a:rPr lang="de-DE" sz="3600" dirty="0" err="1"/>
              <a:t>as</a:t>
            </a:r>
            <a:r>
              <a:rPr lang="de-DE" sz="3600" dirty="0"/>
              <a:t> </a:t>
            </a:r>
            <a:r>
              <a:rPr lang="de-DE" sz="3600" dirty="0" err="1"/>
              <a:t>vegetarians</a:t>
            </a:r>
            <a:r>
              <a:rPr lang="de-DE" sz="3600" dirty="0"/>
              <a:t>, </a:t>
            </a:r>
            <a:r>
              <a:rPr lang="de-DE" sz="3600" dirty="0" err="1"/>
              <a:t>don’t</a:t>
            </a:r>
            <a:r>
              <a:rPr lang="de-DE" sz="3600" dirty="0"/>
              <a:t> </a:t>
            </a:r>
            <a:r>
              <a:rPr lang="de-DE" sz="3600" dirty="0" err="1"/>
              <a:t>eat</a:t>
            </a:r>
            <a:r>
              <a:rPr lang="de-DE" sz="3600" dirty="0"/>
              <a:t> </a:t>
            </a:r>
            <a:r>
              <a:rPr lang="de-DE" sz="3600" dirty="0" err="1"/>
              <a:t>anything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part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an </a:t>
            </a:r>
            <a:r>
              <a:rPr lang="de-DE" sz="3600" dirty="0" err="1"/>
              <a:t>animal</a:t>
            </a:r>
            <a:r>
              <a:rPr lang="de-DE" sz="3600" dirty="0"/>
              <a:t>.)</a:t>
            </a:r>
          </a:p>
          <a:p>
            <a:pPr marL="0" indent="0" eaLnBrk="1" hangingPunct="1">
              <a:buFont typeface="Wingdings" charset="0"/>
              <a:buNone/>
            </a:pPr>
            <a:endParaRPr lang="de-DE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Quiz #3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dirty="0" err="1"/>
              <a:t>ObjectProperty</a:t>
            </a:r>
            <a:r>
              <a:rPr lang="de-DE" dirty="0"/>
              <a:t>(</a:t>
            </a:r>
            <a:r>
              <a:rPr lang="de-DE" dirty="0" err="1"/>
              <a:t>pp:has_pet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(</a:t>
            </a:r>
            <a:r>
              <a:rPr lang="de-DE" dirty="0" err="1"/>
              <a:t>pp:person</a:t>
            </a:r>
            <a:r>
              <a:rPr lang="de-DE" dirty="0"/>
              <a:t>)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pp:animal</a:t>
            </a:r>
            <a:r>
              <a:rPr lang="de-DE" dirty="0"/>
              <a:t>)) 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dirty="0"/>
              <a:t>Class(</a:t>
            </a:r>
            <a:r>
              <a:rPr lang="de-DE" dirty="0" err="1"/>
              <a:t>pp:old+lady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intersectionOf</a:t>
            </a:r>
            <a:r>
              <a:rPr lang="de-DE" dirty="0"/>
              <a:t>(</a:t>
            </a:r>
            <a:r>
              <a:rPr lang="de-DE" dirty="0" err="1"/>
              <a:t>pp:elderly</a:t>
            </a:r>
            <a:r>
              <a:rPr lang="de-DE" dirty="0"/>
              <a:t> </a:t>
            </a:r>
            <a:r>
              <a:rPr lang="de-DE" dirty="0" err="1"/>
              <a:t>pp:female</a:t>
            </a:r>
            <a:r>
              <a:rPr lang="de-DE" dirty="0"/>
              <a:t> </a:t>
            </a:r>
            <a:r>
              <a:rPr lang="de-DE" dirty="0" err="1"/>
              <a:t>pp:person</a:t>
            </a:r>
            <a:r>
              <a:rPr lang="de-DE" dirty="0"/>
              <a:t>)) 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dirty="0"/>
              <a:t>Class(</a:t>
            </a:r>
            <a:r>
              <a:rPr lang="de-DE" dirty="0" err="1"/>
              <a:t>pp:old+lady</a:t>
            </a:r>
            <a:r>
              <a:rPr lang="de-DE" dirty="0"/>
              <a:t> partial </a:t>
            </a:r>
            <a:r>
              <a:rPr lang="de-DE" dirty="0" err="1"/>
              <a:t>intersectionOf</a:t>
            </a:r>
            <a:r>
              <a:rPr lang="de-DE" dirty="0"/>
              <a:t>(</a:t>
            </a:r>
            <a:r>
              <a:rPr lang="de-DE" dirty="0" err="1"/>
              <a:t>restriction</a:t>
            </a:r>
            <a:r>
              <a:rPr lang="de-DE" dirty="0"/>
              <a:t>(</a:t>
            </a:r>
            <a:r>
              <a:rPr lang="de-DE" dirty="0" err="1"/>
              <a:t>pp:has_pet</a:t>
            </a:r>
            <a:r>
              <a:rPr lang="de-DE" dirty="0"/>
              <a:t> </a:t>
            </a:r>
            <a:r>
              <a:rPr lang="de-DE" dirty="0" err="1"/>
              <a:t>allValuesFrom</a:t>
            </a:r>
            <a:r>
              <a:rPr lang="de-DE" dirty="0"/>
              <a:t>(</a:t>
            </a:r>
            <a:r>
              <a:rPr lang="de-DE" dirty="0" err="1"/>
              <a:t>pp:cat</a:t>
            </a:r>
            <a:r>
              <a:rPr lang="de-DE" dirty="0"/>
              <a:t>)) </a:t>
            </a:r>
            <a:r>
              <a:rPr lang="de-DE" dirty="0" err="1"/>
              <a:t>restriction</a:t>
            </a:r>
            <a:r>
              <a:rPr lang="de-DE" dirty="0"/>
              <a:t>(</a:t>
            </a:r>
            <a:r>
              <a:rPr lang="de-DE" dirty="0" err="1"/>
              <a:t>pp:has_pet</a:t>
            </a:r>
            <a:r>
              <a:rPr lang="de-DE" dirty="0"/>
              <a:t> </a:t>
            </a:r>
            <a:r>
              <a:rPr lang="de-DE" dirty="0" err="1"/>
              <a:t>someValuesFrom</a:t>
            </a:r>
            <a:r>
              <a:rPr lang="de-DE" dirty="0"/>
              <a:t>(</a:t>
            </a:r>
            <a:r>
              <a:rPr lang="de-DE" dirty="0" err="1"/>
              <a:t>pp:animal</a:t>
            </a:r>
            <a:r>
              <a:rPr lang="de-DE" dirty="0"/>
              <a:t>)))) 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dirty="0"/>
              <a:t>Individual(</a:t>
            </a:r>
            <a:r>
              <a:rPr lang="de-DE" dirty="0" err="1"/>
              <a:t>pp:Minnie</a:t>
            </a:r>
            <a:r>
              <a:rPr lang="de-DE" dirty="0"/>
              <a:t> type(</a:t>
            </a:r>
            <a:r>
              <a:rPr lang="de-DE" dirty="0" err="1"/>
              <a:t>pp:elderly</a:t>
            </a:r>
            <a:r>
              <a:rPr lang="de-DE" dirty="0"/>
              <a:t>) type(</a:t>
            </a:r>
            <a:r>
              <a:rPr lang="de-DE" dirty="0" err="1"/>
              <a:t>pp:female</a:t>
            </a:r>
            <a:r>
              <a:rPr lang="de-DE" dirty="0"/>
              <a:t>) </a:t>
            </a:r>
            <a:r>
              <a:rPr lang="de-DE" dirty="0" err="1"/>
              <a:t>value</a:t>
            </a:r>
            <a:r>
              <a:rPr lang="de-DE" dirty="0"/>
              <a:t>(</a:t>
            </a:r>
            <a:r>
              <a:rPr lang="de-DE" dirty="0" err="1"/>
              <a:t>pp:has_pet</a:t>
            </a:r>
            <a:r>
              <a:rPr lang="de-DE" dirty="0"/>
              <a:t> </a:t>
            </a:r>
            <a:r>
              <a:rPr lang="de-DE" dirty="0" err="1"/>
              <a:t>pp:Tom</a:t>
            </a:r>
            <a:r>
              <a:rPr lang="de-DE" dirty="0"/>
              <a:t>))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endParaRPr lang="de-DE" dirty="0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6084888" y="188913"/>
            <a:ext cx="3059112" cy="1152525"/>
          </a:xfrm>
          <a:prstGeom prst="wedgeEllipseCallout">
            <a:avLst>
              <a:gd name="adj1" fmla="val -33653"/>
              <a:gd name="adj2" fmla="val 1257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DE" sz="2000" dirty="0" err="1">
                <a:latin typeface="Calibri"/>
              </a:rPr>
              <a:t>What</a:t>
            </a:r>
            <a:r>
              <a:rPr lang="de-DE" sz="2000" dirty="0">
                <a:latin typeface="Calibri"/>
              </a:rPr>
              <a:t> </a:t>
            </a:r>
            <a:r>
              <a:rPr lang="de-DE" sz="2000" dirty="0" err="1">
                <a:latin typeface="Calibri"/>
              </a:rPr>
              <a:t>are</a:t>
            </a:r>
            <a:r>
              <a:rPr lang="de-DE" sz="2000" dirty="0">
                <a:latin typeface="Calibri"/>
              </a:rPr>
              <a:t> Minnie </a:t>
            </a:r>
            <a:r>
              <a:rPr lang="de-DE" sz="2000" dirty="0" err="1">
                <a:latin typeface="Calibri"/>
              </a:rPr>
              <a:t>and</a:t>
            </a:r>
            <a:r>
              <a:rPr lang="de-DE" sz="2000" dirty="0">
                <a:latin typeface="Calibri"/>
              </a:rPr>
              <a:t> Tom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OWL Abstract Syntax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32765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de-DE" dirty="0" err="1"/>
              <a:t>Introduced</a:t>
            </a:r>
            <a:r>
              <a:rPr lang="de-DE" dirty="0"/>
              <a:t> in </a:t>
            </a:r>
            <a:r>
              <a:rPr lang="en-US" dirty="0"/>
              <a:t>OWL Web Ontology Language Semantics and Abstract Syntax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dirty="0"/>
              <a:t>Useful notation, 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examples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dirty="0"/>
              <a:t>Uses a kind of functional notation, e.g.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Class(</a:t>
            </a:r>
            <a:r>
              <a:rPr lang="en-US" sz="2800" dirty="0" err="1">
                <a:ea typeface="ＭＳ Ｐゴシック" charset="0"/>
              </a:rPr>
              <a:t>pp:duck</a:t>
            </a:r>
            <a:r>
              <a:rPr lang="en-US" sz="2800" dirty="0">
                <a:ea typeface="ＭＳ Ｐゴシック" charset="0"/>
              </a:rPr>
              <a:t> partial </a:t>
            </a:r>
            <a:r>
              <a:rPr lang="en-US" sz="2800" dirty="0" err="1">
                <a:ea typeface="ＭＳ Ｐゴシック" charset="0"/>
              </a:rPr>
              <a:t>pp:animal</a:t>
            </a:r>
            <a:r>
              <a:rPr lang="en-US" sz="2800" dirty="0">
                <a:ea typeface="ＭＳ Ｐゴシック" charset="0"/>
              </a:rPr>
              <a:t>)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800" dirty="0" err="1">
                <a:ea typeface="ＭＳ Ｐゴシック" charset="0"/>
              </a:rPr>
              <a:t>ObjectProperty</a:t>
            </a:r>
            <a:r>
              <a:rPr lang="en-US" sz="2800" dirty="0">
                <a:ea typeface="ＭＳ Ｐゴシック" charset="0"/>
              </a:rPr>
              <a:t>(</a:t>
            </a:r>
            <a:r>
              <a:rPr lang="en-US" sz="2800" dirty="0" err="1">
                <a:ea typeface="ＭＳ Ｐゴシック" charset="0"/>
              </a:rPr>
              <a:t>pp:has_pet</a:t>
            </a:r>
            <a:br>
              <a:rPr lang="en-US" sz="2800" dirty="0">
                <a:ea typeface="ＭＳ Ｐゴシック" charset="0"/>
              </a:rPr>
            </a:br>
            <a:r>
              <a:rPr lang="en-US" sz="2800" dirty="0">
                <a:ea typeface="ＭＳ Ｐゴシック" charset="0"/>
              </a:rPr>
              <a:t>    domain(</a:t>
            </a:r>
            <a:r>
              <a:rPr lang="en-US" sz="2800" dirty="0" err="1">
                <a:ea typeface="ＭＳ Ｐゴシック" charset="0"/>
              </a:rPr>
              <a:t>pp:person</a:t>
            </a:r>
            <a:r>
              <a:rPr lang="en-US" sz="2800" dirty="0">
                <a:ea typeface="ＭＳ Ｐゴシック" charset="0"/>
              </a:rPr>
              <a:t>) </a:t>
            </a:r>
            <a:br>
              <a:rPr lang="en-US" sz="2800" dirty="0">
                <a:ea typeface="ＭＳ Ｐゴシック" charset="0"/>
              </a:rPr>
            </a:br>
            <a:r>
              <a:rPr lang="en-US" sz="2800" dirty="0">
                <a:ea typeface="ＭＳ Ｐゴシック" charset="0"/>
              </a:rPr>
              <a:t>    range(</a:t>
            </a:r>
            <a:r>
              <a:rPr lang="en-US" sz="2800" dirty="0" err="1">
                <a:ea typeface="ＭＳ Ｐゴシック" charset="0"/>
              </a:rPr>
              <a:t>pp:animal</a:t>
            </a:r>
            <a:r>
              <a:rPr lang="en-US" sz="2800" dirty="0">
                <a:ea typeface="ＭＳ Ｐゴシック" charset="0"/>
              </a:rPr>
              <a:t>))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Individual(</a:t>
            </a:r>
            <a:r>
              <a:rPr lang="en-US" sz="2800" dirty="0" err="1">
                <a:ea typeface="ＭＳ Ｐゴシック" charset="0"/>
              </a:rPr>
              <a:t>pp:Walt</a:t>
            </a:r>
            <a:r>
              <a:rPr lang="en-US" sz="2800" dirty="0">
                <a:ea typeface="ＭＳ Ｐゴシック" charset="0"/>
              </a:rPr>
              <a:t> </a:t>
            </a:r>
            <a:br>
              <a:rPr lang="en-US" sz="2800" dirty="0">
                <a:ea typeface="ＭＳ Ｐゴシック" charset="0"/>
              </a:rPr>
            </a:br>
            <a:r>
              <a:rPr lang="en-US" sz="2800" dirty="0">
                <a:ea typeface="ＭＳ Ｐゴシック" charset="0"/>
              </a:rPr>
              <a:t>    value(</a:t>
            </a:r>
            <a:r>
              <a:rPr lang="en-US" sz="2800" dirty="0" err="1">
                <a:ea typeface="ＭＳ Ｐゴシック" charset="0"/>
              </a:rPr>
              <a:t>pp:has_pet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pp:Huey</a:t>
            </a:r>
            <a:r>
              <a:rPr lang="en-US" sz="2800" dirty="0">
                <a:ea typeface="ＭＳ Ｐゴシック" charset="0"/>
              </a:rPr>
              <a:t>)</a:t>
            </a:r>
            <a:br>
              <a:rPr lang="en-US" sz="2800" dirty="0">
                <a:ea typeface="ＭＳ Ｐゴシック" charset="0"/>
              </a:rPr>
            </a:br>
            <a:r>
              <a:rPr lang="en-US" sz="2800" dirty="0">
                <a:ea typeface="ＭＳ Ｐゴシック" charset="0"/>
              </a:rPr>
              <a:t>    value(</a:t>
            </a:r>
            <a:r>
              <a:rPr lang="en-US" sz="2800" dirty="0" err="1">
                <a:ea typeface="ＭＳ Ｐゴシック" charset="0"/>
              </a:rPr>
              <a:t>pp:has_pet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pp:Louie</a:t>
            </a:r>
            <a:r>
              <a:rPr lang="en-US" sz="2800" dirty="0">
                <a:ea typeface="ＭＳ Ｐゴシック" charset="0"/>
              </a:rPr>
              <a:t>)</a:t>
            </a:r>
            <a:br>
              <a:rPr lang="en-US" sz="2800" dirty="0">
                <a:ea typeface="ＭＳ Ｐゴシック" charset="0"/>
              </a:rPr>
            </a:br>
            <a:r>
              <a:rPr lang="en-US" sz="2800" dirty="0">
                <a:ea typeface="ＭＳ Ｐゴシック" charset="0"/>
              </a:rPr>
              <a:t>    value(</a:t>
            </a:r>
            <a:r>
              <a:rPr lang="en-US" sz="2800" dirty="0" err="1">
                <a:ea typeface="ＭＳ Ｐゴシック" charset="0"/>
              </a:rPr>
              <a:t>pp:has_pet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pp:Dewey</a:t>
            </a:r>
            <a:r>
              <a:rPr lang="en-US" sz="2800" dirty="0">
                <a:ea typeface="ＭＳ Ｐゴシック" charset="0"/>
              </a:rPr>
              <a:t>))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Quiz #3 - Solution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52625"/>
            <a:ext cx="7489825" cy="295275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de-DE" sz="3600" dirty="0"/>
              <a:t>Minnie must </a:t>
            </a:r>
            <a:r>
              <a:rPr lang="de-DE" sz="3600" dirty="0" err="1"/>
              <a:t>be</a:t>
            </a:r>
            <a:r>
              <a:rPr lang="de-DE" sz="3600" dirty="0"/>
              <a:t> a </a:t>
            </a:r>
            <a:r>
              <a:rPr lang="de-DE" sz="3600" dirty="0" err="1"/>
              <a:t>person</a:t>
            </a:r>
            <a:r>
              <a:rPr lang="de-DE" sz="3600" dirty="0"/>
              <a:t> (</a:t>
            </a:r>
            <a:r>
              <a:rPr lang="de-DE" sz="3600" dirty="0" err="1"/>
              <a:t>because</a:t>
            </a:r>
            <a:r>
              <a:rPr lang="de-DE" sz="3600" dirty="0"/>
              <a:t> </a:t>
            </a:r>
            <a:r>
              <a:rPr lang="de-DE" sz="3600" dirty="0" err="1"/>
              <a:t>pet</a:t>
            </a:r>
            <a:r>
              <a:rPr lang="de-DE" sz="3600" dirty="0"/>
              <a:t> </a:t>
            </a:r>
            <a:r>
              <a:rPr lang="de-DE" sz="3600" dirty="0" err="1"/>
              <a:t>owners</a:t>
            </a:r>
            <a:r>
              <a:rPr lang="de-DE" sz="3600" dirty="0"/>
              <a:t> </a:t>
            </a:r>
            <a:r>
              <a:rPr lang="de-DE" sz="3600" dirty="0" err="1"/>
              <a:t>are</a:t>
            </a:r>
            <a:r>
              <a:rPr lang="de-DE" sz="3600" dirty="0"/>
              <a:t> human) </a:t>
            </a:r>
            <a:r>
              <a:rPr lang="de-DE" sz="3600" dirty="0" err="1"/>
              <a:t>and</a:t>
            </a:r>
            <a:r>
              <a:rPr lang="de-DE" sz="3600" dirty="0"/>
              <a:t> </a:t>
            </a:r>
            <a:r>
              <a:rPr lang="de-DE" sz="3600" dirty="0" err="1"/>
              <a:t>thus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an </a:t>
            </a:r>
            <a:r>
              <a:rPr lang="de-DE" sz="3600" dirty="0" err="1"/>
              <a:t>old</a:t>
            </a:r>
            <a:r>
              <a:rPr lang="de-DE" sz="3600" dirty="0"/>
              <a:t> </a:t>
            </a:r>
            <a:r>
              <a:rPr lang="de-DE" sz="3600" dirty="0" err="1"/>
              <a:t>lady</a:t>
            </a:r>
            <a:r>
              <a:rPr lang="de-DE" sz="3600" dirty="0"/>
              <a:t>. Thus Tom must </a:t>
            </a:r>
            <a:r>
              <a:rPr lang="de-DE" sz="3600" dirty="0" err="1"/>
              <a:t>be</a:t>
            </a:r>
            <a:r>
              <a:rPr lang="de-DE" sz="3600" dirty="0"/>
              <a:t> a </a:t>
            </a:r>
            <a:r>
              <a:rPr lang="de-DE" sz="3600" dirty="0" err="1"/>
              <a:t>cat</a:t>
            </a:r>
            <a:r>
              <a:rPr lang="de-DE" sz="3600" dirty="0"/>
              <a:t> (</a:t>
            </a:r>
            <a:r>
              <a:rPr lang="de-DE" sz="3600" dirty="0" err="1"/>
              <a:t>because</a:t>
            </a:r>
            <a:r>
              <a:rPr lang="de-DE" sz="3600" dirty="0"/>
              <a:t> all </a:t>
            </a:r>
            <a:r>
              <a:rPr lang="de-DE" sz="3600" dirty="0" err="1"/>
              <a:t>pets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old</a:t>
            </a:r>
            <a:r>
              <a:rPr lang="de-DE" sz="3600" dirty="0"/>
              <a:t> </a:t>
            </a:r>
            <a:r>
              <a:rPr lang="de-DE" sz="3600" dirty="0" err="1"/>
              <a:t>ladies</a:t>
            </a:r>
            <a:r>
              <a:rPr lang="de-DE" sz="3600" dirty="0"/>
              <a:t> </a:t>
            </a:r>
            <a:r>
              <a:rPr lang="de-DE" sz="3600" dirty="0" err="1"/>
              <a:t>are</a:t>
            </a:r>
            <a:r>
              <a:rPr lang="de-DE" sz="3600" dirty="0"/>
              <a:t> </a:t>
            </a:r>
            <a:r>
              <a:rPr lang="de-DE" sz="3600" dirty="0" err="1"/>
              <a:t>cats</a:t>
            </a:r>
            <a:r>
              <a:rPr lang="de-DE" sz="3600" dirty="0"/>
              <a:t>).</a:t>
            </a:r>
          </a:p>
          <a:p>
            <a:pPr marL="0" indent="0" eaLnBrk="1" hangingPunct="1">
              <a:buFont typeface="Wingdings" charset="0"/>
              <a:buNone/>
            </a:pPr>
            <a:endParaRPr lang="de-DE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Quiz #4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3200" dirty="0"/>
              <a:t>Class(</a:t>
            </a:r>
            <a:r>
              <a:rPr lang="de-DE" sz="3200" dirty="0" err="1"/>
              <a:t>pp:animal+lover</a:t>
            </a:r>
            <a:r>
              <a:rPr lang="de-DE" sz="3200" dirty="0"/>
              <a:t> </a:t>
            </a:r>
            <a:r>
              <a:rPr lang="de-DE" sz="3200" dirty="0" err="1"/>
              <a:t>complete</a:t>
            </a:r>
            <a:r>
              <a:rPr lang="de-DE" sz="3200" dirty="0"/>
              <a:t> </a:t>
            </a:r>
            <a:r>
              <a:rPr lang="de-DE" sz="3200" dirty="0" err="1"/>
              <a:t>intersectionOf</a:t>
            </a:r>
            <a:r>
              <a:rPr lang="de-DE" sz="3200" dirty="0"/>
              <a:t>(</a:t>
            </a:r>
            <a:r>
              <a:rPr lang="de-DE" sz="3200" dirty="0" err="1"/>
              <a:t>pp:person</a:t>
            </a:r>
            <a:r>
              <a:rPr lang="de-DE" sz="3200" dirty="0"/>
              <a:t> </a:t>
            </a:r>
            <a:r>
              <a:rPr lang="de-DE" sz="3200" dirty="0" err="1"/>
              <a:t>restriction</a:t>
            </a:r>
            <a:r>
              <a:rPr lang="de-DE" sz="3200" dirty="0"/>
              <a:t>(</a:t>
            </a:r>
            <a:r>
              <a:rPr lang="de-DE" sz="3200" dirty="0" err="1"/>
              <a:t>pp:has_pet</a:t>
            </a:r>
            <a:r>
              <a:rPr lang="de-DE" sz="3200" dirty="0"/>
              <a:t> </a:t>
            </a:r>
            <a:r>
              <a:rPr lang="de-DE" sz="3200" dirty="0" err="1"/>
              <a:t>minCardinality</a:t>
            </a:r>
            <a:r>
              <a:rPr lang="de-DE" sz="3200" dirty="0"/>
              <a:t>(3)))) 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3200" dirty="0"/>
              <a:t>Individual(</a:t>
            </a:r>
            <a:r>
              <a:rPr lang="de-DE" sz="3200" dirty="0" err="1"/>
              <a:t>pp:Walt</a:t>
            </a:r>
            <a:r>
              <a:rPr lang="de-DE" sz="3200" dirty="0"/>
              <a:t> type(</a:t>
            </a:r>
            <a:r>
              <a:rPr lang="de-DE" sz="3200" dirty="0" err="1"/>
              <a:t>pp:person</a:t>
            </a:r>
            <a:r>
              <a:rPr lang="de-DE" sz="3200" dirty="0"/>
              <a:t>) </a:t>
            </a:r>
            <a:r>
              <a:rPr lang="de-DE" sz="3200" dirty="0" err="1"/>
              <a:t>value</a:t>
            </a:r>
            <a:r>
              <a:rPr lang="de-DE" sz="3200" dirty="0"/>
              <a:t>(</a:t>
            </a:r>
            <a:r>
              <a:rPr lang="de-DE" sz="3200" dirty="0" err="1"/>
              <a:t>pp:has_pet</a:t>
            </a:r>
            <a:r>
              <a:rPr lang="de-DE" sz="3200" dirty="0"/>
              <a:t> </a:t>
            </a:r>
            <a:r>
              <a:rPr lang="de-DE" sz="3200" dirty="0" err="1"/>
              <a:t>pp:Huey</a:t>
            </a:r>
            <a:r>
              <a:rPr lang="de-DE" sz="3200" dirty="0"/>
              <a:t>) </a:t>
            </a:r>
            <a:r>
              <a:rPr lang="de-DE" sz="3200" dirty="0" err="1"/>
              <a:t>value</a:t>
            </a:r>
            <a:r>
              <a:rPr lang="de-DE" sz="3200" dirty="0"/>
              <a:t>(</a:t>
            </a:r>
            <a:r>
              <a:rPr lang="de-DE" sz="3200" dirty="0" err="1"/>
              <a:t>pp:has_pet</a:t>
            </a:r>
            <a:r>
              <a:rPr lang="de-DE" sz="3200" dirty="0"/>
              <a:t> </a:t>
            </a:r>
            <a:r>
              <a:rPr lang="de-DE" sz="3200" dirty="0" err="1"/>
              <a:t>pp:Louie</a:t>
            </a:r>
            <a:r>
              <a:rPr lang="de-DE" sz="3200" dirty="0"/>
              <a:t>) </a:t>
            </a:r>
            <a:r>
              <a:rPr lang="de-DE" sz="3200" dirty="0" err="1"/>
              <a:t>value</a:t>
            </a:r>
            <a:r>
              <a:rPr lang="de-DE" sz="3200" dirty="0"/>
              <a:t>(</a:t>
            </a:r>
            <a:r>
              <a:rPr lang="de-DE" sz="3200" dirty="0" err="1"/>
              <a:t>pp:has_pet</a:t>
            </a:r>
            <a:r>
              <a:rPr lang="de-DE" sz="3200" dirty="0"/>
              <a:t> </a:t>
            </a:r>
            <a:r>
              <a:rPr lang="de-DE" sz="3200" dirty="0" err="1"/>
              <a:t>pp:Dewey</a:t>
            </a:r>
            <a:r>
              <a:rPr lang="de-DE" sz="3200" dirty="0"/>
              <a:t>)) 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3200" dirty="0" err="1"/>
              <a:t>DifferentIndividuals</a:t>
            </a:r>
            <a:r>
              <a:rPr lang="de-DE" sz="3200" dirty="0"/>
              <a:t>(</a:t>
            </a:r>
            <a:r>
              <a:rPr lang="de-DE" sz="3200" dirty="0" err="1"/>
              <a:t>pp:Huey</a:t>
            </a:r>
            <a:r>
              <a:rPr lang="de-DE" sz="3200" dirty="0"/>
              <a:t> </a:t>
            </a:r>
            <a:r>
              <a:rPr lang="de-DE" sz="3200" dirty="0" err="1"/>
              <a:t>pp:Louie</a:t>
            </a:r>
            <a:r>
              <a:rPr lang="de-DE" sz="3200" dirty="0"/>
              <a:t> </a:t>
            </a:r>
            <a:r>
              <a:rPr lang="de-DE" sz="3200" dirty="0" err="1"/>
              <a:t>pp:Dewey</a:t>
            </a:r>
            <a:r>
              <a:rPr lang="de-DE" sz="3200" dirty="0"/>
              <a:t>)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endParaRPr lang="de-DE" sz="3200" dirty="0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4464050" y="5849938"/>
            <a:ext cx="4679950" cy="1008062"/>
          </a:xfrm>
          <a:prstGeom prst="wedgeEllipseCallout">
            <a:avLst>
              <a:gd name="adj1" fmla="val -35653"/>
              <a:gd name="adj2" fmla="val -105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DE" sz="2800" dirty="0" err="1">
                <a:latin typeface="Calibri"/>
              </a:rPr>
              <a:t>What</a:t>
            </a:r>
            <a:r>
              <a:rPr lang="de-DE" sz="2800" dirty="0">
                <a:latin typeface="Calibri"/>
              </a:rPr>
              <a:t> </a:t>
            </a:r>
            <a:r>
              <a:rPr lang="de-DE" sz="2800" dirty="0" err="1">
                <a:latin typeface="Calibri"/>
              </a:rPr>
              <a:t>is</a:t>
            </a:r>
            <a:r>
              <a:rPr lang="de-DE" sz="2800" dirty="0">
                <a:latin typeface="Calibri"/>
              </a:rPr>
              <a:t> Walt 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Quiz #4 - Solution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489825" cy="20161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de-DE" sz="3600" dirty="0"/>
              <a:t>Walt must </a:t>
            </a:r>
            <a:r>
              <a:rPr lang="de-DE" sz="3600" dirty="0" err="1"/>
              <a:t>be</a:t>
            </a:r>
            <a:r>
              <a:rPr lang="de-DE" sz="3600" dirty="0"/>
              <a:t> an </a:t>
            </a:r>
            <a:r>
              <a:rPr lang="de-DE" sz="3600" dirty="0" err="1"/>
              <a:t>animal</a:t>
            </a:r>
            <a:r>
              <a:rPr lang="de-DE" sz="3600" dirty="0"/>
              <a:t> </a:t>
            </a:r>
            <a:r>
              <a:rPr lang="de-DE" sz="3600" dirty="0" err="1"/>
              <a:t>lover</a:t>
            </a:r>
            <a:r>
              <a:rPr lang="de-DE" sz="3600" dirty="0"/>
              <a:t>. Note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stating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Walt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person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redundant.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/>
              <a:t>Quiz #5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256213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2400" dirty="0"/>
              <a:t>Class(</a:t>
            </a:r>
            <a:r>
              <a:rPr lang="de-DE" sz="2400" dirty="0" err="1"/>
              <a:t>pp:van</a:t>
            </a:r>
            <a:r>
              <a:rPr lang="de-DE" sz="2400" dirty="0"/>
              <a:t> partial </a:t>
            </a:r>
            <a:r>
              <a:rPr lang="de-DE" sz="2400" dirty="0" err="1"/>
              <a:t>pp:vehicle</a:t>
            </a:r>
            <a:r>
              <a:rPr lang="de-DE" sz="2400" dirty="0"/>
              <a:t>)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2400" dirty="0"/>
              <a:t>Class(</a:t>
            </a:r>
            <a:r>
              <a:rPr lang="de-DE" sz="2400" dirty="0" err="1"/>
              <a:t>pp:driver</a:t>
            </a:r>
            <a:r>
              <a:rPr lang="de-DE" sz="2400" dirty="0"/>
              <a:t> partial </a:t>
            </a:r>
            <a:r>
              <a:rPr lang="de-DE" sz="2400" dirty="0" err="1"/>
              <a:t>pp:adult</a:t>
            </a:r>
            <a:r>
              <a:rPr lang="de-DE" sz="2400" dirty="0"/>
              <a:t>)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2400" dirty="0"/>
              <a:t>Class(</a:t>
            </a:r>
            <a:r>
              <a:rPr lang="de-DE" sz="2400" dirty="0" err="1"/>
              <a:t>pp:driver</a:t>
            </a:r>
            <a:r>
              <a:rPr lang="de-DE" sz="2400" dirty="0"/>
              <a:t> </a:t>
            </a:r>
            <a:r>
              <a:rPr lang="de-DE" sz="2400" dirty="0" err="1"/>
              <a:t>complete</a:t>
            </a:r>
            <a:r>
              <a:rPr lang="de-DE" sz="2400" dirty="0"/>
              <a:t> 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2400" dirty="0" err="1"/>
              <a:t>intersectionOf</a:t>
            </a:r>
            <a:r>
              <a:rPr lang="de-DE" sz="2400" dirty="0"/>
              <a:t>(</a:t>
            </a:r>
            <a:r>
              <a:rPr lang="de-DE" sz="2400" dirty="0" err="1"/>
              <a:t>restriction</a:t>
            </a:r>
            <a:r>
              <a:rPr lang="de-DE" sz="2400" dirty="0"/>
              <a:t>(</a:t>
            </a:r>
            <a:r>
              <a:rPr lang="de-DE" sz="2400" dirty="0" err="1"/>
              <a:t>pp:drives</a:t>
            </a:r>
            <a:r>
              <a:rPr lang="de-DE" sz="2400" dirty="0"/>
              <a:t> </a:t>
            </a:r>
            <a:r>
              <a:rPr lang="de-DE" sz="2400" dirty="0" err="1"/>
              <a:t>someValuesFrom</a:t>
            </a:r>
            <a:r>
              <a:rPr lang="de-DE" sz="2400" dirty="0"/>
              <a:t>(</a:t>
            </a:r>
            <a:r>
              <a:rPr lang="de-DE" sz="2400" dirty="0" err="1"/>
              <a:t>pp:vehicle</a:t>
            </a:r>
            <a:r>
              <a:rPr lang="de-DE" sz="2400" dirty="0"/>
              <a:t>)) </a:t>
            </a:r>
            <a:r>
              <a:rPr lang="de-DE" sz="2400" dirty="0" err="1"/>
              <a:t>pp:person</a:t>
            </a:r>
            <a:r>
              <a:rPr lang="de-DE" sz="2400" dirty="0"/>
              <a:t>)) 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2400" dirty="0"/>
              <a:t>Class(</a:t>
            </a:r>
            <a:r>
              <a:rPr lang="de-DE" sz="2400" dirty="0" err="1"/>
              <a:t>pp:white+van+man</a:t>
            </a:r>
            <a:r>
              <a:rPr lang="de-DE" sz="2400" dirty="0"/>
              <a:t> </a:t>
            </a:r>
            <a:r>
              <a:rPr lang="de-DE" sz="2400" dirty="0" err="1"/>
              <a:t>complete</a:t>
            </a:r>
            <a:r>
              <a:rPr lang="de-DE" sz="2400" dirty="0"/>
              <a:t> </a:t>
            </a:r>
            <a:r>
              <a:rPr lang="de-DE" sz="2400" dirty="0" err="1"/>
              <a:t>intersectionOf</a:t>
            </a:r>
            <a:r>
              <a:rPr lang="de-DE" sz="2400" dirty="0"/>
              <a:t>(</a:t>
            </a:r>
            <a:r>
              <a:rPr lang="de-DE" sz="2400" dirty="0" err="1"/>
              <a:t>pp:man</a:t>
            </a:r>
            <a:r>
              <a:rPr lang="de-DE" sz="2400" dirty="0"/>
              <a:t> </a:t>
            </a:r>
            <a:r>
              <a:rPr lang="de-DE" sz="2400" dirty="0" err="1"/>
              <a:t>restriction</a:t>
            </a:r>
            <a:r>
              <a:rPr lang="de-DE" sz="2400" dirty="0"/>
              <a:t>(</a:t>
            </a:r>
            <a:r>
              <a:rPr lang="de-DE" sz="2400" dirty="0" err="1"/>
              <a:t>pp:drives</a:t>
            </a:r>
            <a:r>
              <a:rPr lang="de-DE" sz="2400" dirty="0"/>
              <a:t> </a:t>
            </a:r>
            <a:r>
              <a:rPr lang="de-DE" sz="2400" dirty="0" err="1"/>
              <a:t>someValuesFrom</a:t>
            </a:r>
            <a:r>
              <a:rPr lang="de-DE" sz="2400" dirty="0"/>
              <a:t>(</a:t>
            </a:r>
            <a:r>
              <a:rPr lang="de-DE" sz="2400" dirty="0" err="1"/>
              <a:t>intersectionOf</a:t>
            </a:r>
            <a:r>
              <a:rPr lang="de-DE" sz="2400" dirty="0"/>
              <a:t>(</a:t>
            </a:r>
            <a:r>
              <a:rPr lang="de-DE" sz="2400" dirty="0" err="1"/>
              <a:t>pp:white+thing</a:t>
            </a:r>
            <a:r>
              <a:rPr lang="de-DE" sz="2400" dirty="0"/>
              <a:t> </a:t>
            </a:r>
            <a:r>
              <a:rPr lang="de-DE" sz="2400" dirty="0" err="1"/>
              <a:t>pp:van</a:t>
            </a:r>
            <a:r>
              <a:rPr lang="de-DE" sz="2400" dirty="0"/>
              <a:t>))))) 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2400" dirty="0"/>
              <a:t>Class(</a:t>
            </a:r>
            <a:r>
              <a:rPr lang="de-DE" sz="2400" dirty="0" err="1"/>
              <a:t>pp:white+van+man</a:t>
            </a:r>
            <a:r>
              <a:rPr lang="de-DE" sz="2400" dirty="0"/>
              <a:t> partial </a:t>
            </a:r>
            <a:r>
              <a:rPr lang="de-DE" sz="2400" dirty="0" err="1"/>
              <a:t>restriction</a:t>
            </a:r>
            <a:r>
              <a:rPr lang="de-DE" sz="2400" dirty="0"/>
              <a:t>(</a:t>
            </a:r>
            <a:r>
              <a:rPr lang="de-DE" sz="2400" dirty="0" err="1"/>
              <a:t>pp:reads</a:t>
            </a:r>
            <a:r>
              <a:rPr lang="de-DE" sz="2400" dirty="0"/>
              <a:t> </a:t>
            </a:r>
            <a:r>
              <a:rPr lang="de-DE" sz="2400" dirty="0" err="1"/>
              <a:t>allValuesFrom</a:t>
            </a:r>
            <a:r>
              <a:rPr lang="de-DE" sz="2400" dirty="0"/>
              <a:t> </a:t>
            </a:r>
            <a:r>
              <a:rPr lang="de-DE" sz="2400" dirty="0" err="1"/>
              <a:t>pp:tabloid</a:t>
            </a:r>
            <a:r>
              <a:rPr lang="de-DE" sz="2400" dirty="0"/>
              <a:t>))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2400" dirty="0"/>
              <a:t>Individual(pp:Q123+ABC type(</a:t>
            </a:r>
            <a:r>
              <a:rPr lang="de-DE" sz="2400" dirty="0" err="1"/>
              <a:t>pp:white+thing</a:t>
            </a:r>
            <a:r>
              <a:rPr lang="de-DE" sz="2400" dirty="0"/>
              <a:t>) type(</a:t>
            </a:r>
            <a:r>
              <a:rPr lang="de-DE" sz="2400" dirty="0" err="1"/>
              <a:t>pp:van</a:t>
            </a:r>
            <a:r>
              <a:rPr lang="de-DE" sz="2400" dirty="0"/>
              <a:t>))</a:t>
            </a:r>
          </a:p>
          <a:p>
            <a:pPr marL="342900" indent="-34290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2400" dirty="0"/>
              <a:t>Individual(</a:t>
            </a:r>
            <a:r>
              <a:rPr lang="de-DE" sz="2400" dirty="0" err="1"/>
              <a:t>pp:Mick</a:t>
            </a:r>
            <a:r>
              <a:rPr lang="de-DE" sz="2400" dirty="0"/>
              <a:t> type(</a:t>
            </a:r>
            <a:r>
              <a:rPr lang="de-DE" sz="2400" dirty="0" err="1"/>
              <a:t>pp:male</a:t>
            </a:r>
            <a:r>
              <a:rPr lang="de-DE" sz="2400" dirty="0"/>
              <a:t>) </a:t>
            </a:r>
            <a:r>
              <a:rPr lang="de-DE" sz="2400" dirty="0" err="1"/>
              <a:t>value</a:t>
            </a:r>
            <a:r>
              <a:rPr lang="de-DE" sz="2400" dirty="0"/>
              <a:t>(</a:t>
            </a:r>
            <a:r>
              <a:rPr lang="de-DE" sz="2400" dirty="0" err="1"/>
              <a:t>pp:reads</a:t>
            </a:r>
            <a:r>
              <a:rPr lang="de-DE" sz="2400" dirty="0"/>
              <a:t> </a:t>
            </a:r>
            <a:r>
              <a:rPr lang="de-DE" sz="2400" dirty="0" err="1"/>
              <a:t>pp:National_Enquirer</a:t>
            </a:r>
            <a:r>
              <a:rPr lang="de-DE" sz="2400" dirty="0"/>
              <a:t>) </a:t>
            </a:r>
            <a:r>
              <a:rPr lang="de-DE" sz="2400" dirty="0" err="1"/>
              <a:t>value</a:t>
            </a:r>
            <a:r>
              <a:rPr lang="de-DE" sz="2400" dirty="0"/>
              <a:t>(</a:t>
            </a:r>
            <a:r>
              <a:rPr lang="de-DE" sz="2400" dirty="0" err="1"/>
              <a:t>pp:drives</a:t>
            </a:r>
            <a:r>
              <a:rPr lang="de-DE" sz="2400" dirty="0"/>
              <a:t> pp:Q123+ABC))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5148263" y="476250"/>
            <a:ext cx="4679950" cy="1439863"/>
          </a:xfrm>
          <a:prstGeom prst="wedgeEllipseCallout">
            <a:avLst>
              <a:gd name="adj1" fmla="val -43759"/>
              <a:gd name="adj2" fmla="val 77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DE" sz="2800" dirty="0" err="1">
                <a:latin typeface="Calibri"/>
              </a:rPr>
              <a:t>What</a:t>
            </a:r>
            <a:r>
              <a:rPr lang="de-DE" sz="2800" dirty="0">
                <a:latin typeface="Calibri"/>
              </a:rPr>
              <a:t> </a:t>
            </a:r>
            <a:r>
              <a:rPr lang="de-DE" sz="2800" dirty="0" err="1">
                <a:latin typeface="Calibri"/>
              </a:rPr>
              <a:t>are</a:t>
            </a:r>
            <a:r>
              <a:rPr lang="de-DE" sz="2800" dirty="0">
                <a:latin typeface="Calibri"/>
              </a:rPr>
              <a:t> Mick </a:t>
            </a:r>
            <a:r>
              <a:rPr lang="de-DE" sz="2800" dirty="0" err="1">
                <a:latin typeface="Calibri"/>
              </a:rPr>
              <a:t>and</a:t>
            </a:r>
            <a:r>
              <a:rPr lang="de-DE" sz="2800" dirty="0">
                <a:latin typeface="Calibri"/>
              </a:rPr>
              <a:t> </a:t>
            </a:r>
            <a:r>
              <a:rPr lang="de-DE" sz="2800" dirty="0" err="1">
                <a:latin typeface="Calibri"/>
              </a:rPr>
              <a:t>the</a:t>
            </a:r>
            <a:r>
              <a:rPr lang="de-DE" sz="2800" dirty="0">
                <a:latin typeface="Calibri"/>
              </a:rPr>
              <a:t> National_ </a:t>
            </a:r>
            <a:r>
              <a:rPr lang="de-DE" sz="2800" dirty="0" err="1">
                <a:latin typeface="Calibri"/>
              </a:rPr>
              <a:t>Enquirer</a:t>
            </a:r>
            <a:r>
              <a:rPr lang="de-DE" sz="2800" dirty="0">
                <a:latin typeface="Calibri"/>
              </a:rPr>
              <a:t> 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Quiz #5 -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7" y="1916832"/>
            <a:ext cx="8065269" cy="345638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de-DE" sz="3600" dirty="0"/>
              <a:t>Mick </a:t>
            </a:r>
            <a:r>
              <a:rPr lang="de-DE" sz="3600" dirty="0" err="1"/>
              <a:t>drives</a:t>
            </a:r>
            <a:r>
              <a:rPr lang="de-DE" sz="3600" dirty="0"/>
              <a:t> a </a:t>
            </a:r>
            <a:r>
              <a:rPr lang="de-DE" sz="3600" dirty="0" err="1"/>
              <a:t>white</a:t>
            </a:r>
            <a:r>
              <a:rPr lang="de-DE" sz="3600" dirty="0"/>
              <a:t> van, so he must </a:t>
            </a:r>
            <a:r>
              <a:rPr lang="de-DE" sz="3600" dirty="0" err="1"/>
              <a:t>be</a:t>
            </a:r>
            <a:r>
              <a:rPr lang="de-DE" sz="3600" dirty="0"/>
              <a:t> an adult (</a:t>
            </a:r>
            <a:r>
              <a:rPr lang="de-DE" sz="3600" dirty="0" err="1"/>
              <a:t>because</a:t>
            </a:r>
            <a:r>
              <a:rPr lang="de-DE" sz="3600" dirty="0"/>
              <a:t> all </a:t>
            </a:r>
            <a:r>
              <a:rPr lang="de-DE" sz="3600" dirty="0" err="1"/>
              <a:t>drivers</a:t>
            </a:r>
            <a:r>
              <a:rPr lang="de-DE" sz="3600" dirty="0"/>
              <a:t> </a:t>
            </a:r>
            <a:r>
              <a:rPr lang="de-DE" sz="3600" dirty="0" err="1"/>
              <a:t>are</a:t>
            </a:r>
            <a:r>
              <a:rPr lang="de-DE" sz="3600" dirty="0"/>
              <a:t> </a:t>
            </a:r>
            <a:r>
              <a:rPr lang="de-DE" sz="3600" dirty="0" err="1"/>
              <a:t>adults</a:t>
            </a:r>
            <a:r>
              <a:rPr lang="de-DE" sz="3600" dirty="0"/>
              <a:t>). As Mick </a:t>
            </a:r>
            <a:r>
              <a:rPr lang="de-DE" sz="3600" dirty="0" err="1"/>
              <a:t>is</a:t>
            </a:r>
            <a:r>
              <a:rPr lang="de-DE" sz="3600" dirty="0"/>
              <a:t> male, </a:t>
            </a:r>
            <a:r>
              <a:rPr lang="de-DE" sz="3600" dirty="0" err="1"/>
              <a:t>thus</a:t>
            </a:r>
            <a:r>
              <a:rPr lang="de-DE" sz="3600" dirty="0"/>
              <a:t> he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white</a:t>
            </a:r>
            <a:r>
              <a:rPr lang="de-DE" sz="3600" dirty="0"/>
              <a:t> van man, so </a:t>
            </a:r>
            <a:r>
              <a:rPr lang="de-DE" sz="3600" dirty="0" err="1"/>
              <a:t>any</a:t>
            </a:r>
            <a:r>
              <a:rPr lang="de-DE" sz="3600" dirty="0"/>
              <a:t> </a:t>
            </a:r>
            <a:r>
              <a:rPr lang="de-DE" sz="3600" dirty="0" err="1"/>
              <a:t>paper</a:t>
            </a:r>
            <a:r>
              <a:rPr lang="de-DE" sz="3600" dirty="0"/>
              <a:t> he </a:t>
            </a:r>
            <a:r>
              <a:rPr lang="de-DE" sz="3600" dirty="0" err="1"/>
              <a:t>reads</a:t>
            </a:r>
            <a:r>
              <a:rPr lang="de-DE" sz="3600" dirty="0"/>
              <a:t> must </a:t>
            </a:r>
            <a:r>
              <a:rPr lang="de-DE" sz="3600" dirty="0" err="1"/>
              <a:t>be</a:t>
            </a:r>
            <a:r>
              <a:rPr lang="de-DE" sz="3600" dirty="0"/>
              <a:t> a </a:t>
            </a:r>
            <a:r>
              <a:rPr lang="de-DE" sz="3600" dirty="0" err="1"/>
              <a:t>tabloid</a:t>
            </a:r>
            <a:r>
              <a:rPr lang="de-DE" sz="3600" dirty="0"/>
              <a:t>, </a:t>
            </a:r>
            <a:r>
              <a:rPr lang="de-DE" sz="3600" dirty="0" err="1"/>
              <a:t>thus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National </a:t>
            </a:r>
            <a:r>
              <a:rPr lang="de-DE" sz="3600" dirty="0" err="1"/>
              <a:t>Enquirer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tabloid</a:t>
            </a:r>
            <a:r>
              <a:rPr lang="de-DE" sz="3600" dirty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de-DE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Namespaces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dirty="0"/>
              <a:t>Namespace(</a:t>
            </a:r>
            <a:r>
              <a:rPr lang="en-US" dirty="0" err="1"/>
              <a:t>pp</a:t>
            </a:r>
            <a:r>
              <a:rPr lang="en-US" dirty="0"/>
              <a:t> = &lt;http://</a:t>
            </a:r>
            <a:r>
              <a:rPr lang="en-US" dirty="0" err="1"/>
              <a:t>cohse.semanticweb.org</a:t>
            </a:r>
            <a:r>
              <a:rPr lang="en-US" dirty="0"/>
              <a:t>/ontologies/people#&gt;)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and complete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pPr marL="285750" indent="-285750" eaLnBrk="1" hangingPunct="1">
              <a:defRPr/>
            </a:pPr>
            <a:r>
              <a:rPr lang="en-US" sz="3200" dirty="0">
                <a:latin typeface="Arial" charset="0"/>
              </a:rPr>
              <a:t>Description logics reason with definitions</a:t>
            </a:r>
          </a:p>
          <a:p>
            <a:pPr marL="687387" lvl="1" indent="-285750" eaLnBrk="1" hangingPunct="1">
              <a:defRPr/>
            </a:pPr>
            <a:r>
              <a:rPr lang="en-US" dirty="0">
                <a:latin typeface="Arial" charset="0"/>
              </a:rPr>
              <a:t>They prefer to have </a:t>
            </a:r>
            <a:r>
              <a:rPr lang="en-US" i="1" dirty="0">
                <a:latin typeface="Arial" charset="0"/>
              </a:rPr>
              <a:t>complete</a:t>
            </a:r>
            <a:r>
              <a:rPr lang="en-US" dirty="0">
                <a:latin typeface="Arial" charset="0"/>
              </a:rPr>
              <a:t> descriptions</a:t>
            </a:r>
          </a:p>
          <a:p>
            <a:pPr marL="687387" lvl="1" indent="-285750" eaLnBrk="1" hangingPunct="1">
              <a:defRPr/>
            </a:pPr>
            <a:r>
              <a:rPr lang="en-US" dirty="0">
                <a:latin typeface="Arial" charset="0"/>
              </a:rPr>
              <a:t>A complete definition includes both </a:t>
            </a:r>
            <a:r>
              <a:rPr lang="en-US" b="1" dirty="0">
                <a:latin typeface="Arial" charset="0"/>
              </a:rPr>
              <a:t>necessary</a:t>
            </a:r>
            <a:r>
              <a:rPr lang="en-US" dirty="0">
                <a:latin typeface="Arial" charset="0"/>
              </a:rPr>
              <a:t> conditions and </a:t>
            </a:r>
            <a:r>
              <a:rPr lang="en-US" b="1" dirty="0">
                <a:latin typeface="Arial" charset="0"/>
              </a:rPr>
              <a:t>sufficient</a:t>
            </a:r>
            <a:r>
              <a:rPr lang="en-US" dirty="0">
                <a:latin typeface="Arial" charset="0"/>
              </a:rPr>
              <a:t> conditions</a:t>
            </a:r>
          </a:p>
          <a:p>
            <a:pPr marL="285750" indent="-285750" eaLnBrk="1" hangingPunct="1">
              <a:defRPr/>
            </a:pPr>
            <a:r>
              <a:rPr lang="en-US" sz="3200" dirty="0">
                <a:latin typeface="Arial" charset="0"/>
              </a:rPr>
              <a:t>Often impractical or impossible, e.g. </a:t>
            </a:r>
            <a:r>
              <a:rPr lang="en-US" sz="3200" dirty="0">
                <a:latin typeface="Arial" charset="0"/>
                <a:hlinkClick r:id="rId2"/>
              </a:rPr>
              <a:t>natural kinds</a:t>
            </a:r>
            <a:endParaRPr lang="en-US" sz="3200" dirty="0">
              <a:latin typeface="Arial" charset="0"/>
            </a:endParaRPr>
          </a:p>
          <a:p>
            <a:pPr marL="285750" indent="-285750" eaLnBrk="1" hangingPunct="1">
              <a:defRPr/>
            </a:pPr>
            <a:r>
              <a:rPr lang="en-US" sz="3200" dirty="0">
                <a:latin typeface="Arial" charset="0"/>
              </a:rPr>
              <a:t>Primitive definition is partial or incomplete</a:t>
            </a:r>
          </a:p>
          <a:p>
            <a:pPr marL="687387" lvl="1" indent="-285750" eaLnBrk="1" hangingPunct="1">
              <a:defRPr/>
            </a:pPr>
            <a:r>
              <a:rPr lang="en-US" dirty="0">
                <a:latin typeface="Arial" charset="0"/>
              </a:rPr>
              <a:t>Limits classification that can be done automatically</a:t>
            </a:r>
          </a:p>
          <a:p>
            <a:pPr marL="285750" indent="-285750" eaLnBrk="1" hangingPunct="1">
              <a:defRPr/>
            </a:pPr>
            <a:r>
              <a:rPr lang="en-US" sz="3200" dirty="0">
                <a:latin typeface="Arial" charset="0"/>
              </a:rPr>
              <a:t>Example:</a:t>
            </a:r>
          </a:p>
          <a:p>
            <a:pPr marL="685800" lvl="1" indent="-228600"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Primitive:  a Person</a:t>
            </a:r>
          </a:p>
          <a:p>
            <a:pPr marL="685800" lvl="1" indent="-228600"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Defined:    Parent = Person with at least one child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8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and complete definitions in 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Partial definitions typically made using one or more </a:t>
            </a:r>
            <a:r>
              <a:rPr lang="en-US" sz="3200" dirty="0" err="1"/>
              <a:t>rdfs:subClassOf</a:t>
            </a:r>
            <a:r>
              <a:rPr lang="en-US" sz="3200" dirty="0"/>
              <a:t> relations</a:t>
            </a:r>
          </a:p>
          <a:p>
            <a:pPr lvl="1"/>
            <a:r>
              <a:rPr lang="en-US" dirty="0"/>
              <a:t>:Parent </a:t>
            </a:r>
            <a:r>
              <a:rPr lang="en-US" dirty="0" err="1"/>
              <a:t>rdfs:subClassOf</a:t>
            </a:r>
            <a:r>
              <a:rPr lang="en-US" dirty="0"/>
              <a:t> :Person</a:t>
            </a:r>
          </a:p>
          <a:p>
            <a:pPr lvl="1"/>
            <a:r>
              <a:rPr lang="en-US" dirty="0"/>
              <a:t>Knowing that john is a parent, it is </a:t>
            </a:r>
            <a:r>
              <a:rPr lang="en-US" b="1" dirty="0"/>
              <a:t>necessary</a:t>
            </a:r>
            <a:r>
              <a:rPr lang="en-US" dirty="0"/>
              <a:t> that he is a person</a:t>
            </a:r>
          </a:p>
          <a:p>
            <a:r>
              <a:rPr lang="en-US" sz="3200" dirty="0"/>
              <a:t>Complete definitions are made with </a:t>
            </a:r>
            <a:r>
              <a:rPr lang="en-US" sz="3200" dirty="0" err="1"/>
              <a:t>owl:equivalentClass</a:t>
            </a:r>
            <a:endParaRPr lang="en-US" sz="3200" dirty="0"/>
          </a:p>
          <a:p>
            <a:pPr lvl="1"/>
            <a:r>
              <a:rPr lang="en-US" dirty="0"/>
              <a:t>:Parent </a:t>
            </a:r>
            <a:r>
              <a:rPr lang="en-US" dirty="0" err="1"/>
              <a:t>owl:equivalentClass</a:t>
            </a:r>
            <a:r>
              <a:rPr lang="en-US" dirty="0"/>
              <a:t> [a </a:t>
            </a:r>
            <a:r>
              <a:rPr lang="en-US" dirty="0" err="1"/>
              <a:t>owl:intersection</a:t>
            </a:r>
            <a:r>
              <a:rPr lang="en-US" dirty="0"/>
              <a:t> (:Person [</a:t>
            </a:r>
            <a:r>
              <a:rPr lang="en-US" dirty="0" err="1"/>
              <a:t>owl:restriction</a:t>
            </a:r>
            <a:r>
              <a:rPr lang="en-US" dirty="0"/>
              <a:t> </a:t>
            </a:r>
            <a:r>
              <a:rPr lang="is-IS" dirty="0"/>
              <a:t>…])]</a:t>
            </a:r>
            <a:endParaRPr lang="en-US" dirty="0"/>
          </a:p>
          <a:p>
            <a:pPr lvl="1"/>
            <a:r>
              <a:rPr lang="en-US" dirty="0"/>
              <a:t>Knowing that john is a person and has a child is </a:t>
            </a:r>
            <a:r>
              <a:rPr lang="en-US" b="1" dirty="0"/>
              <a:t>sufficient</a:t>
            </a:r>
            <a:r>
              <a:rPr lang="en-US" dirty="0"/>
              <a:t> to conclude he is a parent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761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AutoShap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 lIns="90342" tIns="44379" rIns="90342" bIns="44379" anchor="b" anchorCtr="0"/>
          <a:lstStyle/>
          <a:p>
            <a:pPr eaLnBrk="1" hangingPunct="1"/>
            <a:r>
              <a:rPr lang="en-US">
                <a:latin typeface="Arial" charset="0"/>
              </a:rPr>
              <a:t>Definition vs. Assertion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342" tIns="44379" rIns="90342" bIns="44379"/>
          <a:lstStyle/>
          <a:p>
            <a:pPr marL="285750" indent="-285750" eaLnBrk="1" hangingPunct="1"/>
            <a:r>
              <a:rPr lang="en-US" sz="3000" b="1" dirty="0">
                <a:latin typeface="Arial" charset="0"/>
              </a:rPr>
              <a:t>Definitions</a:t>
            </a:r>
            <a:r>
              <a:rPr lang="en-US" sz="3000" dirty="0">
                <a:latin typeface="Arial" charset="0"/>
              </a:rPr>
              <a:t> describe </a:t>
            </a:r>
            <a:r>
              <a:rPr lang="en-US" sz="3000" i="1" dirty="0">
                <a:latin typeface="Arial" charset="0"/>
              </a:rPr>
              <a:t>intrinsic</a:t>
            </a:r>
            <a:r>
              <a:rPr lang="en-US" sz="3000" dirty="0">
                <a:latin typeface="Arial" charset="0"/>
              </a:rPr>
              <a:t> properties of objects.  Description parts have meaning as a part of a composite description of an object</a:t>
            </a:r>
          </a:p>
          <a:p>
            <a:pPr marL="285750" indent="-285750" eaLnBrk="1" hangingPunct="1"/>
            <a:r>
              <a:rPr lang="en-US" sz="3000" b="1" dirty="0">
                <a:latin typeface="Arial" charset="0"/>
              </a:rPr>
              <a:t>Assertions</a:t>
            </a:r>
            <a:r>
              <a:rPr lang="en-US" sz="3000" dirty="0">
                <a:latin typeface="Arial" charset="0"/>
              </a:rPr>
              <a:t> describe </a:t>
            </a:r>
            <a:r>
              <a:rPr lang="en-US" sz="3000" i="1" dirty="0">
                <a:latin typeface="Arial" charset="0"/>
              </a:rPr>
              <a:t>incidental</a:t>
            </a:r>
            <a:r>
              <a:rPr lang="en-US" sz="3000" dirty="0">
                <a:latin typeface="Arial" charset="0"/>
              </a:rPr>
              <a:t> properties of objects.  Asserted facts have meaning on their own.</a:t>
            </a:r>
          </a:p>
          <a:p>
            <a:pPr marL="285750" indent="-285750" eaLnBrk="1" hangingPunct="1"/>
            <a:r>
              <a:rPr lang="en-US" sz="3000" dirty="0">
                <a:latin typeface="Arial" charset="0"/>
              </a:rPr>
              <a:t>Example: “a black telephone”</a:t>
            </a:r>
          </a:p>
          <a:p>
            <a:pPr marL="457200" lvl="1" indent="0" eaLnBrk="1" hangingPunct="1"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Could be either a description or an assertion, depending on the meaning and import of “blackness” on the concept telephone</a:t>
            </a:r>
          </a:p>
        </p:txBody>
      </p:sp>
    </p:spTree>
    <p:extLst>
      <p:ext uri="{BB962C8B-B14F-4D97-AF65-F5344CB8AC3E}">
        <p14:creationId xmlns:p14="http://schemas.microsoft.com/office/powerpoint/2010/main" val="22146302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AutoShap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 lIns="90342" tIns="44379" rIns="90342" bIns="44379" anchor="b" anchorCtr="0"/>
          <a:lstStyle/>
          <a:p>
            <a:pPr eaLnBrk="1" hangingPunct="1"/>
            <a:r>
              <a:rPr lang="en-US" dirty="0">
                <a:latin typeface="Arial" charset="0"/>
              </a:rPr>
              <a:t>Definition vs. Assertion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7" y="1044574"/>
            <a:ext cx="8353425" cy="5553075"/>
          </a:xfrm>
          <a:noFill/>
        </p:spPr>
        <p:txBody>
          <a:bodyPr lIns="90342" tIns="44379" rIns="90342" bIns="44379"/>
          <a:lstStyle/>
          <a:p>
            <a:pPr marL="285750" indent="-285750" eaLnBrk="1" hangingPunct="1"/>
            <a:r>
              <a:rPr lang="en-US" sz="3000" dirty="0">
                <a:latin typeface="Arial" charset="0"/>
              </a:rPr>
              <a:t>In English, “a black telephone” is ambiguous</a:t>
            </a:r>
          </a:p>
          <a:p>
            <a:pPr marL="690563" lvl="1" indent="-233363" eaLnBrk="1" hangingPunct="1"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(1) A black telephone is a common sight in an office</a:t>
            </a:r>
          </a:p>
          <a:p>
            <a:pPr marL="690563" lvl="1" indent="-233363" eaLnBrk="1" hangingPunct="1"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(2) A black telephone is on the corner of my desk</a:t>
            </a:r>
          </a:p>
          <a:p>
            <a:pPr marL="285750" indent="-285750" eaLnBrk="1" hangingPunct="1"/>
            <a:r>
              <a:rPr lang="en-US" sz="3000" dirty="0">
                <a:latin typeface="Arial" charset="0"/>
              </a:rPr>
              <a:t>KR languages should not be ambiguous, so distinguish between descriptions of classes and descriptions of individuals</a:t>
            </a:r>
          </a:p>
          <a:p>
            <a:pPr marL="285750" indent="-285750" eaLnBrk="1" hangingPunct="1"/>
            <a:r>
              <a:rPr lang="en-US" sz="3000" dirty="0">
                <a:latin typeface="Arial" charset="0"/>
              </a:rPr>
              <a:t>KR languages often allow additional assertions to be made that are not part of the definition (In OWL called annotation properties)</a:t>
            </a:r>
          </a:p>
        </p:txBody>
      </p:sp>
    </p:spTree>
    <p:extLst>
      <p:ext uri="{BB962C8B-B14F-4D97-AF65-F5344CB8AC3E}">
        <p14:creationId xmlns:p14="http://schemas.microsoft.com/office/powerpoint/2010/main" val="35000644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 is very useful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dirty="0">
                <a:latin typeface="Arial" charset="0"/>
              </a:rPr>
              <a:t>Classification is a powerful kind of reasoning that is very useful</a:t>
            </a:r>
          </a:p>
          <a:p>
            <a:pPr marL="342900" indent="-342900" eaLnBrk="1" hangingPunct="1"/>
            <a:r>
              <a:rPr lang="en-US" dirty="0">
                <a:latin typeface="Arial" charset="0"/>
              </a:rPr>
              <a:t>Many expert systems can be usefully thought of as doing “heuristic classification”</a:t>
            </a:r>
          </a:p>
          <a:p>
            <a:pPr marL="342900" indent="-342900" eaLnBrk="1" hangingPunct="1"/>
            <a:r>
              <a:rPr lang="en-US" dirty="0">
                <a:latin typeface="Arial" charset="0"/>
              </a:rPr>
              <a:t>Logical classification over structured descriptions and individuals is also quite useful.</a:t>
            </a:r>
          </a:p>
          <a:p>
            <a:pPr marL="342900" indent="-342900" eaLnBrk="1" hangingPunct="1"/>
            <a:r>
              <a:rPr lang="en-US" dirty="0">
                <a:latin typeface="Arial" charset="0"/>
              </a:rPr>
              <a:t>But… can classification ever deduce something about an individual other than what classes it belongs to?</a:t>
            </a:r>
          </a:p>
          <a:p>
            <a:pPr marL="342900" indent="-342900" eaLnBrk="1" hangingPunct="1"/>
            <a:r>
              <a:rPr lang="en-US" dirty="0">
                <a:latin typeface="Arial" charset="0"/>
              </a:rPr>
              <a:t>And what does </a:t>
            </a:r>
            <a:r>
              <a:rPr lang="en-US" b="1" dirty="0">
                <a:latin typeface="Arial" charset="0"/>
              </a:rPr>
              <a:t>that</a:t>
            </a:r>
            <a:r>
              <a:rPr lang="en-US" dirty="0">
                <a:latin typeface="Arial" charset="0"/>
              </a:rPr>
              <a:t> tell us?</a:t>
            </a:r>
          </a:p>
        </p:txBody>
      </p:sp>
    </p:spTree>
    <p:extLst>
      <p:ext uri="{BB962C8B-B14F-4D97-AF65-F5344CB8AC3E}">
        <p14:creationId xmlns:p14="http://schemas.microsoft.com/office/powerpoint/2010/main" val="232855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Incidental properties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latin typeface="Arial" charset="0"/>
              </a:rPr>
              <a:t>If we allow incidental properties (e.g., ones that don’t participate in the description mechanism) then these can be deduced via classification</a:t>
            </a:r>
          </a:p>
          <a:p>
            <a:pPr marL="342900" indent="-342900" eaLnBrk="1" hangingPunct="1"/>
            <a:r>
              <a:rPr lang="en-US" sz="3200" dirty="0">
                <a:latin typeface="Arial" charset="0"/>
              </a:rPr>
              <a:t>The purpose of OWL’s </a:t>
            </a:r>
            <a:r>
              <a:rPr lang="en-US" sz="3200" dirty="0" err="1">
                <a:latin typeface="Arial" charset="0"/>
              </a:rPr>
              <a:t>annotationProperty</a:t>
            </a:r>
            <a:endParaRPr lang="en-US" sz="3200" dirty="0">
              <a:latin typeface="Arial" charset="0"/>
            </a:endParaRPr>
          </a:p>
          <a:p>
            <a:pPr marL="342900" indent="-342900" eaLnBrk="1" hangingPunct="1"/>
            <a:r>
              <a:rPr lang="en-US" sz="3200" dirty="0">
                <a:latin typeface="Arial" charset="0"/>
              </a:rPr>
              <a:t>An </a:t>
            </a:r>
            <a:r>
              <a:rPr lang="en-US" sz="3200" dirty="0" err="1">
                <a:latin typeface="Arial" charset="0"/>
              </a:rPr>
              <a:t>annotationProperty</a:t>
            </a:r>
            <a:r>
              <a:rPr lang="en-US" sz="3200" dirty="0">
                <a:latin typeface="Arial" charset="0"/>
              </a:rPr>
              <a:t> can be associated with a definition (partial or complete) </a:t>
            </a:r>
          </a:p>
          <a:p>
            <a:pPr marL="342900" indent="-342900" eaLnBrk="1" hangingPunct="1"/>
            <a:r>
              <a:rPr lang="en-US" sz="3200" dirty="0">
                <a:latin typeface="Arial" charset="0"/>
              </a:rPr>
              <a:t>It is not checked when reasoning about subsumption or instance checking</a:t>
            </a:r>
          </a:p>
          <a:p>
            <a:pPr marL="342900" indent="-342900" eaLnBrk="1" hangingPunct="1"/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1319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2056</TotalTime>
  <Words>1230</Words>
  <Application>Microsoft Macintosh PowerPoint</Application>
  <PresentationFormat>On-screen Show (4:3)</PresentationFormat>
  <Paragraphs>125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Wingdings</vt:lpstr>
      <vt:lpstr>Capsules</vt:lpstr>
      <vt:lpstr>OWL abstract syntax and reasoning examples</vt:lpstr>
      <vt:lpstr>OWL Abstract Syntax</vt:lpstr>
      <vt:lpstr>Namespaces</vt:lpstr>
      <vt:lpstr>Partial and complete definitions</vt:lpstr>
      <vt:lpstr>Partial and complete definitions in Owl</vt:lpstr>
      <vt:lpstr>Definition vs. Assertion</vt:lpstr>
      <vt:lpstr>Definition vs. Assertion</vt:lpstr>
      <vt:lpstr>Classification is very useful</vt:lpstr>
      <vt:lpstr>Incidental properties</vt:lpstr>
      <vt:lpstr>Declaring classes in OWL</vt:lpstr>
      <vt:lpstr>Declaring Properties in OWL: I</vt:lpstr>
      <vt:lpstr>Declaring Properties in OWL: II</vt:lpstr>
      <vt:lpstr>Individuals in OWL</vt:lpstr>
      <vt:lpstr>Entailment Quiz</vt:lpstr>
      <vt:lpstr>Quiz # 1</vt:lpstr>
      <vt:lpstr>Quiz #1 - Solution</vt:lpstr>
      <vt:lpstr>Quiz #2</vt:lpstr>
      <vt:lpstr>Quiz # 2 - Solution</vt:lpstr>
      <vt:lpstr>Quiz #3</vt:lpstr>
      <vt:lpstr>Quiz #3 - Solution</vt:lpstr>
      <vt:lpstr>Quiz #4</vt:lpstr>
      <vt:lpstr>Quiz #4 - Solution</vt:lpstr>
      <vt:lpstr>Quiz #5</vt:lpstr>
      <vt:lpstr>Quiz #5 -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100</cp:revision>
  <dcterms:created xsi:type="dcterms:W3CDTF">2004-05-04T16:01:26Z</dcterms:created>
  <dcterms:modified xsi:type="dcterms:W3CDTF">2018-10-23T23:47:58Z</dcterms:modified>
</cp:coreProperties>
</file>