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56" r:id="rId2"/>
    <p:sldId id="364" r:id="rId3"/>
    <p:sldId id="403" r:id="rId4"/>
    <p:sldId id="340" r:id="rId5"/>
    <p:sldId id="341" r:id="rId6"/>
    <p:sldId id="369" r:id="rId7"/>
    <p:sldId id="343" r:id="rId8"/>
    <p:sldId id="365" r:id="rId9"/>
    <p:sldId id="366" r:id="rId10"/>
    <p:sldId id="367" r:id="rId11"/>
    <p:sldId id="368" r:id="rId12"/>
    <p:sldId id="392" r:id="rId13"/>
    <p:sldId id="393" r:id="rId14"/>
    <p:sldId id="344" r:id="rId15"/>
    <p:sldId id="346" r:id="rId16"/>
    <p:sldId id="349" r:id="rId17"/>
    <p:sldId id="350" r:id="rId18"/>
    <p:sldId id="351" r:id="rId19"/>
    <p:sldId id="352" r:id="rId20"/>
    <p:sldId id="396" r:id="rId21"/>
    <p:sldId id="399" r:id="rId22"/>
    <p:sldId id="398" r:id="rId23"/>
    <p:sldId id="380" r:id="rId24"/>
    <p:sldId id="381" r:id="rId25"/>
    <p:sldId id="382" r:id="rId26"/>
    <p:sldId id="383" r:id="rId27"/>
    <p:sldId id="400" r:id="rId28"/>
    <p:sldId id="404" r:id="rId29"/>
    <p:sldId id="405" r:id="rId30"/>
    <p:sldId id="406" r:id="rId31"/>
    <p:sldId id="384" r:id="rId32"/>
    <p:sldId id="385" r:id="rId33"/>
    <p:sldId id="342" r:id="rId34"/>
  </p:sldIdLst>
  <p:sldSz cx="9144000" cy="6858000" type="screen4x3"/>
  <p:notesSz cx="9601200" cy="73152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12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66FF"/>
    <a:srgbClr val="0000CC"/>
    <a:srgbClr val="E1F4FF"/>
    <a:srgbClr val="5F5F5F"/>
    <a:srgbClr val="000000"/>
    <a:srgbClr val="CCE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28"/>
    <p:restoredTop sz="91497"/>
  </p:normalViewPr>
  <p:slideViewPr>
    <p:cSldViewPr showGuides="1">
      <p:cViewPr varScale="1">
        <p:scale>
          <a:sx n="104" d="100"/>
          <a:sy n="104" d="100"/>
        </p:scale>
        <p:origin x="952" y="192"/>
      </p:cViewPr>
      <p:guideLst>
        <p:guide orient="horz" pos="980"/>
        <p:guide pos="12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-852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pPr>
              <a:defRPr/>
            </a:pPr>
            <a:fld id="{3C1F612D-6B51-7846-9A4E-E8838E20F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729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4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dirty="0"/>
              <a:t>Click to edit Master text styles</a:t>
            </a:r>
          </a:p>
          <a:p>
            <a:pPr lvl="1"/>
            <a:r>
              <a:rPr lang="el-GR" noProof="0" dirty="0"/>
              <a:t>Second level</a:t>
            </a:r>
          </a:p>
          <a:p>
            <a:pPr lvl="2"/>
            <a:r>
              <a:rPr lang="el-GR" noProof="0" dirty="0"/>
              <a:t>Third level</a:t>
            </a:r>
          </a:p>
          <a:p>
            <a:pPr lvl="3"/>
            <a:r>
              <a:rPr lang="el-GR" noProof="0" dirty="0"/>
              <a:t>Fourth level</a:t>
            </a:r>
          </a:p>
          <a:p>
            <a:pPr lvl="4"/>
            <a:r>
              <a:rPr lang="el-GR" noProof="0" dirty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4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latin typeface="Calibri"/>
              </a:defRPr>
            </a:lvl1pPr>
          </a:lstStyle>
          <a:p>
            <a:pPr>
              <a:defRPr/>
            </a:pPr>
            <a:fld id="{922BCF3D-3911-B24C-9FC7-94837166168B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242615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 follows since either P or Q is true and both imply that R is true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This seems to get did of the disjunction, but if we treat not as prolog’s negation as failure, it does not help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</p:spPr>
        <p:txBody>
          <a:bodyPr anchorCtr="0"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574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3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44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496300" cy="784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5288" y="1412875"/>
            <a:ext cx="8353425" cy="49672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69864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43488" y="1905000"/>
            <a:ext cx="3979862" cy="2019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43488" y="4076700"/>
            <a:ext cx="3979862" cy="2019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/>
              </a:defRPr>
            </a:lvl1pPr>
          </a:lstStyle>
          <a:p>
            <a:pPr>
              <a:defRPr/>
            </a:pPr>
            <a:fld id="{3EB3359D-B25E-B548-951F-B06C0BB299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5786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1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386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2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4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3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34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36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286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/>
              <a:t>Click to edit Master text styles</a:t>
            </a:r>
          </a:p>
          <a:p>
            <a:pPr lvl="1"/>
            <a:r>
              <a:rPr lang="el-GR"/>
              <a:t>Second level</a:t>
            </a:r>
          </a:p>
          <a:p>
            <a:pPr lvl="2"/>
            <a:r>
              <a:rPr lang="el-GR"/>
              <a:t>Third level</a:t>
            </a:r>
          </a:p>
          <a:p>
            <a:pPr lvl="3"/>
            <a:r>
              <a:rPr lang="el-GR"/>
              <a:t>Fourth level</a:t>
            </a:r>
          </a:p>
          <a:p>
            <a:pPr lvl="4"/>
            <a:r>
              <a:rPr lang="el-G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3200">
          <a:solidFill>
            <a:srgbClr val="000000"/>
          </a:solidFill>
          <a:latin typeface="Calibri"/>
          <a:ea typeface="ＭＳ Ｐゴシック" pitchFamily="-65" charset="-128"/>
          <a:cs typeface="ＭＳ Ｐゴシック" pitchFamily="-65" charset="-128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800">
          <a:solidFill>
            <a:srgbClr val="000000"/>
          </a:solidFill>
          <a:latin typeface="Calibri"/>
          <a:ea typeface="ＭＳ Ｐゴシック" charset="-128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400">
          <a:solidFill>
            <a:srgbClr val="000000"/>
          </a:solidFill>
          <a:latin typeface="Calibri"/>
          <a:ea typeface="ＭＳ Ｐゴシック" charset="-128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rgbClr val="000000"/>
          </a:solidFill>
          <a:latin typeface="Calibri"/>
          <a:ea typeface="ＭＳ Ｐゴシック" charset="-128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sz="2000">
          <a:solidFill>
            <a:srgbClr val="000000"/>
          </a:solidFill>
          <a:latin typeface="Calibri"/>
          <a:ea typeface="ＭＳ Ｐゴシック" charset="-128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rif-overview/" TargetMode="External"/><Relationship Id="rId4" Type="http://schemas.openxmlformats.org/officeDocument/2006/relationships/hyperlink" Target="http://en.wikipedia.org/wiki/Undecidable_proble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Semantic_Web_Rule_Languag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Horn_clause" TargetMode="External"/><Relationship Id="rId3" Type="http://schemas.openxmlformats.org/officeDocument/2006/relationships/hyperlink" Target="http://en.wikipedia.org/wiki/Alfred_Hor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2"/>
          <p:cNvSpPr>
            <a:spLocks noGrp="1" noChangeArrowheads="1"/>
          </p:cNvSpPr>
          <p:nvPr>
            <p:ph type="ctrTitle"/>
          </p:nvPr>
        </p:nvSpPr>
        <p:spPr>
          <a:xfrm>
            <a:off x="468313" y="1341438"/>
            <a:ext cx="8447087" cy="439261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1F4FF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60000"/>
              </a:spcBef>
            </a:pPr>
            <a:r>
              <a:rPr lang="en-US" sz="9800" dirty="0">
                <a:latin typeface="Calibri" charset="0"/>
                <a:ea typeface="ＭＳ Ｐゴシック" charset="0"/>
                <a:cs typeface="ＭＳ Ｐゴシック" charset="0"/>
              </a:rPr>
              <a:t>OWL, DL and rules</a:t>
            </a:r>
            <a:endParaRPr lang="el-GR" sz="44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2" name="Text Box 9"/>
          <p:cNvSpPr txBox="1">
            <a:spLocks noChangeArrowheads="1"/>
          </p:cNvSpPr>
          <p:nvPr/>
        </p:nvSpPr>
        <p:spPr bwMode="auto">
          <a:xfrm>
            <a:off x="0" y="6519863"/>
            <a:ext cx="9144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Calibri" charset="0"/>
              </a:rPr>
              <a:t>Based on slides from Grigoris Antoniou, Frank van Harmele and Vassilis Papataxiarhis</a:t>
            </a:r>
            <a:endParaRPr lang="el-GR" sz="160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Where are the quantifiers?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Quantifiers (forall, exists) are implicit</a:t>
            </a:r>
          </a:p>
          <a:p>
            <a:pPr lvl="1"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</a:rPr>
              <a:t>Variables in </a:t>
            </a:r>
            <a:r>
              <a:rPr lang="en-US" i="1">
                <a:latin typeface="Calibri" charset="0"/>
                <a:ea typeface="ＭＳ Ｐゴシック" charset="0"/>
              </a:rPr>
              <a:t>rule head</a:t>
            </a:r>
            <a:r>
              <a:rPr lang="en-US">
                <a:latin typeface="Calibri" charset="0"/>
                <a:ea typeface="ＭＳ Ｐゴシック" charset="0"/>
              </a:rPr>
              <a:t> (i.e., conclusion or consequent) are universally quantified</a:t>
            </a:r>
          </a:p>
          <a:p>
            <a:pPr lvl="1"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</a:rPr>
              <a:t>Variables only </a:t>
            </a:r>
            <a:r>
              <a:rPr lang="en-US" i="1">
                <a:latin typeface="Calibri" charset="0"/>
                <a:ea typeface="ＭＳ Ｐゴシック" charset="0"/>
              </a:rPr>
              <a:t>in rule body</a:t>
            </a:r>
            <a:r>
              <a:rPr lang="en-US">
                <a:latin typeface="Calibri" charset="0"/>
                <a:ea typeface="ＭＳ Ｐゴシック" charset="0"/>
              </a:rPr>
              <a:t> (i.e., condition or antecedent) are existentially quantified</a:t>
            </a:r>
          </a:p>
          <a:p>
            <a:pPr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Example:</a:t>
            </a:r>
          </a:p>
          <a:p>
            <a:pPr lvl="1"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</a:rPr>
              <a:t>isParent(X) ← hasChild(X,Y)</a:t>
            </a:r>
          </a:p>
          <a:p>
            <a:pPr lvl="1"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</a:rPr>
              <a:t>forAll X: isParent(X) if Exisits Y: hasChild(X,Y)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We can relax this a bit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Head can contain a conjunction of atoms</a:t>
            </a:r>
          </a:p>
          <a:p>
            <a:pPr lvl="1"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</a:rPr>
              <a:t>P </a:t>
            </a:r>
            <a:r>
              <a:rPr lang="en-US">
                <a:latin typeface="ＭＳ ゴシック" charset="0"/>
                <a:ea typeface="ＭＳ ゴシック" charset="0"/>
                <a:cs typeface="ＭＳ ゴシック" charset="0"/>
              </a:rPr>
              <a:t>∧</a:t>
            </a:r>
            <a:r>
              <a:rPr lang="en-US">
                <a:latin typeface="Calibri" charset="0"/>
                <a:ea typeface="ＭＳ ゴシック" charset="0"/>
                <a:cs typeface="ＭＳ ゴシック" charset="0"/>
              </a:rPr>
              <a:t>Q ← R is equivalent to P←R and Q←R</a:t>
            </a:r>
          </a:p>
          <a:p>
            <a:pPr>
              <a:lnSpc>
                <a:spcPct val="110000"/>
              </a:lnSpc>
            </a:pPr>
            <a:r>
              <a:rPr lang="en-US">
                <a:latin typeface="Calibri" charset="0"/>
                <a:ea typeface="ＭＳ ゴシック" charset="0"/>
                <a:cs typeface="ＭＳ ゴシック" charset="0"/>
              </a:rPr>
              <a:t>Body can have disjunctions</a:t>
            </a:r>
          </a:p>
          <a:p>
            <a:pPr lvl="1">
              <a:lnSpc>
                <a:spcPct val="110000"/>
              </a:lnSpc>
            </a:pPr>
            <a:r>
              <a:rPr lang="en-US">
                <a:latin typeface="Calibri" charset="0"/>
                <a:ea typeface="ＭＳ ゴシック" charset="0"/>
                <a:cs typeface="ＭＳ ゴシック" charset="0"/>
              </a:rPr>
              <a:t>P←R</a:t>
            </a:r>
            <a:r>
              <a:rPr lang="en-US">
                <a:latin typeface="ＭＳ ゴシック" charset="0"/>
                <a:ea typeface="ＭＳ ゴシック" charset="0"/>
                <a:cs typeface="ＭＳ ゴシック" charset="0"/>
              </a:rPr>
              <a:t>∨</a:t>
            </a:r>
            <a:r>
              <a:rPr lang="en-US">
                <a:latin typeface="Calibri" charset="0"/>
                <a:ea typeface="ＭＳ ゴシック" charset="0"/>
                <a:cs typeface="ＭＳ ゴシック" charset="0"/>
              </a:rPr>
              <a:t>Q is equivalent to P←R and P←Q</a:t>
            </a:r>
          </a:p>
          <a:p>
            <a:pPr>
              <a:lnSpc>
                <a:spcPct val="110000"/>
              </a:lnSpc>
            </a:pPr>
            <a:r>
              <a:rPr lang="en-US">
                <a:latin typeface="Calibri" charset="0"/>
                <a:ea typeface="ＭＳ ゴシック" charset="0"/>
                <a:cs typeface="ＭＳ ゴシック" charset="0"/>
              </a:rPr>
              <a:t>But something are just not allowed:</a:t>
            </a:r>
          </a:p>
          <a:p>
            <a:pPr lvl="1"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</a:rPr>
              <a:t>No disjunction in head</a:t>
            </a:r>
          </a:p>
          <a:p>
            <a:pPr lvl="1"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</a:rPr>
              <a:t>No negation operator, i.e.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Facts &amp; rule conclusions are definite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Definite means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not a disjunction</a:t>
            </a:r>
          </a:p>
          <a:p>
            <a:pPr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Facts are rule with the trivial true condition</a:t>
            </a:r>
          </a:p>
          <a:p>
            <a:pPr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Consider these true facts:</a:t>
            </a:r>
          </a:p>
          <a:p>
            <a:pPr marL="393700" lvl="1" indent="0">
              <a:lnSpc>
                <a:spcPct val="110000"/>
              </a:lnSpc>
              <a:buFontTx/>
              <a:buNone/>
            </a:pPr>
            <a:r>
              <a:rPr lang="en-US">
                <a:latin typeface="Calibri" charset="0"/>
                <a:ea typeface="ＭＳ Ｐゴシック" charset="0"/>
              </a:rPr>
              <a:t>P </a:t>
            </a:r>
            <a:r>
              <a:rPr lang="en-US">
                <a:latin typeface="ＭＳ ゴシック" charset="0"/>
                <a:ea typeface="ＭＳ ゴシック" charset="0"/>
                <a:cs typeface="ＭＳ ゴシック" charset="0"/>
              </a:rPr>
              <a:t>∨</a:t>
            </a:r>
            <a:r>
              <a:rPr lang="en-US">
                <a:latin typeface="Calibri" charset="0"/>
                <a:ea typeface="ＭＳ ゴシック" charset="0"/>
                <a:cs typeface="ＭＳ ゴシック" charset="0"/>
              </a:rPr>
              <a:t> Q         # either P or Q (or both) are true</a:t>
            </a:r>
          </a:p>
          <a:p>
            <a:pPr marL="393700" lvl="1" indent="0">
              <a:lnSpc>
                <a:spcPct val="110000"/>
              </a:lnSpc>
              <a:buFontTx/>
              <a:buNone/>
            </a:pPr>
            <a:r>
              <a:rPr lang="en-US">
                <a:latin typeface="Calibri" charset="0"/>
                <a:ea typeface="ＭＳ ゴシック" charset="0"/>
                <a:cs typeface="ＭＳ ゴシック" charset="0"/>
              </a:rPr>
              <a:t>P </a:t>
            </a:r>
            <a:r>
              <a:rPr lang="en-US">
                <a:latin typeface="Wingdings" charset="0"/>
                <a:ea typeface="ＭＳ Ｐゴシック" charset="0"/>
                <a:cs typeface="Wingdings" charset="0"/>
              </a:rPr>
              <a:t></a:t>
            </a:r>
            <a:r>
              <a:rPr lang="en-US">
                <a:latin typeface="Calibri" charset="0"/>
                <a:ea typeface="ＭＳ Ｐゴシック" charset="0"/>
                <a:cs typeface="Wingdings" charset="0"/>
              </a:rPr>
              <a:t> R         # if P is true, then R is true</a:t>
            </a:r>
          </a:p>
          <a:p>
            <a:pPr marL="393700" lvl="1" indent="0">
              <a:lnSpc>
                <a:spcPct val="110000"/>
              </a:lnSpc>
              <a:buFontTx/>
              <a:buNone/>
            </a:pPr>
            <a:r>
              <a:rPr lang="en-US">
                <a:latin typeface="Calibri" charset="0"/>
                <a:ea typeface="ＭＳ Ｐゴシック" charset="0"/>
                <a:cs typeface="Wingdings" charset="0"/>
              </a:rPr>
              <a:t>Q </a:t>
            </a:r>
            <a:r>
              <a:rPr lang="en-US">
                <a:latin typeface="Wingdings" charset="0"/>
                <a:ea typeface="ＭＳ Ｐゴシック" charset="0"/>
                <a:cs typeface="Wingdings" charset="0"/>
              </a:rPr>
              <a:t></a:t>
            </a:r>
            <a:r>
              <a:rPr lang="en-US">
                <a:latin typeface="Calibri" charset="0"/>
                <a:ea typeface="ＭＳ Ｐゴシック" charset="0"/>
                <a:cs typeface="Wingdings" charset="0"/>
              </a:rPr>
              <a:t> R        # if Q is true, then R is true</a:t>
            </a:r>
          </a:p>
          <a:p>
            <a:pPr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  <a:cs typeface="Wingdings" charset="0"/>
              </a:rPr>
              <a:t>What can you conclude?</a:t>
            </a:r>
          </a:p>
          <a:p>
            <a:pPr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  <a:cs typeface="Wingdings" charset="0"/>
              </a:rPr>
              <a:t>Can this be expressed in horn logic?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Facts &amp; rule conclusions are definite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496728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Consider these true facts </a:t>
            </a:r>
            <a:r>
              <a:rPr lang="en-US">
                <a:latin typeface="Calibri" charset="0"/>
                <a:ea typeface="ＭＳ Ｐゴシック" charset="0"/>
                <a:cs typeface="Wingdings" charset="0"/>
              </a:rPr>
              <a:t>where </a:t>
            </a:r>
            <a:r>
              <a:rPr lang="en-US" i="1">
                <a:latin typeface="Calibri" charset="0"/>
                <a:ea typeface="ＭＳ Ｐゴシック" charset="0"/>
                <a:cs typeface="Wingdings" charset="0"/>
              </a:rPr>
              <a:t>not</a:t>
            </a:r>
            <a:r>
              <a:rPr lang="en-US">
                <a:latin typeface="Calibri" charset="0"/>
                <a:ea typeface="ＭＳ Ｐゴシック" charset="0"/>
                <a:cs typeface="Wingdings" charset="0"/>
              </a:rPr>
              <a:t> is classical negation rather than “negation as failure”</a:t>
            </a:r>
            <a:endParaRPr lang="en-US" altLang="ja-JP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393700" lvl="1" indent="0">
              <a:lnSpc>
                <a:spcPct val="110000"/>
              </a:lnSpc>
              <a:buFontTx/>
              <a:buNone/>
            </a:pPr>
            <a:r>
              <a:rPr lang="en-US">
                <a:latin typeface="Calibri" charset="0"/>
                <a:ea typeface="ＭＳ Ｐゴシック" charset="0"/>
              </a:rPr>
              <a:t>not(P) </a:t>
            </a:r>
            <a:r>
              <a:rPr lang="en-US">
                <a:latin typeface="Wingdings" charset="0"/>
                <a:ea typeface="ＭＳ Ｐゴシック" charset="0"/>
                <a:cs typeface="Wingdings" charset="0"/>
              </a:rPr>
              <a:t></a:t>
            </a:r>
            <a:r>
              <a:rPr lang="en-US">
                <a:latin typeface="Calibri" charset="0"/>
                <a:ea typeface="ＭＳ ゴシック" charset="0"/>
                <a:cs typeface="ＭＳ ゴシック" charset="0"/>
              </a:rPr>
              <a:t> Q, not(Q) </a:t>
            </a:r>
            <a:r>
              <a:rPr lang="en-US">
                <a:latin typeface="Wingdings" charset="0"/>
                <a:ea typeface="ＭＳ Ｐゴシック" charset="0"/>
                <a:cs typeface="Wingdings" charset="0"/>
              </a:rPr>
              <a:t></a:t>
            </a:r>
            <a:r>
              <a:rPr lang="en-US">
                <a:latin typeface="Calibri" charset="0"/>
                <a:ea typeface="ＭＳ Ｐゴシック" charset="0"/>
                <a:cs typeface="Wingdings" charset="0"/>
              </a:rPr>
              <a:t>P   # i.e. </a:t>
            </a:r>
            <a:r>
              <a:rPr lang="en-US">
                <a:latin typeface="Calibri" charset="0"/>
                <a:ea typeface="ＭＳ Ｐゴシック" charset="0"/>
              </a:rPr>
              <a:t>P</a:t>
            </a:r>
            <a:r>
              <a:rPr lang="en-US">
                <a:latin typeface="ＭＳ ゴシック" charset="0"/>
                <a:ea typeface="ＭＳ ゴシック" charset="0"/>
                <a:cs typeface="ＭＳ ゴシック" charset="0"/>
              </a:rPr>
              <a:t>∨</a:t>
            </a:r>
            <a:r>
              <a:rPr lang="en-US">
                <a:latin typeface="Calibri" charset="0"/>
                <a:ea typeface="ＭＳ ゴシック" charset="0"/>
                <a:cs typeface="ＭＳ ゴシック" charset="0"/>
              </a:rPr>
              <a:t>Q </a:t>
            </a:r>
          </a:p>
          <a:p>
            <a:pPr marL="393700" lvl="1" indent="0">
              <a:lnSpc>
                <a:spcPct val="110000"/>
              </a:lnSpc>
              <a:buFontTx/>
              <a:buNone/>
            </a:pPr>
            <a:r>
              <a:rPr lang="en-US">
                <a:latin typeface="Calibri" charset="0"/>
                <a:ea typeface="ＭＳ ゴシック" charset="0"/>
                <a:cs typeface="ＭＳ ゴシック" charset="0"/>
              </a:rPr>
              <a:t>P </a:t>
            </a:r>
            <a:r>
              <a:rPr lang="en-US">
                <a:latin typeface="Wingdings" charset="0"/>
                <a:ea typeface="ＭＳ Ｐゴシック" charset="0"/>
                <a:cs typeface="Wingdings" charset="0"/>
              </a:rPr>
              <a:t></a:t>
            </a:r>
            <a:r>
              <a:rPr lang="en-US">
                <a:latin typeface="Calibri" charset="0"/>
                <a:ea typeface="ＭＳ Ｐゴシック" charset="0"/>
                <a:cs typeface="Wingdings" charset="0"/>
              </a:rPr>
              <a:t> R, Q </a:t>
            </a:r>
            <a:r>
              <a:rPr lang="en-US">
                <a:latin typeface="Wingdings" charset="0"/>
                <a:ea typeface="ＭＳ Ｐゴシック" charset="0"/>
                <a:cs typeface="Wingdings" charset="0"/>
              </a:rPr>
              <a:t></a:t>
            </a:r>
            <a:r>
              <a:rPr lang="en-US">
                <a:latin typeface="Calibri" charset="0"/>
                <a:ea typeface="ＭＳ Ｐゴシック" charset="0"/>
                <a:cs typeface="Wingdings" charset="0"/>
              </a:rPr>
              <a:t> R</a:t>
            </a:r>
          </a:p>
          <a:p>
            <a:pPr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  <a:cs typeface="Wingdings" charset="0"/>
              </a:rPr>
              <a:t>A horn clause reasoner can’t prove that either P or Q is necessarily true or false so can’t show that R must be true</a:t>
            </a:r>
          </a:p>
          <a:p>
            <a:pPr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  <a:cs typeface="Wingdings" charset="0"/>
              </a:rPr>
              <a:t>Treating </a:t>
            </a:r>
            <a:r>
              <a:rPr lang="en-US" i="1">
                <a:latin typeface="Calibri" charset="0"/>
                <a:ea typeface="ＭＳ Ｐゴシック" charset="0"/>
                <a:cs typeface="Wingdings" charset="0"/>
              </a:rPr>
              <a:t>not</a:t>
            </a:r>
            <a:r>
              <a:rPr lang="en-US">
                <a:latin typeface="Calibri" charset="0"/>
                <a:ea typeface="ＭＳ Ｐゴシック" charset="0"/>
                <a:cs typeface="Wingdings" charset="0"/>
              </a:rPr>
              <a:t> as negation as failure yields a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8382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Open- vs. closed-world assumption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1813" y="1371600"/>
            <a:ext cx="8078787" cy="4648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Logic Programming – CWA</a:t>
            </a:r>
          </a:p>
          <a:p>
            <a:pPr lvl="1">
              <a:lnSpc>
                <a:spcPct val="130000"/>
              </a:lnSpc>
            </a:pPr>
            <a:r>
              <a:rPr lang="en-US">
                <a:latin typeface="Calibri" charset="0"/>
                <a:ea typeface="ＭＳ Ｐゴシック" charset="0"/>
              </a:rPr>
              <a:t>If KB |= </a:t>
            </a:r>
            <a:r>
              <a:rPr lang="en-US" i="1">
                <a:latin typeface="Calibri" charset="0"/>
                <a:ea typeface="ＭＳ Ｐゴシック" charset="0"/>
              </a:rPr>
              <a:t>a</a:t>
            </a:r>
            <a:r>
              <a:rPr lang="en-US">
                <a:latin typeface="Calibri" charset="0"/>
                <a:ea typeface="ＭＳ Ｐゴシック" charset="0"/>
              </a:rPr>
              <a:t>, then KB = KB       </a:t>
            </a:r>
            <a:r>
              <a:rPr lang="en-US" i="1">
                <a:latin typeface="Calibri" charset="0"/>
                <a:ea typeface="ＭＳ Ｐゴシック" charset="0"/>
              </a:rPr>
              <a:t>a</a:t>
            </a:r>
          </a:p>
          <a:p>
            <a:pPr>
              <a:lnSpc>
                <a:spcPct val="130000"/>
              </a:lnSpc>
            </a:pPr>
            <a:r>
              <a:rPr lang="en-US">
                <a:solidFill>
                  <a:srgbClr val="008000"/>
                </a:solidFill>
                <a:latin typeface="Calibri" charset="0"/>
                <a:ea typeface="ＭＳ Ｐゴシック" charset="0"/>
                <a:cs typeface="ＭＳ Ｐゴシック" charset="0"/>
              </a:rPr>
              <a:t>Classical Logic – OWA</a:t>
            </a:r>
          </a:p>
          <a:p>
            <a:pPr lvl="1">
              <a:lnSpc>
                <a:spcPct val="130000"/>
              </a:lnSpc>
            </a:pPr>
            <a:r>
              <a:rPr lang="en-US">
                <a:latin typeface="Calibri" charset="0"/>
                <a:ea typeface="ＭＳ Ｐゴシック" charset="0"/>
              </a:rPr>
              <a:t>It keeps the world open.</a:t>
            </a:r>
          </a:p>
          <a:p>
            <a:pPr lvl="1">
              <a:lnSpc>
                <a:spcPct val="130000"/>
              </a:lnSpc>
            </a:pPr>
            <a:r>
              <a:rPr lang="en-US">
                <a:latin typeface="Calibri" charset="0"/>
                <a:ea typeface="ＭＳ Ｐゴシック" charset="0"/>
              </a:rPr>
              <a:t>KB:</a:t>
            </a:r>
          </a:p>
          <a:p>
            <a:pPr lvl="1">
              <a:lnSpc>
                <a:spcPct val="13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</a:rPr>
              <a:t>	Man </a:t>
            </a:r>
            <a:r>
              <a:rPr lang="en-US">
                <a:latin typeface="Lucida Sans Unicode" charset="0"/>
                <a:ea typeface="ＭＳ Ｐゴシック" charset="0"/>
                <a:cs typeface="Lucida Sans Unicode" charset="0"/>
              </a:rPr>
              <a:t>⊑ </a:t>
            </a:r>
            <a:r>
              <a:rPr lang="en-US">
                <a:latin typeface="Calibri" charset="0"/>
                <a:ea typeface="ＭＳ Ｐゴシック" charset="0"/>
                <a:cs typeface="Lucida Sans Unicode" charset="0"/>
              </a:rPr>
              <a:t>Person, </a:t>
            </a:r>
            <a:r>
              <a:rPr lang="en-US">
                <a:latin typeface="Calibri" charset="0"/>
                <a:ea typeface="ＭＳ Ｐゴシック" charset="0"/>
              </a:rPr>
              <a:t>Woman </a:t>
            </a:r>
            <a:r>
              <a:rPr lang="en-US">
                <a:latin typeface="Lucida Sans Unicode" charset="0"/>
                <a:ea typeface="ＭＳ Ｐゴシック" charset="0"/>
                <a:cs typeface="Lucida Sans Unicode" charset="0"/>
              </a:rPr>
              <a:t>⊑</a:t>
            </a:r>
            <a:r>
              <a:rPr lang="en-US">
                <a:latin typeface="Calibri" charset="0"/>
                <a:ea typeface="ＭＳ Ｐゴシック" charset="0"/>
              </a:rPr>
              <a:t> Person</a:t>
            </a:r>
            <a:endParaRPr lang="en-US">
              <a:latin typeface="Calibri" charset="0"/>
              <a:ea typeface="ＭＳ Ｐゴシック" charset="0"/>
              <a:cs typeface="Lucida Sans Unicode" charset="0"/>
            </a:endParaRPr>
          </a:p>
          <a:p>
            <a:pPr lvl="1">
              <a:lnSpc>
                <a:spcPct val="13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Lucida Sans Unicode" charset="0"/>
              </a:rPr>
              <a:t>	Bob </a:t>
            </a:r>
            <a:r>
              <a:rPr lang="en-US">
                <a:latin typeface="Lucida Sans Unicode" charset="0"/>
                <a:ea typeface="ＭＳ Ｐゴシック" charset="0"/>
                <a:cs typeface="Lucida Sans Unicode" charset="0"/>
              </a:rPr>
              <a:t>∈ </a:t>
            </a:r>
            <a:r>
              <a:rPr lang="en-US">
                <a:latin typeface="Calibri" charset="0"/>
                <a:ea typeface="ＭＳ Ｐゴシック" charset="0"/>
                <a:cs typeface="Lucida Sans Unicode" charset="0"/>
              </a:rPr>
              <a:t>Man</a:t>
            </a:r>
            <a:r>
              <a:rPr lang="en-US">
                <a:latin typeface="Calibri" charset="0"/>
                <a:ea typeface="ＭＳ Ｐゴシック" charset="0"/>
              </a:rPr>
              <a:t>, Mary </a:t>
            </a:r>
            <a:r>
              <a:rPr lang="en-US">
                <a:latin typeface="Lucida Sans Unicode" charset="0"/>
                <a:ea typeface="ＭＳ Ｐゴシック" charset="0"/>
                <a:cs typeface="Lucida Sans Unicode" charset="0"/>
              </a:rPr>
              <a:t>∈</a:t>
            </a:r>
            <a:r>
              <a:rPr lang="en-US">
                <a:latin typeface="Calibri" charset="0"/>
                <a:ea typeface="ＭＳ Ｐゴシック" charset="0"/>
              </a:rPr>
              <a:t> Woman</a:t>
            </a:r>
          </a:p>
          <a:p>
            <a:pPr lvl="1">
              <a:lnSpc>
                <a:spcPct val="13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</a:rPr>
              <a:t>Query: “find all individuals that are not women”</a:t>
            </a:r>
          </a:p>
          <a:p>
            <a:pPr lvl="1">
              <a:lnSpc>
                <a:spcPct val="13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</a:rPr>
              <a:t>	</a:t>
            </a:r>
          </a:p>
        </p:txBody>
      </p:sp>
      <p:graphicFrame>
        <p:nvGraphicFramePr>
          <p:cNvPr id="21507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257800" y="2286000"/>
          <a:ext cx="3556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3" imgW="279279" imgH="253890" progId="Equation.DSMT4">
                  <p:embed/>
                </p:oleObj>
              </mc:Choice>
              <mc:Fallback>
                <p:oleObj name="Equation" r:id="rId3" imgW="279279" imgH="25389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286000"/>
                        <a:ext cx="3556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Line 4"/>
          <p:cNvSpPr>
            <a:spLocks noChangeShapeType="1"/>
          </p:cNvSpPr>
          <p:nvPr/>
        </p:nvSpPr>
        <p:spPr bwMode="auto">
          <a:xfrm flipH="1">
            <a:off x="2057400" y="2286000"/>
            <a:ext cx="381000" cy="4572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1509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486400" y="2362200"/>
          <a:ext cx="42545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5" imgW="152268" imgH="101512" progId="Equation.DSMT4">
                  <p:embed/>
                </p:oleObj>
              </mc:Choice>
              <mc:Fallback>
                <p:oleObj name="Equation" r:id="rId5" imgW="152268" imgH="1015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362200"/>
                        <a:ext cx="42545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81000"/>
            <a:ext cx="8162925" cy="762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Non-ground entailment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341438"/>
            <a:ext cx="8064500" cy="495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LP-semantics is defined in terms of minimal Herbrand model, i.e., sets of ground facts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Because of this, Horn clause reasoners can not derive rules, so that can not do general subsumption reasoning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04800"/>
            <a:ext cx="8162925" cy="762000"/>
          </a:xfrm>
        </p:spPr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Decidability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371600"/>
            <a:ext cx="8458200" cy="47244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 largest obstacle!</a:t>
            </a:r>
          </a:p>
          <a:p>
            <a:pPr marL="395287" lvl="1" indent="0">
              <a:buFontTx/>
              <a:buNone/>
              <a:defRPr/>
            </a:pPr>
            <a:r>
              <a:rPr lang="en-US" dirty="0">
                <a:ea typeface="ＭＳ Ｐゴシック" charset="0"/>
              </a:rPr>
              <a:t>Tradeoff between expressiveness and </a:t>
            </a:r>
            <a:r>
              <a:rPr lang="en-US" dirty="0" smtClean="0">
                <a:ea typeface="ＭＳ Ｐゴシック" charset="0"/>
              </a:rPr>
              <a:t>decidability</a:t>
            </a: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Facing decidability issues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from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In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LP</a:t>
            </a:r>
            <a:r>
              <a:rPr lang="en-US" dirty="0">
                <a:ea typeface="ＭＳ Ｐゴシック" charset="0"/>
              </a:rPr>
              <a:t>: Finiteness of the domain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In </a:t>
            </a:r>
            <a:r>
              <a:rPr lang="en-US" dirty="0">
                <a:solidFill>
                  <a:srgbClr val="008000"/>
                </a:solidFill>
                <a:ea typeface="ＭＳ Ｐゴシック" charset="0"/>
              </a:rPr>
              <a:t>classical logic</a:t>
            </a:r>
            <a:r>
              <a:rPr lang="en-US" dirty="0">
                <a:ea typeface="ＭＳ Ｐゴシック" charset="0"/>
              </a:rPr>
              <a:t> (and thus in DL ): </a:t>
            </a:r>
            <a:r>
              <a:rPr lang="en-US" dirty="0" smtClean="0">
                <a:ea typeface="ＭＳ Ｐゴシック" charset="0"/>
              </a:rPr>
              <a:t>combination </a:t>
            </a:r>
            <a:r>
              <a:rPr lang="en-US" dirty="0">
                <a:ea typeface="ＭＳ Ｐゴシック" charset="0"/>
              </a:rPr>
              <a:t>of constructs</a:t>
            </a:r>
            <a:endParaRPr lang="en-US" sz="2400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Problem:</a:t>
            </a:r>
          </a:p>
          <a:p>
            <a:pPr>
              <a:buFont typeface="Wingdings" charset="0"/>
              <a:buNone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	Combination of “simple” DLs and Horn Logic are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undecidable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. (Levy &amp;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Rousset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, 1998)</a:t>
            </a:r>
            <a:endParaRPr lang="el-GR" sz="28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533400"/>
            <a:ext cx="8162925" cy="762000"/>
          </a:xfrm>
        </p:spPr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Rules + Ontologies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00213"/>
            <a:ext cx="8064500" cy="4968875"/>
          </a:xfrm>
        </p:spPr>
        <p:txBody>
          <a:bodyPr/>
          <a:lstStyle/>
          <a:p>
            <a:pPr>
              <a:spcBef>
                <a:spcPts val="263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Still a challenging task!</a:t>
            </a:r>
          </a:p>
          <a:p>
            <a:pPr>
              <a:spcBef>
                <a:spcPts val="263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 number of different approaches exists: SWRL, DLP (Grosof), dl-programs (Eiter),</a:t>
            </a:r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DL-safe rules, Conceptual Logic Programs (CLP), AL-Log, DL+log</a:t>
            </a:r>
          </a:p>
          <a:p>
            <a:pPr>
              <a:spcBef>
                <a:spcPts val="263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Two main strategies:</a:t>
            </a:r>
          </a:p>
          <a:p>
            <a:pPr marL="568325" lvl="1" indent="-217488">
              <a:spcBef>
                <a:spcPts val="263"/>
              </a:spcBef>
            </a:pPr>
            <a:r>
              <a:rPr lang="en-US">
                <a:latin typeface="Calibri" charset="0"/>
                <a:ea typeface="ＭＳ Ｐゴシック" charset="0"/>
              </a:rPr>
              <a:t>Tight Semantic Integration (Homogeneous Approaches)</a:t>
            </a:r>
          </a:p>
          <a:p>
            <a:pPr marL="568325" lvl="1" indent="-217488">
              <a:spcBef>
                <a:spcPts val="263"/>
              </a:spcBef>
            </a:pPr>
            <a:r>
              <a:rPr lang="en-US">
                <a:latin typeface="Calibri" charset="0"/>
                <a:ea typeface="ＭＳ Ｐゴシック" charset="0"/>
              </a:rPr>
              <a:t>Strict Semantic Separation (Hybrid Approaches)</a:t>
            </a:r>
            <a:endParaRPr lang="el-GR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04800"/>
            <a:ext cx="8162925" cy="762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Homogeneous Approach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1524000" y="6203950"/>
            <a:ext cx="6096000" cy="609600"/>
          </a:xfrm>
          <a:prstGeom prst="rect">
            <a:avLst/>
          </a:prstGeom>
          <a:gradFill rotWithShape="0">
            <a:gsLst>
              <a:gs pos="0">
                <a:srgbClr val="CC6600"/>
              </a:gs>
              <a:gs pos="100000">
                <a:srgbClr val="9A4D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Calibri" charset="0"/>
              </a:rPr>
              <a:t>RDFS</a:t>
            </a:r>
            <a:endParaRPr lang="el-GR" sz="2400">
              <a:latin typeface="Calibri" charset="0"/>
            </a:endParaRPr>
          </a:p>
        </p:txBody>
      </p:sp>
      <p:sp>
        <p:nvSpPr>
          <p:cNvPr id="25603" name="Rectangle 6"/>
          <p:cNvSpPr>
            <a:spLocks noChangeArrowheads="1"/>
          </p:cNvSpPr>
          <p:nvPr/>
        </p:nvSpPr>
        <p:spPr bwMode="auto">
          <a:xfrm>
            <a:off x="1752600" y="5518150"/>
            <a:ext cx="5638800" cy="609600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100000">
                <a:srgbClr val="22882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2400">
              <a:latin typeface="Calibri" charset="0"/>
            </a:endParaRPr>
          </a:p>
        </p:txBody>
      </p:sp>
      <p:sp>
        <p:nvSpPr>
          <p:cNvPr id="25604" name="Text Box 7"/>
          <p:cNvSpPr txBox="1">
            <a:spLocks noChangeArrowheads="1"/>
          </p:cNvSpPr>
          <p:nvPr/>
        </p:nvSpPr>
        <p:spPr bwMode="auto">
          <a:xfrm>
            <a:off x="1828800" y="559435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latin typeface="Calibri" charset="0"/>
              </a:rPr>
              <a:t>Ontologies</a:t>
            </a:r>
            <a:endParaRPr lang="el-GR">
              <a:latin typeface="Calibri" charset="0"/>
            </a:endParaRPr>
          </a:p>
        </p:txBody>
      </p:sp>
      <p:sp>
        <p:nvSpPr>
          <p:cNvPr id="25605" name="Text Box 8"/>
          <p:cNvSpPr txBox="1">
            <a:spLocks noChangeArrowheads="1"/>
          </p:cNvSpPr>
          <p:nvPr/>
        </p:nvSpPr>
        <p:spPr bwMode="auto">
          <a:xfrm>
            <a:off x="5410200" y="559435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latin typeface="Calibri" charset="0"/>
              </a:rPr>
              <a:t>Rules</a:t>
            </a:r>
            <a:endParaRPr lang="el-GR">
              <a:latin typeface="Calibri" charset="0"/>
            </a:endParaRPr>
          </a:p>
        </p:txBody>
      </p:sp>
      <p:sp>
        <p:nvSpPr>
          <p:cNvPr id="25606" name="Rectangle 9"/>
          <p:cNvSpPr>
            <a:spLocks noChangeArrowheads="1"/>
          </p:cNvSpPr>
          <p:nvPr/>
        </p:nvSpPr>
        <p:spPr bwMode="auto">
          <a:xfrm>
            <a:off x="4724400" y="5518150"/>
            <a:ext cx="457200" cy="609600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5607" name="Line 11"/>
          <p:cNvSpPr>
            <a:spLocks noChangeShapeType="1"/>
          </p:cNvSpPr>
          <p:nvPr/>
        </p:nvSpPr>
        <p:spPr bwMode="auto">
          <a:xfrm>
            <a:off x="4724400" y="5518150"/>
            <a:ext cx="0" cy="609600"/>
          </a:xfrm>
          <a:prstGeom prst="line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8" name="Line 12"/>
          <p:cNvSpPr>
            <a:spLocks noChangeShapeType="1"/>
          </p:cNvSpPr>
          <p:nvPr/>
        </p:nvSpPr>
        <p:spPr bwMode="auto">
          <a:xfrm>
            <a:off x="5181600" y="5518150"/>
            <a:ext cx="0" cy="609600"/>
          </a:xfrm>
          <a:prstGeom prst="line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9" name="Text Box 15"/>
          <p:cNvSpPr txBox="1">
            <a:spLocks noChangeArrowheads="1"/>
          </p:cNvSpPr>
          <p:nvPr/>
        </p:nvSpPr>
        <p:spPr bwMode="auto">
          <a:xfrm>
            <a:off x="457200" y="1125538"/>
            <a:ext cx="8229600" cy="442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Interaction with tight semantic integration</a:t>
            </a:r>
          </a:p>
          <a:p>
            <a:pPr eaLnBrk="1" hangingPunct="1">
              <a:spcBef>
                <a:spcPct val="20000"/>
              </a:spcBef>
              <a:buSzPct val="100000"/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Both ontologies and rules are embedding in a common logical language</a:t>
            </a:r>
          </a:p>
          <a:p>
            <a:pPr eaLnBrk="1" hangingPunct="1">
              <a:spcBef>
                <a:spcPct val="20000"/>
              </a:spcBef>
              <a:buSzPct val="100000"/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No distinction between rule predicates and ontology predicates</a:t>
            </a:r>
          </a:p>
          <a:p>
            <a:pPr eaLnBrk="1" hangingPunct="1">
              <a:spcBef>
                <a:spcPct val="20000"/>
              </a:spcBef>
              <a:buSzPct val="100000"/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Rules may be used for defining classes and properties of the ontology</a:t>
            </a:r>
          </a:p>
          <a:p>
            <a:pPr eaLnBrk="1" hangingPunct="1">
              <a:spcBef>
                <a:spcPct val="20000"/>
              </a:spcBef>
              <a:buSzPct val="100000"/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Example: SWRL, DLP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457200"/>
            <a:ext cx="8162925" cy="762000"/>
          </a:xfrm>
        </p:spPr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Hybrid Approach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1447800" y="6172200"/>
            <a:ext cx="6096000" cy="609600"/>
          </a:xfrm>
          <a:prstGeom prst="rect">
            <a:avLst/>
          </a:prstGeom>
          <a:gradFill rotWithShape="0">
            <a:gsLst>
              <a:gs pos="0">
                <a:srgbClr val="CC6600"/>
              </a:gs>
              <a:gs pos="100000">
                <a:srgbClr val="944A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Calibri" charset="0"/>
              </a:rPr>
              <a:t>RDFS</a:t>
            </a:r>
            <a:endParaRPr lang="el-GR" sz="2400">
              <a:latin typeface="Calibri" charset="0"/>
            </a:endParaRPr>
          </a:p>
        </p:txBody>
      </p:sp>
      <p:sp>
        <p:nvSpPr>
          <p:cNvPr id="26627" name="Rectangle 12"/>
          <p:cNvSpPr>
            <a:spLocks noChangeArrowheads="1"/>
          </p:cNvSpPr>
          <p:nvPr/>
        </p:nvSpPr>
        <p:spPr bwMode="auto">
          <a:xfrm>
            <a:off x="1524000" y="5410200"/>
            <a:ext cx="2819400" cy="685800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100000">
                <a:srgbClr val="22882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6628" name="Rectangle 13"/>
          <p:cNvSpPr>
            <a:spLocks noChangeArrowheads="1"/>
          </p:cNvSpPr>
          <p:nvPr/>
        </p:nvSpPr>
        <p:spPr bwMode="auto">
          <a:xfrm>
            <a:off x="5105400" y="5410200"/>
            <a:ext cx="2362200" cy="685800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100000">
                <a:srgbClr val="279A2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6629" name="Text Box 14"/>
          <p:cNvSpPr txBox="1">
            <a:spLocks noChangeArrowheads="1"/>
          </p:cNvSpPr>
          <p:nvPr/>
        </p:nvSpPr>
        <p:spPr bwMode="auto">
          <a:xfrm>
            <a:off x="1524000" y="55626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latin typeface="Calibri" charset="0"/>
              </a:rPr>
              <a:t>Ontologies</a:t>
            </a:r>
            <a:endParaRPr lang="el-GR">
              <a:latin typeface="Calibri" charset="0"/>
            </a:endParaRPr>
          </a:p>
        </p:txBody>
      </p:sp>
      <p:sp>
        <p:nvSpPr>
          <p:cNvPr id="26630" name="Text Box 15"/>
          <p:cNvSpPr txBox="1">
            <a:spLocks noChangeArrowheads="1"/>
          </p:cNvSpPr>
          <p:nvPr/>
        </p:nvSpPr>
        <p:spPr bwMode="auto">
          <a:xfrm>
            <a:off x="5715000" y="55626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latin typeface="Calibri" charset="0"/>
              </a:rPr>
              <a:t>Rules</a:t>
            </a:r>
            <a:endParaRPr lang="el-GR">
              <a:latin typeface="Calibri" charset="0"/>
            </a:endParaRPr>
          </a:p>
        </p:txBody>
      </p:sp>
      <p:sp>
        <p:nvSpPr>
          <p:cNvPr id="26631" name="Rectangle 16"/>
          <p:cNvSpPr>
            <a:spLocks noChangeArrowheads="1"/>
          </p:cNvSpPr>
          <p:nvPr/>
        </p:nvSpPr>
        <p:spPr bwMode="auto">
          <a:xfrm>
            <a:off x="4343400" y="5562600"/>
            <a:ext cx="762000" cy="4572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6632" name="Rectangle 19"/>
          <p:cNvSpPr>
            <a:spLocks noChangeArrowheads="1"/>
          </p:cNvSpPr>
          <p:nvPr/>
        </p:nvSpPr>
        <p:spPr bwMode="auto">
          <a:xfrm>
            <a:off x="4343400" y="5562600"/>
            <a:ext cx="762000" cy="457200"/>
          </a:xfrm>
          <a:prstGeom prst="rect">
            <a:avLst/>
          </a:prstGeom>
          <a:solidFill>
            <a:schemeClr val="accent1">
              <a:alpha val="3215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6633" name="Line 20"/>
          <p:cNvSpPr>
            <a:spLocks noChangeShapeType="1"/>
          </p:cNvSpPr>
          <p:nvPr/>
        </p:nvSpPr>
        <p:spPr bwMode="auto">
          <a:xfrm>
            <a:off x="4343400" y="5562600"/>
            <a:ext cx="762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4" name="Line 21"/>
          <p:cNvSpPr>
            <a:spLocks noChangeShapeType="1"/>
          </p:cNvSpPr>
          <p:nvPr/>
        </p:nvSpPr>
        <p:spPr bwMode="auto">
          <a:xfrm>
            <a:off x="4343400" y="6019800"/>
            <a:ext cx="762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5" name="Line 22"/>
          <p:cNvSpPr>
            <a:spLocks noChangeShapeType="1"/>
          </p:cNvSpPr>
          <p:nvPr/>
        </p:nvSpPr>
        <p:spPr bwMode="auto">
          <a:xfrm>
            <a:off x="4343400" y="5715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6" name="Line 23"/>
          <p:cNvSpPr>
            <a:spLocks noChangeShapeType="1"/>
          </p:cNvSpPr>
          <p:nvPr/>
        </p:nvSpPr>
        <p:spPr bwMode="auto">
          <a:xfrm flipH="1">
            <a:off x="4343400" y="5867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7" name="Line 24"/>
          <p:cNvSpPr>
            <a:spLocks noChangeShapeType="1"/>
          </p:cNvSpPr>
          <p:nvPr/>
        </p:nvSpPr>
        <p:spPr bwMode="auto">
          <a:xfrm>
            <a:off x="4343400" y="541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8" name="Line 25"/>
          <p:cNvSpPr>
            <a:spLocks noChangeShapeType="1"/>
          </p:cNvSpPr>
          <p:nvPr/>
        </p:nvSpPr>
        <p:spPr bwMode="auto">
          <a:xfrm>
            <a:off x="5105400" y="541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9" name="Text Box 27"/>
          <p:cNvSpPr txBox="1">
            <a:spLocks noChangeArrowheads="1"/>
          </p:cNvSpPr>
          <p:nvPr/>
        </p:nvSpPr>
        <p:spPr bwMode="auto">
          <a:xfrm>
            <a:off x="495300" y="1341438"/>
            <a:ext cx="8469313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3363" indent="-2333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Integration with strict semantic separation between the two layers</a:t>
            </a:r>
          </a:p>
          <a:p>
            <a:pPr eaLnBrk="1" hangingPunct="1">
              <a:spcBef>
                <a:spcPct val="20000"/>
              </a:spcBef>
              <a:buSzPct val="100000"/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Ontology used to conceptualize the domain</a:t>
            </a:r>
          </a:p>
          <a:p>
            <a:pPr eaLnBrk="1" hangingPunct="1">
              <a:spcBef>
                <a:spcPct val="20000"/>
              </a:spcBef>
              <a:buSzPct val="100000"/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Rules can’t define ontology classes &amp; properties, but some application-specific relations</a:t>
            </a:r>
          </a:p>
          <a:p>
            <a:pPr eaLnBrk="1" hangingPunct="1">
              <a:spcBef>
                <a:spcPct val="20000"/>
              </a:spcBef>
              <a:buSzPct val="100000"/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Communication via a “safe interface”</a:t>
            </a:r>
          </a:p>
          <a:p>
            <a:pPr eaLnBrk="1" hangingPunct="1">
              <a:spcBef>
                <a:spcPct val="20000"/>
              </a:spcBef>
              <a:buSzPct val="100000"/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Example: answer set programming (ASP)</a:t>
            </a:r>
            <a:endParaRPr lang="en-GB" sz="3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6640" name="Text Box 28"/>
          <p:cNvSpPr txBox="1">
            <a:spLocks noChangeArrowheads="1"/>
          </p:cNvSpPr>
          <p:nvPr/>
        </p:nvSpPr>
        <p:spPr bwMode="auto">
          <a:xfrm>
            <a:off x="7620000" y="5226050"/>
            <a:ext cx="9906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9600">
                <a:solidFill>
                  <a:srgbClr val="FF0000"/>
                </a:solidFill>
                <a:latin typeface="Calibri" charset="0"/>
              </a:rPr>
              <a:t>?</a:t>
            </a:r>
            <a:endParaRPr lang="el-GR" sz="9600">
              <a:solidFill>
                <a:srgbClr val="FF0000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OWL and Rules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424862" cy="4967288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Rule based systems are an important and useful way to represent and reason with knowledge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Adding rules to OWL has proved to be fraught with problems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We’ll look at the underlying issues and two approaches</a:t>
            </a:r>
          </a:p>
          <a:p>
            <a:pPr marL="457200" lvl="1" indent="-234950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SWRL: a failed standard that is none the less widely used</a:t>
            </a:r>
          </a:p>
          <a:p>
            <a:pPr marL="457200" lvl="1" indent="-234950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RIF: a successful standard that’s not yet widely used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SWRL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395288" y="1196975"/>
            <a:ext cx="8497887" cy="4967288"/>
          </a:xfrm>
        </p:spPr>
        <p:txBody>
          <a:bodyPr/>
          <a:lstStyle/>
          <a:p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Semantic Web Rule Language</a:t>
            </a:r>
            <a:endParaRPr lang="en-US" altLang="ko-KR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SWRL is the </a:t>
            </a:r>
            <a:r>
              <a:rPr lang="en-US" altLang="ko-KR" b="1">
                <a:latin typeface="Calibri" charset="0"/>
                <a:ea typeface="ＭＳ Ｐゴシック" charset="0"/>
                <a:cs typeface="ＭＳ Ｐゴシック" charset="0"/>
              </a:rPr>
              <a:t>union</a:t>
            </a:r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 of DL and horn logic + many built-in functions (e.g., math) </a:t>
            </a:r>
          </a:p>
          <a:p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Submitted to the W3C in 2004, but failed to become a recommendation</a:t>
            </a:r>
          </a:p>
          <a:p>
            <a:pPr lvl="1"/>
            <a:r>
              <a:rPr lang="en-US" altLang="ko-KR">
                <a:latin typeface="Calibri" charset="0"/>
                <a:ea typeface="ＭＳ Ｐゴシック" charset="0"/>
              </a:rPr>
              <a:t>W3C pursued a more general solution: </a:t>
            </a:r>
            <a:r>
              <a:rPr lang="en-US" altLang="ko-KR">
                <a:latin typeface="Calibri" charset="0"/>
                <a:ea typeface="ＭＳ Ｐゴシック" charset="0"/>
                <a:hlinkClick r:id="rId3"/>
              </a:rPr>
              <a:t>RIF</a:t>
            </a:r>
            <a:endParaRPr lang="en-US" altLang="ko-KR">
              <a:latin typeface="Calibri" charset="0"/>
              <a:ea typeface="ＭＳ Ｐゴシック" charset="0"/>
            </a:endParaRPr>
          </a:p>
          <a:p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Problem: full SWRL specification leads to </a:t>
            </a:r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  <a:hlinkClick r:id="rId4"/>
              </a:rPr>
              <a:t>undecidability</a:t>
            </a:r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 in reasoning</a:t>
            </a:r>
          </a:p>
          <a:p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 SWRL is well specified and subsets are widely supported (e.g., in Pellet, HermiT)</a:t>
            </a:r>
          </a:p>
          <a:p>
            <a:endParaRPr lang="en-US" altLang="ko-KR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altLang="ko-KR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• SWRL is based on OWL: all rules are expressed in terms of OWL concepts (classes, properties, individuals, literals…).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SWRL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268413"/>
            <a:ext cx="8497887" cy="4967287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OWL classes are unary predicates, properties are binary ones</a:t>
            </a:r>
          </a:p>
          <a:p>
            <a:pPr marL="401637" lvl="1" indent="0">
              <a:buFontTx/>
              <a:buNone/>
              <a:defRPr/>
            </a:pPr>
            <a:r>
              <a:rPr lang="en-US" altLang="ko-KR" sz="2400" dirty="0" smtClean="0"/>
              <a:t>Person(?p) ^ sibling(?</a:t>
            </a:r>
            <a:r>
              <a:rPr lang="en-US" altLang="ko-KR" sz="2400" dirty="0" err="1" smtClean="0"/>
              <a:t>p,?s</a:t>
            </a:r>
            <a:r>
              <a:rPr lang="en-US" altLang="ko-KR" sz="2400" dirty="0" smtClean="0"/>
              <a:t>) ^ Man(?s)  </a:t>
            </a:r>
            <a:r>
              <a:rPr lang="en-US" altLang="ko-KR" sz="2400" dirty="0" smtClean="0">
                <a:sym typeface="Wingdings" pitchFamily="2" charset="2"/>
              </a:rPr>
              <a:t></a:t>
            </a:r>
            <a:r>
              <a:rPr lang="en-US" altLang="ko-KR" sz="2400" dirty="0" smtClean="0"/>
              <a:t>  </a:t>
            </a:r>
            <a:r>
              <a:rPr lang="en-US" altLang="ko-KR" sz="2400" dirty="0"/>
              <a:t>b</a:t>
            </a:r>
            <a:r>
              <a:rPr lang="en-US" altLang="ko-KR" sz="2400" dirty="0" smtClean="0"/>
              <a:t>rother(?</a:t>
            </a:r>
            <a:r>
              <a:rPr lang="en-US" altLang="ko-KR" sz="2400" dirty="0" err="1" smtClean="0"/>
              <a:t>p,?s</a:t>
            </a:r>
            <a:r>
              <a:rPr lang="en-US" altLang="ko-KR" sz="2400" dirty="0" smtClean="0"/>
              <a:t>)</a:t>
            </a:r>
          </a:p>
          <a:p>
            <a:pPr marL="342900" indent="-342900">
              <a:defRPr/>
            </a:pPr>
            <a:r>
              <a:rPr lang="en-US" altLang="ko-KR" dirty="0" smtClean="0"/>
              <a:t>As in Prolog, </a:t>
            </a:r>
            <a:r>
              <a:rPr lang="en-US" altLang="ko-KR" dirty="0" err="1"/>
              <a:t>b</a:t>
            </a:r>
            <a:r>
              <a:rPr lang="en-US" altLang="ko-KR" dirty="0" err="1" smtClean="0"/>
              <a:t>ulit</a:t>
            </a:r>
            <a:r>
              <a:rPr lang="en-US" altLang="ko-KR" dirty="0" smtClean="0"/>
              <a:t>-ins can be </a:t>
            </a:r>
            <a:r>
              <a:rPr lang="en-US" altLang="ko-KR" dirty="0" err="1" smtClean="0"/>
              <a:t>booleans</a:t>
            </a:r>
            <a:r>
              <a:rPr lang="en-US" altLang="ko-KR" dirty="0" smtClean="0"/>
              <a:t> or do a computation and unify the result to a variable</a:t>
            </a:r>
          </a:p>
          <a:p>
            <a:pPr marL="744537" lvl="1" indent="-342900">
              <a:defRPr/>
            </a:pPr>
            <a:r>
              <a:rPr lang="en-US" altLang="ko-KR" dirty="0" err="1" smtClean="0"/>
              <a:t>swrlb:greaterThan</a:t>
            </a:r>
            <a:r>
              <a:rPr lang="en-US" altLang="ko-KR" dirty="0" smtClean="0"/>
              <a:t>(?age2, ?age1)   # age2&gt;age1</a:t>
            </a:r>
          </a:p>
          <a:p>
            <a:pPr marL="744537" lvl="1" indent="-342900">
              <a:defRPr/>
            </a:pPr>
            <a:r>
              <a:rPr lang="en-US" altLang="ko-KR" dirty="0" err="1" smtClean="0"/>
              <a:t>swrlb:subtract</a:t>
            </a:r>
            <a:r>
              <a:rPr lang="en-US" altLang="ko-KR" dirty="0" smtClean="0"/>
              <a:t>(?n1,?n2,?diff)          # diff=n1-n2</a:t>
            </a:r>
          </a:p>
          <a:p>
            <a:pPr>
              <a:defRPr/>
            </a:pPr>
            <a:r>
              <a:rPr lang="en-US" altLang="ko-KR" dirty="0" smtClean="0"/>
              <a:t>SWRL predicates for OWL axioms and data tests</a:t>
            </a:r>
          </a:p>
          <a:p>
            <a:pPr lvl="1">
              <a:defRPr/>
            </a:pPr>
            <a:r>
              <a:rPr lang="en-US" altLang="ko-KR" dirty="0" err="1" smtClean="0"/>
              <a:t>differentFrom</a:t>
            </a:r>
            <a:r>
              <a:rPr lang="en-US" altLang="ko-KR" dirty="0" smtClean="0"/>
              <a:t>(?x, ?y), </a:t>
            </a:r>
            <a:r>
              <a:rPr lang="en-US" altLang="ko-KR" dirty="0"/>
              <a:t> </a:t>
            </a:r>
            <a:r>
              <a:rPr lang="en-US" altLang="ko-KR" dirty="0" smtClean="0"/>
              <a:t>sameAs(?x, ?y), </a:t>
            </a:r>
            <a:r>
              <a:rPr lang="en-US" altLang="ko-KR" dirty="0" err="1" smtClean="0"/>
              <a:t>xsd:int</a:t>
            </a:r>
            <a:r>
              <a:rPr lang="en-US" altLang="ko-KR" dirty="0" smtClean="0"/>
              <a:t>(?x), [3, 4, 5](?x), …</a:t>
            </a:r>
          </a:p>
          <a:p>
            <a:pPr lvl="1">
              <a:defRPr/>
            </a:pPr>
            <a:endParaRPr lang="en-US" altLang="ko-KR" dirty="0" smtClean="0"/>
          </a:p>
          <a:p>
            <a:pPr marL="744537" lvl="1" indent="-342900">
              <a:defRPr/>
            </a:pPr>
            <a:endParaRPr lang="en-US" altLang="ko-KR" dirty="0" smtClean="0"/>
          </a:p>
          <a:p>
            <a:pPr marL="744537" lvl="1" indent="-342900">
              <a:defRPr/>
            </a:pPr>
            <a:endParaRPr lang="ko-KR" altLang="en-US" dirty="0" smtClean="0"/>
          </a:p>
          <a:p>
            <a:pPr>
              <a:defRPr/>
            </a:pPr>
            <a:endParaRPr lang="en-US" dirty="0"/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SWRL in Protege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79388" y="1268413"/>
            <a:ext cx="4608512" cy="4967287"/>
          </a:xfrm>
        </p:spPr>
        <p:txBody>
          <a:bodyPr/>
          <a:lstStyle/>
          <a:p>
            <a:pPr marL="228600" indent="-228600"/>
            <a:r>
              <a:rPr lang="en-US" sz="2800">
                <a:latin typeface="Calibri" charset="0"/>
                <a:ea typeface="ＭＳ Ｐゴシック" charset="0"/>
                <a:cs typeface="ＭＳ Ｐゴシック" charset="0"/>
              </a:rPr>
              <a:t>Protégé 4.x has minimal support for SWRL</a:t>
            </a:r>
          </a:p>
          <a:p>
            <a:pPr marL="228600" lvl="1" indent="0">
              <a:buFontTx/>
              <a:buNone/>
            </a:pPr>
            <a:r>
              <a:rPr lang="en-US" sz="2400">
                <a:latin typeface="Calibri" charset="0"/>
                <a:ea typeface="ＭＳ Ｐゴシック" charset="0"/>
              </a:rPr>
              <a:t>Can add/edit rules, some reasoners (Pellet, HermiT) use them</a:t>
            </a:r>
          </a:p>
          <a:p>
            <a:pPr marL="228600" indent="-228600"/>
            <a:r>
              <a:rPr lang="en-US" sz="2800">
                <a:latin typeface="Calibri" charset="0"/>
                <a:ea typeface="ＭＳ Ｐゴシック" charset="0"/>
                <a:cs typeface="ＭＳ Ｐゴシック" charset="0"/>
              </a:rPr>
              <a:t>Protégé 3.x has Jess, an internal rules engine</a:t>
            </a:r>
          </a:p>
          <a:p>
            <a:pPr marL="228600" lvl="1" indent="0">
              <a:buFontTx/>
              <a:buNone/>
            </a:pPr>
            <a:r>
              <a:rPr lang="en-US" sz="2400">
                <a:latin typeface="Calibri" charset="0"/>
                <a:ea typeface="ＭＳ Ｐゴシック" charset="0"/>
              </a:rPr>
              <a:t>Jess is a production rule system with a long ancestry</a:t>
            </a:r>
          </a:p>
          <a:p>
            <a:pPr marL="228600" indent="-228600"/>
            <a:r>
              <a:rPr lang="en-US" sz="2800">
                <a:latin typeface="Calibri" charset="0"/>
                <a:ea typeface="ＭＳ Ｐゴシック" charset="0"/>
                <a:cs typeface="ＭＳ Ｐゴシック" charset="0"/>
              </a:rPr>
              <a:t>And good tools for editing, managing and using rules</a:t>
            </a:r>
          </a:p>
          <a:p>
            <a:pPr marL="228600" indent="-228600"/>
            <a:r>
              <a:rPr lang="en-US" sz="2800">
                <a:latin typeface="Calibri" charset="0"/>
                <a:ea typeface="ＭＳ Ｐゴシック" charset="0"/>
                <a:cs typeface="ＭＳ Ｐゴシック" charset="0"/>
              </a:rPr>
              <a:t>See the SWRL tab</a:t>
            </a:r>
          </a:p>
          <a:p>
            <a:pPr marL="228600" indent="-228600"/>
            <a:endParaRPr lang="en-US" sz="28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4670425" y="1557338"/>
            <a:ext cx="4230688" cy="4732337"/>
            <a:chOff x="2483768" y="1556792"/>
            <a:chExt cx="4230925" cy="4732338"/>
          </a:xfrm>
        </p:grpSpPr>
        <p:sp>
          <p:nvSpPr>
            <p:cNvPr id="5" name="직사각형 28"/>
            <p:cNvSpPr/>
            <p:nvPr/>
          </p:nvSpPr>
          <p:spPr>
            <a:xfrm>
              <a:off x="2483768" y="4128543"/>
              <a:ext cx="3500634" cy="2160587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 2" pitchFamily="18" charset="2"/>
                <a:buNone/>
                <a:defRPr/>
              </a:pPr>
              <a:endParaRPr lang="ko-KR" altLang="en-US" sz="1200" kern="0">
                <a:solidFill>
                  <a:sysClr val="windowText" lastClr="000000"/>
                </a:solidFill>
                <a:latin typeface="Georgia"/>
                <a:ea typeface="맑은 고딕"/>
                <a:cs typeface="+mn-cs"/>
              </a:endParaRPr>
            </a:p>
          </p:txBody>
        </p:sp>
        <p:sp>
          <p:nvSpPr>
            <p:cNvPr id="6" name="직사각형 29"/>
            <p:cNvSpPr/>
            <p:nvPr/>
          </p:nvSpPr>
          <p:spPr>
            <a:xfrm>
              <a:off x="3279151" y="4985793"/>
              <a:ext cx="2490927" cy="671512"/>
            </a:xfrm>
            <a:prstGeom prst="rect">
              <a:avLst/>
            </a:prstGeom>
            <a:solidFill>
              <a:srgbClr val="438086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 2" pitchFamily="18" charset="2"/>
                <a:buNone/>
                <a:defRPr/>
              </a:pPr>
              <a:r>
                <a:rPr lang="en-US" altLang="ko-KR" sz="1200" kern="0">
                  <a:solidFill>
                    <a:sysClr val="windowText" lastClr="000000"/>
                  </a:solidFill>
                  <a:latin typeface="Georgia"/>
                  <a:ea typeface="맑은 고딕"/>
                  <a:cs typeface="+mn-cs"/>
                </a:rPr>
                <a:t>Ontology Base (OWL)</a:t>
              </a:r>
              <a:endParaRPr lang="ko-KR" altLang="en-US" sz="1200" kern="0">
                <a:solidFill>
                  <a:sysClr val="windowText" lastClr="000000"/>
                </a:solidFill>
                <a:latin typeface="Georgia"/>
                <a:ea typeface="맑은 고딕"/>
                <a:cs typeface="+mn-cs"/>
              </a:endParaRPr>
            </a:p>
          </p:txBody>
        </p:sp>
        <p:sp>
          <p:nvSpPr>
            <p:cNvPr id="7" name="직사각형 30"/>
            <p:cNvSpPr/>
            <p:nvPr/>
          </p:nvSpPr>
          <p:spPr>
            <a:xfrm>
              <a:off x="3366467" y="5274718"/>
              <a:ext cx="635036" cy="277812"/>
            </a:xfrm>
            <a:prstGeom prst="rect">
              <a:avLst/>
            </a:prstGeom>
            <a:solidFill>
              <a:srgbClr val="438086">
                <a:lumMod val="75000"/>
              </a:srgbClr>
            </a:solidFill>
            <a:ln w="952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 2" pitchFamily="18" charset="2"/>
                <a:buNone/>
                <a:defRPr/>
              </a:pPr>
              <a:r>
                <a:rPr lang="en-US" altLang="ko-KR" sz="1200" kern="0" dirty="0">
                  <a:solidFill>
                    <a:sysClr val="window" lastClr="FFFFFF"/>
                  </a:solidFill>
                  <a:latin typeface="Georgia"/>
                  <a:ea typeface="맑은 고딕"/>
                </a:rPr>
                <a:t>Class</a:t>
              </a:r>
              <a:endParaRPr lang="ko-KR" altLang="en-US" sz="1200" kern="0" dirty="0">
                <a:solidFill>
                  <a:sysClr val="window" lastClr="FFFFFF"/>
                </a:solidFill>
                <a:latin typeface="Georgia"/>
                <a:ea typeface="맑은 고딕"/>
                <a:cs typeface="+mn-cs"/>
              </a:endParaRPr>
            </a:p>
          </p:txBody>
        </p:sp>
        <p:sp>
          <p:nvSpPr>
            <p:cNvPr id="8" name="직사각형 31"/>
            <p:cNvSpPr/>
            <p:nvPr/>
          </p:nvSpPr>
          <p:spPr>
            <a:xfrm>
              <a:off x="4072945" y="5269955"/>
              <a:ext cx="943028" cy="287338"/>
            </a:xfrm>
            <a:prstGeom prst="rect">
              <a:avLst/>
            </a:prstGeom>
            <a:solidFill>
              <a:srgbClr val="438086">
                <a:lumMod val="75000"/>
              </a:srgbClr>
            </a:solidFill>
            <a:ln w="952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 2" pitchFamily="18" charset="2"/>
                <a:buNone/>
                <a:defRPr/>
              </a:pPr>
              <a:r>
                <a:rPr lang="en-US" altLang="ko-KR" sz="1200" kern="0" dirty="0">
                  <a:solidFill>
                    <a:sysClr val="window" lastClr="FFFFFF"/>
                  </a:solidFill>
                  <a:latin typeface="Georgia"/>
                  <a:ea typeface="맑은 고딕"/>
                </a:rPr>
                <a:t>Individual</a:t>
              </a:r>
              <a:endParaRPr lang="ko-KR" altLang="en-US" sz="1200" kern="0" dirty="0">
                <a:solidFill>
                  <a:sysClr val="window" lastClr="FFFFFF"/>
                </a:solidFill>
                <a:latin typeface="Georgia"/>
                <a:ea typeface="맑은 고딕"/>
                <a:cs typeface="+mn-cs"/>
              </a:endParaRPr>
            </a:p>
          </p:txBody>
        </p:sp>
        <p:sp>
          <p:nvSpPr>
            <p:cNvPr id="9" name="직사각형 32"/>
            <p:cNvSpPr/>
            <p:nvPr/>
          </p:nvSpPr>
          <p:spPr>
            <a:xfrm>
              <a:off x="3279151" y="4242843"/>
              <a:ext cx="2490927" cy="671512"/>
            </a:xfrm>
            <a:prstGeom prst="rect">
              <a:avLst/>
            </a:prstGeom>
            <a:solidFill>
              <a:srgbClr val="438086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 2" pitchFamily="18" charset="2"/>
                <a:buNone/>
                <a:defRPr/>
              </a:pPr>
              <a:r>
                <a:rPr lang="en-US" altLang="ko-KR" sz="1200" kern="0">
                  <a:solidFill>
                    <a:sysClr val="windowText" lastClr="000000"/>
                  </a:solidFill>
                  <a:latin typeface="Georgia"/>
                  <a:ea typeface="맑은 고딕"/>
                  <a:cs typeface="+mn-cs"/>
                </a:rPr>
                <a:t>Rule Base (SWRL)</a:t>
              </a:r>
              <a:endParaRPr lang="ko-KR" altLang="en-US" sz="1200" kern="0">
                <a:solidFill>
                  <a:sysClr val="windowText" lastClr="000000"/>
                </a:solidFill>
                <a:latin typeface="Georgia"/>
                <a:ea typeface="맑은 고딕"/>
                <a:cs typeface="+mn-cs"/>
              </a:endParaRPr>
            </a:p>
          </p:txBody>
        </p:sp>
        <p:sp>
          <p:nvSpPr>
            <p:cNvPr id="10" name="직사각형 34"/>
            <p:cNvSpPr/>
            <p:nvPr/>
          </p:nvSpPr>
          <p:spPr>
            <a:xfrm>
              <a:off x="3433146" y="4525418"/>
              <a:ext cx="2130544" cy="288925"/>
            </a:xfrm>
            <a:prstGeom prst="rect">
              <a:avLst/>
            </a:prstGeom>
            <a:solidFill>
              <a:srgbClr val="438086">
                <a:lumMod val="75000"/>
              </a:srgbClr>
            </a:solidFill>
            <a:ln w="952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 2" pitchFamily="18" charset="2"/>
                <a:buNone/>
                <a:defRPr/>
              </a:pPr>
              <a:r>
                <a:rPr lang="en-US" altLang="ko-KR" sz="1200" kern="0" dirty="0">
                  <a:solidFill>
                    <a:sysClr val="window" lastClr="FFFFFF"/>
                  </a:solidFill>
                  <a:latin typeface="Georgia"/>
                  <a:ea typeface="맑은 고딕"/>
                </a:rPr>
                <a:t>Rules</a:t>
              </a:r>
              <a:endParaRPr lang="ko-KR" altLang="en-US" sz="1200" kern="0" dirty="0">
                <a:solidFill>
                  <a:sysClr val="window" lastClr="FFFFFF"/>
                </a:solidFill>
                <a:latin typeface="Georgia"/>
                <a:ea typeface="맑은 고딕"/>
                <a:cs typeface="+mn-cs"/>
              </a:endParaRPr>
            </a:p>
          </p:txBody>
        </p:sp>
        <p:sp>
          <p:nvSpPr>
            <p:cNvPr id="29707" name="TextBox 28"/>
            <p:cNvSpPr txBox="1">
              <a:spLocks noChangeArrowheads="1"/>
            </p:cNvSpPr>
            <p:nvPr/>
          </p:nvSpPr>
          <p:spPr bwMode="auto">
            <a:xfrm>
              <a:off x="2555200" y="5128668"/>
              <a:ext cx="66351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buFont typeface="Wingdings 2" charset="0"/>
                <a:buNone/>
              </a:pPr>
              <a:r>
                <a:rPr lang="en-US" altLang="ko-KR" sz="1200" b="1">
                  <a:latin typeface="Calibri" charset="0"/>
                </a:rPr>
                <a:t>Protégé</a:t>
              </a:r>
              <a:endParaRPr lang="ko-KR" altLang="en-US" sz="1200" b="1">
                <a:latin typeface="Calibri" charset="0"/>
              </a:endParaRPr>
            </a:p>
          </p:txBody>
        </p:sp>
        <p:sp>
          <p:nvSpPr>
            <p:cNvPr id="12" name="직사각형 36"/>
            <p:cNvSpPr/>
            <p:nvPr/>
          </p:nvSpPr>
          <p:spPr>
            <a:xfrm>
              <a:off x="2483768" y="1556792"/>
              <a:ext cx="3500634" cy="1489075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 2" pitchFamily="18" charset="2"/>
                <a:buNone/>
                <a:defRPr/>
              </a:pPr>
              <a:endParaRPr lang="ko-KR" altLang="en-US" sz="1200" kern="0">
                <a:solidFill>
                  <a:sysClr val="windowText" lastClr="000000"/>
                </a:solidFill>
                <a:latin typeface="Georgia"/>
                <a:ea typeface="맑은 고딕"/>
                <a:cs typeface="+mn-cs"/>
              </a:endParaRPr>
            </a:p>
          </p:txBody>
        </p:sp>
        <p:sp>
          <p:nvSpPr>
            <p:cNvPr id="29709" name="TextBox 30"/>
            <p:cNvSpPr txBox="1">
              <a:spLocks noChangeArrowheads="1"/>
            </p:cNvSpPr>
            <p:nvPr/>
          </p:nvSpPr>
          <p:spPr bwMode="auto">
            <a:xfrm>
              <a:off x="2626630" y="2045742"/>
              <a:ext cx="5714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buFont typeface="Wingdings 2" charset="0"/>
                <a:buNone/>
              </a:pPr>
              <a:r>
                <a:rPr lang="en-US" altLang="ko-KR" sz="1200" b="1">
                  <a:latin typeface="Calibri" charset="0"/>
                </a:rPr>
                <a:t>Jess Rule Engine</a:t>
              </a:r>
              <a:endParaRPr lang="ko-KR" altLang="en-US" sz="1200" b="1">
                <a:latin typeface="Calibri" charset="0"/>
              </a:endParaRPr>
            </a:p>
          </p:txBody>
        </p:sp>
        <p:sp>
          <p:nvSpPr>
            <p:cNvPr id="14" name="직사각형 38"/>
            <p:cNvSpPr/>
            <p:nvPr/>
          </p:nvSpPr>
          <p:spPr>
            <a:xfrm>
              <a:off x="3279151" y="2414042"/>
              <a:ext cx="2490927" cy="498475"/>
            </a:xfrm>
            <a:prstGeom prst="rect">
              <a:avLst/>
            </a:prstGeom>
            <a:solidFill>
              <a:srgbClr val="438086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 2" pitchFamily="18" charset="2"/>
                <a:buNone/>
                <a:defRPr/>
              </a:pPr>
              <a:endParaRPr lang="ko-KR" altLang="en-US" sz="1200" kern="0">
                <a:solidFill>
                  <a:sysClr val="windowText" lastClr="000000"/>
                </a:solidFill>
                <a:latin typeface="Georgia"/>
                <a:ea typeface="맑은 고딕"/>
                <a:cs typeface="+mn-cs"/>
              </a:endParaRPr>
            </a:p>
          </p:txBody>
        </p:sp>
        <p:sp>
          <p:nvSpPr>
            <p:cNvPr id="15" name="직사각형 39"/>
            <p:cNvSpPr/>
            <p:nvPr/>
          </p:nvSpPr>
          <p:spPr>
            <a:xfrm>
              <a:off x="3433146" y="2534692"/>
              <a:ext cx="1008119" cy="287337"/>
            </a:xfrm>
            <a:prstGeom prst="rect">
              <a:avLst/>
            </a:prstGeom>
            <a:solidFill>
              <a:srgbClr val="438086">
                <a:lumMod val="75000"/>
              </a:srgbClr>
            </a:solidFill>
            <a:ln w="952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 2" pitchFamily="18" charset="2"/>
                <a:buNone/>
                <a:defRPr/>
              </a:pPr>
              <a:r>
                <a:rPr lang="en-US" altLang="ko-KR" sz="1200" kern="0" dirty="0">
                  <a:solidFill>
                    <a:sysClr val="window" lastClr="FFFFFF"/>
                  </a:solidFill>
                  <a:latin typeface="Georgia"/>
                  <a:ea typeface="맑은 고딕"/>
                  <a:cs typeface="+mn-cs"/>
                </a:rPr>
                <a:t>Rules</a:t>
              </a:r>
              <a:endParaRPr lang="ko-KR" altLang="en-US" sz="1200" kern="0" dirty="0">
                <a:solidFill>
                  <a:sysClr val="window" lastClr="FFFFFF"/>
                </a:solidFill>
                <a:latin typeface="Georgia"/>
                <a:ea typeface="맑은 고딕"/>
                <a:cs typeface="+mn-cs"/>
              </a:endParaRPr>
            </a:p>
          </p:txBody>
        </p:sp>
        <p:sp>
          <p:nvSpPr>
            <p:cNvPr id="16" name="직사각형 40"/>
            <p:cNvSpPr/>
            <p:nvPr/>
          </p:nvSpPr>
          <p:spPr>
            <a:xfrm>
              <a:off x="4579385" y="2534692"/>
              <a:ext cx="1008119" cy="287337"/>
            </a:xfrm>
            <a:prstGeom prst="rect">
              <a:avLst/>
            </a:prstGeom>
            <a:solidFill>
              <a:srgbClr val="438086">
                <a:lumMod val="75000"/>
              </a:srgbClr>
            </a:solidFill>
            <a:ln w="952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 2" pitchFamily="18" charset="2"/>
                <a:buNone/>
                <a:defRPr/>
              </a:pPr>
              <a:r>
                <a:rPr lang="en-US" altLang="ko-KR" sz="1200" kern="0">
                  <a:solidFill>
                    <a:sysClr val="window" lastClr="FFFFFF"/>
                  </a:solidFill>
                  <a:latin typeface="Georgia"/>
                  <a:ea typeface="맑은 고딕"/>
                  <a:cs typeface="+mn-cs"/>
                </a:rPr>
                <a:t>Facts</a:t>
              </a:r>
              <a:endParaRPr lang="ko-KR" altLang="en-US" sz="1200" kern="0">
                <a:solidFill>
                  <a:sysClr val="window" lastClr="FFFFFF"/>
                </a:solidFill>
                <a:latin typeface="Georgia"/>
                <a:ea typeface="맑은 고딕"/>
                <a:cs typeface="+mn-cs"/>
              </a:endParaRPr>
            </a:p>
          </p:txBody>
        </p:sp>
        <p:sp>
          <p:nvSpPr>
            <p:cNvPr id="17" name="직사각형 41"/>
            <p:cNvSpPr/>
            <p:nvPr/>
          </p:nvSpPr>
          <p:spPr>
            <a:xfrm>
              <a:off x="3279151" y="1658392"/>
              <a:ext cx="2490927" cy="684212"/>
            </a:xfrm>
            <a:prstGeom prst="rect">
              <a:avLst/>
            </a:prstGeom>
            <a:solidFill>
              <a:srgbClr val="438086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 2" pitchFamily="18" charset="2"/>
                <a:buNone/>
                <a:defRPr/>
              </a:pPr>
              <a:r>
                <a:rPr lang="en-US" altLang="ko-KR" sz="1200" kern="0" dirty="0">
                  <a:solidFill>
                    <a:sysClr val="windowText" lastClr="000000"/>
                  </a:solidFill>
                  <a:latin typeface="Georgia"/>
                  <a:ea typeface="맑은 고딕"/>
                  <a:cs typeface="+mn-cs"/>
                </a:rPr>
                <a:t>Reasoning (</a:t>
              </a:r>
              <a:r>
                <a:rPr lang="en-US" altLang="ko-KR" sz="1200" kern="0" dirty="0" err="1">
                  <a:solidFill>
                    <a:sysClr val="windowText" lastClr="000000"/>
                  </a:solidFill>
                  <a:latin typeface="Georgia"/>
                  <a:ea typeface="맑은 고딕"/>
                  <a:cs typeface="+mn-cs"/>
                </a:rPr>
                <a:t>Fwd</a:t>
              </a:r>
              <a:r>
                <a:rPr lang="en-US" altLang="ko-KR" sz="1200" kern="0" dirty="0">
                  <a:solidFill>
                    <a:sysClr val="windowText" lastClr="000000"/>
                  </a:solidFill>
                  <a:latin typeface="Georgia"/>
                  <a:ea typeface="맑은 고딕"/>
                  <a:cs typeface="+mn-cs"/>
                </a:rPr>
                <a:t> Chaining)</a:t>
              </a:r>
              <a:endParaRPr lang="ko-KR" altLang="en-US" sz="1200" kern="0" dirty="0">
                <a:solidFill>
                  <a:sysClr val="windowText" lastClr="000000"/>
                </a:solidFill>
                <a:latin typeface="Georgia"/>
                <a:ea typeface="맑은 고딕"/>
                <a:cs typeface="+mn-cs"/>
              </a:endParaRPr>
            </a:p>
          </p:txBody>
        </p:sp>
        <p:sp>
          <p:nvSpPr>
            <p:cNvPr id="18" name="직사각형 42"/>
            <p:cNvSpPr/>
            <p:nvPr/>
          </p:nvSpPr>
          <p:spPr>
            <a:xfrm>
              <a:off x="3412508" y="1963192"/>
              <a:ext cx="2174997" cy="288925"/>
            </a:xfrm>
            <a:prstGeom prst="rect">
              <a:avLst/>
            </a:prstGeom>
            <a:solidFill>
              <a:srgbClr val="438086">
                <a:lumMod val="75000"/>
              </a:srgbClr>
            </a:solidFill>
            <a:ln w="952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 2" pitchFamily="18" charset="2"/>
                <a:buNone/>
                <a:defRPr/>
              </a:pPr>
              <a:r>
                <a:rPr lang="en-US" altLang="ko-KR" sz="1200" kern="0" dirty="0">
                  <a:solidFill>
                    <a:sysClr val="window" lastClr="FFFFFF"/>
                  </a:solidFill>
                  <a:latin typeface="Georgia"/>
                  <a:ea typeface="맑은 고딕"/>
                  <a:cs typeface="+mn-cs"/>
                </a:rPr>
                <a:t>New Facts</a:t>
              </a:r>
              <a:endParaRPr lang="ko-KR" altLang="en-US" sz="1200" kern="0" dirty="0">
                <a:solidFill>
                  <a:sysClr val="window" lastClr="FFFFFF"/>
                </a:solidFill>
                <a:latin typeface="Georgia"/>
                <a:ea typeface="맑은 고딕"/>
                <a:cs typeface="+mn-cs"/>
              </a:endParaRPr>
            </a:p>
          </p:txBody>
        </p:sp>
        <p:cxnSp>
          <p:nvCxnSpPr>
            <p:cNvPr id="29715" name="직선 화살표 연결선 43"/>
            <p:cNvCxnSpPr>
              <a:cxnSpLocks noChangeShapeType="1"/>
              <a:endCxn id="14" idx="2"/>
            </p:cNvCxnSpPr>
            <p:nvPr/>
          </p:nvCxnSpPr>
          <p:spPr bwMode="auto">
            <a:xfrm rot="16200000" flipV="1">
              <a:off x="3938711" y="3497511"/>
              <a:ext cx="1173163" cy="3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716" name="TextBox 46"/>
            <p:cNvSpPr txBox="1">
              <a:spLocks noChangeArrowheads="1"/>
            </p:cNvSpPr>
            <p:nvPr/>
          </p:nvSpPr>
          <p:spPr bwMode="auto">
            <a:xfrm>
              <a:off x="3507854" y="3396704"/>
              <a:ext cx="9027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buFont typeface="Wingdings 2" charset="0"/>
                <a:buNone/>
              </a:pPr>
              <a:r>
                <a:rPr lang="en-US" altLang="ko-KR" sz="1200" b="1">
                  <a:latin typeface="Calibri" charset="0"/>
                </a:rPr>
                <a:t>Convert to</a:t>
              </a:r>
            </a:p>
            <a:p>
              <a:pPr algn="ctr" eaLnBrk="1" hangingPunct="1">
                <a:buFont typeface="Wingdings 2" charset="0"/>
                <a:buNone/>
              </a:pPr>
              <a:r>
                <a:rPr lang="en-US" altLang="ko-KR" sz="1200" b="1">
                  <a:latin typeface="Calibri" charset="0"/>
                </a:rPr>
                <a:t>Jess Syntax</a:t>
              </a:r>
              <a:endParaRPr lang="ko-KR" altLang="en-US" sz="1200" b="1">
                <a:latin typeface="Calibri" charset="0"/>
              </a:endParaRPr>
            </a:p>
          </p:txBody>
        </p:sp>
        <p:cxnSp>
          <p:nvCxnSpPr>
            <p:cNvPr id="29717" name="꺾인 연결선 32"/>
            <p:cNvCxnSpPr>
              <a:cxnSpLocks noChangeShapeType="1"/>
              <a:stCxn id="18" idx="3"/>
              <a:endCxn id="5" idx="3"/>
            </p:cNvCxnSpPr>
            <p:nvPr/>
          </p:nvCxnSpPr>
          <p:spPr bwMode="auto">
            <a:xfrm>
              <a:off x="5587330" y="2107655"/>
              <a:ext cx="396875" cy="3101975"/>
            </a:xfrm>
            <a:prstGeom prst="bentConnector3">
              <a:avLst>
                <a:gd name="adj1" fmla="val 157602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2" name="TextBox 49"/>
            <p:cNvSpPr txBox="1">
              <a:spLocks noChangeArrowheads="1"/>
            </p:cNvSpPr>
            <p:nvPr/>
          </p:nvSpPr>
          <p:spPr bwMode="auto">
            <a:xfrm>
              <a:off x="5932011" y="3569742"/>
              <a:ext cx="782682" cy="369887"/>
            </a:xfrm>
            <a:prstGeom prst="rect">
              <a:avLst/>
            </a:prstGeom>
            <a:solidFill>
              <a:sysClr val="window" lastClr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 2" pitchFamily="18" charset="2"/>
                <a:buNone/>
                <a:defRPr/>
              </a:pPr>
              <a:r>
                <a:rPr lang="en-US" altLang="ko-KR" sz="1200" b="1" kern="0" dirty="0">
                  <a:solidFill>
                    <a:sysClr val="windowText" lastClr="000000"/>
                  </a:solidFill>
                  <a:latin typeface="Calibri"/>
                  <a:cs typeface="Times New Roman" pitchFamily="18" charset="0"/>
                </a:rPr>
                <a:t>Convert to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 2" pitchFamily="18" charset="2"/>
                <a:buNone/>
                <a:defRPr/>
              </a:pPr>
              <a:r>
                <a:rPr lang="en-US" altLang="ko-KR" sz="1200" b="1" kern="0" dirty="0">
                  <a:solidFill>
                    <a:sysClr val="windowText" lastClr="000000"/>
                  </a:solidFill>
                  <a:latin typeface="Calibri"/>
                  <a:cs typeface="Times New Roman" pitchFamily="18" charset="0"/>
                </a:rPr>
                <a:t>OWL Syntax</a:t>
              </a:r>
              <a:endParaRPr lang="ko-KR" altLang="en-US" sz="1200" b="1" kern="0" dirty="0">
                <a:solidFill>
                  <a:sysClr val="windowText" lastClr="000000"/>
                </a:solidFill>
                <a:latin typeface="Calibri"/>
                <a:cs typeface="Times New Roman" pitchFamily="18" charset="0"/>
              </a:endParaRPr>
            </a:p>
          </p:txBody>
        </p:sp>
        <p:sp>
          <p:nvSpPr>
            <p:cNvPr id="23" name="직사각형 47"/>
            <p:cNvSpPr/>
            <p:nvPr/>
          </p:nvSpPr>
          <p:spPr>
            <a:xfrm>
              <a:off x="3269625" y="5743030"/>
              <a:ext cx="2490927" cy="457200"/>
            </a:xfrm>
            <a:prstGeom prst="rect">
              <a:avLst/>
            </a:prstGeom>
            <a:solidFill>
              <a:srgbClr val="438086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 2" pitchFamily="18" charset="2"/>
                <a:buNone/>
                <a:defRPr/>
              </a:pPr>
              <a:r>
                <a:rPr lang="en-US" altLang="ko-KR" sz="1200" kern="0">
                  <a:solidFill>
                    <a:sysClr val="windowText" lastClr="000000"/>
                  </a:solidFill>
                  <a:latin typeface="Georgia"/>
                  <a:ea typeface="맑은 고딕"/>
                  <a:cs typeface="+mn-cs"/>
                </a:rPr>
                <a:t>Reasoning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 2" pitchFamily="18" charset="2"/>
                <a:buNone/>
                <a:defRPr/>
              </a:pPr>
              <a:r>
                <a:rPr lang="en-US" altLang="ko-KR" sz="1200" kern="0">
                  <a:solidFill>
                    <a:sysClr val="windowText" lastClr="000000"/>
                  </a:solidFill>
                  <a:latin typeface="Georgia"/>
                  <a:ea typeface="맑은 고딕"/>
                  <a:cs typeface="+mn-cs"/>
                </a:rPr>
                <a:t>(Subsumption, Classification)</a:t>
              </a:r>
              <a:endParaRPr lang="ko-KR" altLang="en-US" sz="1200" kern="0">
                <a:solidFill>
                  <a:sysClr val="windowText" lastClr="000000"/>
                </a:solidFill>
                <a:latin typeface="Georgia"/>
                <a:ea typeface="맑은 고딕"/>
                <a:cs typeface="+mn-cs"/>
              </a:endParaRPr>
            </a:p>
          </p:txBody>
        </p:sp>
        <p:sp>
          <p:nvSpPr>
            <p:cNvPr id="24" name="직사각형 48"/>
            <p:cNvSpPr/>
            <p:nvPr/>
          </p:nvSpPr>
          <p:spPr>
            <a:xfrm>
              <a:off x="5073126" y="5273130"/>
              <a:ext cx="633447" cy="277813"/>
            </a:xfrm>
            <a:prstGeom prst="rect">
              <a:avLst/>
            </a:prstGeom>
            <a:solidFill>
              <a:srgbClr val="438086">
                <a:lumMod val="75000"/>
              </a:srgbClr>
            </a:solidFill>
            <a:ln w="952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 2" pitchFamily="18" charset="2"/>
                <a:buNone/>
                <a:defRPr/>
              </a:pPr>
              <a:r>
                <a:rPr lang="en-US" altLang="ko-KR" sz="1200" kern="0" dirty="0">
                  <a:solidFill>
                    <a:sysClr val="window" lastClr="FFFFFF"/>
                  </a:solidFill>
                  <a:latin typeface="Georgia"/>
                  <a:ea typeface="맑은 고딕"/>
                </a:rPr>
                <a:t>Prop.</a:t>
              </a:r>
              <a:endParaRPr lang="ko-KR" altLang="en-US" sz="1200" kern="0" dirty="0">
                <a:solidFill>
                  <a:sysClr val="window" lastClr="FFFFFF"/>
                </a:solidFill>
                <a:latin typeface="Georgia"/>
                <a:ea typeface="맑은 고딕"/>
                <a:cs typeface="+mn-cs"/>
              </a:endParaRPr>
            </a:p>
          </p:txBody>
        </p:sp>
      </p:grpSp>
      <p:sp>
        <p:nvSpPr>
          <p:cNvPr id="29700" name="TextBox 24"/>
          <p:cNvSpPr txBox="1">
            <a:spLocks noChangeArrowheads="1"/>
          </p:cNvSpPr>
          <p:nvPr/>
        </p:nvSpPr>
        <p:spPr bwMode="auto">
          <a:xfrm>
            <a:off x="4643438" y="6381750"/>
            <a:ext cx="336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SWRL architecture for Protégé 3.x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Essence of SWRL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  <a:t>Combines OWL DL (and thus OWL Lite) with function-free Horn logic</a:t>
            </a:r>
          </a:p>
          <a:p>
            <a:pPr eaLnBrk="1" hangingPunct="1">
              <a:lnSpc>
                <a:spcPct val="110000"/>
              </a:lnSpc>
            </a:pPr>
            <a: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  <a:t>Thus it allows Horn-like rules to be combined with OWL DL ontologies</a:t>
            </a:r>
            <a:endParaRPr lang="el-GR" sz="36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Rules in SWRL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Aft>
                <a:spcPct val="30000"/>
              </a:spcAft>
              <a:buFont typeface="Wingdings" charset="0"/>
              <a:buNone/>
            </a:pPr>
            <a:r>
              <a:rPr lang="en-US" sz="2800" b="1">
                <a:latin typeface="Calibri" charset="0"/>
                <a:ea typeface="ＭＳ Ｐゴシック" charset="0"/>
                <a:cs typeface="ＭＳ Ｐゴシック" charset="0"/>
              </a:rPr>
              <a:t>B1, . . . , Bn </a:t>
            </a:r>
            <a:r>
              <a:rPr lang="en-US" sz="2800" b="1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sz="2800" b="1">
                <a:latin typeface="Calibri" charset="0"/>
                <a:ea typeface="ＭＳ Ｐゴシック" charset="0"/>
                <a:cs typeface="ＭＳ Ｐゴシック" charset="0"/>
              </a:rPr>
              <a:t> A1, . . . , Am </a:t>
            </a:r>
            <a:endParaRPr lang="en-GB" sz="2800" b="1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 sz="280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 sz="2800" b="1">
                <a:latin typeface="Calibri" charset="0"/>
                <a:ea typeface="ＭＳ Ｐゴシック" charset="0"/>
                <a:cs typeface="ＭＳ Ｐゴシック" charset="0"/>
              </a:rPr>
              <a:t>A1, . . . , Am</a:t>
            </a:r>
            <a:r>
              <a:rPr lang="en-GB" sz="2800" b="1">
                <a:latin typeface="Calibri" charset="0"/>
                <a:ea typeface="ＭＳ Ｐゴシック" charset="0"/>
                <a:cs typeface="ＭＳ Ｐゴシック" charset="0"/>
              </a:rPr>
              <a:t>, B1, </a:t>
            </a:r>
            <a:r>
              <a:rPr lang="en-US" sz="2800" b="1">
                <a:latin typeface="Calibri" charset="0"/>
                <a:ea typeface="ＭＳ Ｐゴシック" charset="0"/>
                <a:cs typeface="ＭＳ Ｐゴシック" charset="0"/>
              </a:rPr>
              <a:t>. . .</a:t>
            </a:r>
            <a:r>
              <a:rPr lang="en-GB" sz="2800" b="1">
                <a:latin typeface="Calibri" charset="0"/>
                <a:ea typeface="ＭＳ Ｐゴシック" charset="0"/>
                <a:cs typeface="ＭＳ Ｐゴシック" charset="0"/>
              </a:rPr>
              <a:t> , Bn</a:t>
            </a:r>
            <a:r>
              <a:rPr lang="en-GB" sz="2800">
                <a:latin typeface="Calibri" charset="0"/>
                <a:ea typeface="ＭＳ Ｐゴシック" charset="0"/>
                <a:cs typeface="ＭＳ Ｐゴシック" charset="0"/>
              </a:rPr>
              <a:t> have one of the forms:  </a:t>
            </a:r>
          </a:p>
          <a:p>
            <a:pPr marL="762000" lvl="1" indent="-220663" eaLnBrk="1" hangingPunct="1"/>
            <a:r>
              <a:rPr lang="en-US" sz="2400">
                <a:latin typeface="Calibri" charset="0"/>
                <a:ea typeface="ＭＳ Ｐゴシック" charset="0"/>
              </a:rPr>
              <a:t>C(x)</a:t>
            </a:r>
          </a:p>
          <a:p>
            <a:pPr marL="762000" lvl="1" indent="-220663" eaLnBrk="1" hangingPunct="1"/>
            <a:r>
              <a:rPr lang="en-US" sz="2400">
                <a:latin typeface="Calibri" charset="0"/>
                <a:ea typeface="ＭＳ Ｐゴシック" charset="0"/>
              </a:rPr>
              <a:t>P(x,y)</a:t>
            </a:r>
          </a:p>
          <a:p>
            <a:pPr marL="762000" lvl="1" indent="-220663" eaLnBrk="1" hangingPunct="1"/>
            <a:r>
              <a:rPr lang="en-US" sz="2400">
                <a:latin typeface="Calibri" charset="0"/>
                <a:ea typeface="ＭＳ Ｐゴシック" charset="0"/>
              </a:rPr>
              <a:t>sameAs(x,y) differentFrom(x,y) 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2800">
                <a:latin typeface="Calibri" charset="0"/>
                <a:ea typeface="ＭＳ Ｐゴシック" charset="0"/>
                <a:cs typeface="ＭＳ Ｐゴシック" charset="0"/>
              </a:rPr>
              <a:t>where C is an OWL description, P is an OWL property, and x,y are variables, OWL individuals or OWL data values.</a:t>
            </a:r>
            <a:endParaRPr lang="el-GR" sz="28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Drawbacks of SWRL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Main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source of complexity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393700" lvl="1" indent="0" eaLnBrk="1" hangingPunct="1">
              <a:buFontTx/>
              <a:buNone/>
            </a:pPr>
            <a:r>
              <a:rPr lang="en-US" sz="3200">
                <a:latin typeface="Calibri" charset="0"/>
                <a:ea typeface="ＭＳ Ｐゴシック" charset="0"/>
              </a:rPr>
              <a:t>arbitrary OWL expressions, such as restrictions, can appear in the head or body of a rule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Adds significant expressive power to OWL, but causes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undecidability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393700" lvl="1" indent="0" eaLnBrk="1" hangingPunct="1">
              <a:buFontTx/>
              <a:buNone/>
            </a:pPr>
            <a:r>
              <a:rPr lang="en-US" sz="3200">
                <a:latin typeface="Calibri" charset="0"/>
                <a:ea typeface="ＭＳ Ｐゴシック" charset="0"/>
              </a:rPr>
              <a:t>there is no inference engine that draws exactly the same conclusions as the SWRL semantics</a:t>
            </a:r>
            <a:endParaRPr lang="el-GR" sz="320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SWRL Sublanguages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  <a:t>SWRL adds the expressivity of DLs and function-free rules</a:t>
            </a:r>
          </a:p>
          <a:p>
            <a:pPr eaLnBrk="1" hangingPunct="1"/>
            <a: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  <a:t>One challenge: identify sublanguages of SWRL with right balance between expressivity and computational viability </a:t>
            </a:r>
          </a:p>
          <a:p>
            <a:pPr eaLnBrk="1" hangingPunct="1"/>
            <a: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  <a:t>A candidate OWL DL + </a:t>
            </a:r>
            <a:r>
              <a:rPr lang="en-US" sz="3600" i="1">
                <a:latin typeface="Calibri" charset="0"/>
                <a:ea typeface="ＭＳ Ｐゴシック" charset="0"/>
                <a:cs typeface="ＭＳ Ｐゴシック" charset="0"/>
              </a:rPr>
              <a:t>DL-safe rules </a:t>
            </a:r>
          </a:p>
          <a:p>
            <a:pPr lvl="1" eaLnBrk="1" hangingPunct="1"/>
            <a:r>
              <a:rPr lang="en-US" sz="3200">
                <a:latin typeface="Calibri" charset="0"/>
                <a:ea typeface="ＭＳ Ｐゴシック" charset="0"/>
              </a:rPr>
              <a:t>every variable must appear in a non-description logic atom in the rule body</a:t>
            </a:r>
            <a:endParaRPr lang="el-GR" sz="320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DL-safe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49672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(all?) reasoners support only DL-safe rules</a:t>
            </a:r>
          </a:p>
          <a:p>
            <a:pPr lvl="1">
              <a:defRPr/>
            </a:pPr>
            <a:r>
              <a:rPr lang="en-US" dirty="0" smtClean="0"/>
              <a:t>Rule variables bind only to known individuals</a:t>
            </a:r>
          </a:p>
          <a:p>
            <a:pPr>
              <a:defRPr/>
            </a:pPr>
            <a:r>
              <a:rPr lang="en-US" dirty="0" smtClean="0"/>
              <a:t>Example (mixing syntaxes):</a:t>
            </a:r>
          </a:p>
          <a:p>
            <a:pPr marL="0" indent="0">
              <a:buFont typeface="Wingdings" charset="0"/>
              <a:buNone/>
              <a:defRPr/>
            </a:pPr>
            <a:endParaRPr lang="en-US" sz="1200" dirty="0" smtClean="0"/>
          </a:p>
          <a:p>
            <a:pPr marL="0" lvl="1" indent="0">
              <a:buFontTx/>
              <a:buNone/>
              <a:defRPr/>
            </a:pPr>
            <a:r>
              <a:rPr lang="en-US" sz="2200" dirty="0" smtClean="0"/>
              <a:t>:Vehicle(?v) ^ :Motor(?m) ^ :</a:t>
            </a:r>
            <a:r>
              <a:rPr lang="en-US" sz="2200" dirty="0" err="1" smtClean="0"/>
              <a:t>hasMotor</a:t>
            </a:r>
            <a:r>
              <a:rPr lang="en-US" sz="2200" dirty="0" smtClean="0"/>
              <a:t>(?</a:t>
            </a:r>
            <a:r>
              <a:rPr lang="en-US" sz="2200" dirty="0" err="1" smtClean="0"/>
              <a:t>v,?m</a:t>
            </a:r>
            <a:r>
              <a:rPr lang="en-US" sz="2200" dirty="0" smtClean="0"/>
              <a:t>) -&gt; :</a:t>
            </a:r>
            <a:r>
              <a:rPr lang="en-US" sz="2200" dirty="0" err="1" smtClean="0"/>
              <a:t>MotorVehicle</a:t>
            </a:r>
            <a:r>
              <a:rPr lang="en-US" sz="2200" dirty="0" smtClean="0"/>
              <a:t>(?v) </a:t>
            </a:r>
          </a:p>
          <a:p>
            <a:pPr marL="0" lvl="1" indent="0">
              <a:buFontTx/>
              <a:buNone/>
              <a:defRPr/>
            </a:pPr>
            <a:r>
              <a:rPr lang="en-US" sz="2200" dirty="0" smtClean="0"/>
              <a:t>:Car = :Vehicle and some </a:t>
            </a:r>
            <a:r>
              <a:rPr lang="en-US" sz="2200" dirty="0" err="1" smtClean="0"/>
              <a:t>hasMotor</a:t>
            </a:r>
            <a:r>
              <a:rPr lang="en-US" sz="2200" dirty="0" smtClean="0"/>
              <a:t> Motor</a:t>
            </a:r>
          </a:p>
          <a:p>
            <a:pPr marL="0" lvl="1" indent="0">
              <a:buFontTx/>
              <a:buNone/>
              <a:defRPr/>
            </a:pPr>
            <a:r>
              <a:rPr lang="en-US" sz="2200" dirty="0" smtClean="0"/>
              <a:t>:x a :Car</a:t>
            </a:r>
          </a:p>
          <a:p>
            <a:pPr marL="0" lvl="1" indent="0">
              <a:buFontTx/>
              <a:buNone/>
              <a:defRPr/>
            </a:pPr>
            <a:endParaRPr lang="en-US" sz="2200" dirty="0"/>
          </a:p>
          <a:p>
            <a:pPr marL="292100" lvl="1" indent="-292100">
              <a:buClrTx/>
              <a:buSzPct val="100000"/>
              <a:buFont typeface="Arial"/>
              <a:buChar char="•"/>
              <a:defRPr/>
            </a:pPr>
            <a:r>
              <a:rPr lang="en-US" sz="3200" dirty="0" smtClean="0"/>
              <a:t>The reasoner will not bind ?m to a motor since it is not a known individual</a:t>
            </a:r>
          </a:p>
          <a:p>
            <a:pPr marL="0" lvl="1" indent="0">
              <a:buFontTx/>
              <a:buNone/>
              <a:defRPr/>
            </a:pPr>
            <a:endParaRPr lang="en-US" sz="2200" dirty="0" smtClean="0"/>
          </a:p>
          <a:p>
            <a:pPr marL="0" lvl="1" indent="0">
              <a:buFontTx/>
              <a:buNone/>
              <a:defRPr/>
            </a:pPr>
            <a:endParaRPr lang="en-US" sz="2200" dirty="0"/>
          </a:p>
          <a:p>
            <a:pPr marL="0" lvl="1" indent="0">
              <a:buFontTx/>
              <a:buNone/>
              <a:defRPr/>
            </a:pPr>
            <a:endParaRPr lang="en-US" sz="2200" dirty="0" smtClean="0"/>
          </a:p>
          <a:p>
            <a:pPr marL="228600" lvl="1" indent="0">
              <a:buFontTx/>
              <a:buNone/>
              <a:defRPr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Protégé 3.x had SWRL-Tab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720725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Good support for creating and editing SWRL rules</a:t>
            </a:r>
          </a:p>
        </p:txBody>
      </p:sp>
      <p:pic>
        <p:nvPicPr>
          <p:cNvPr id="4" name="Picture 8" descr="SWRL_T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3" r="26254" b="52873"/>
          <a:stretch>
            <a:fillRect/>
          </a:stretch>
        </p:blipFill>
        <p:spPr bwMode="auto">
          <a:xfrm>
            <a:off x="395288" y="2420938"/>
            <a:ext cx="8305800" cy="39179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Protégé 4.3 bare-bones SWRL support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395288" y="1052513"/>
            <a:ext cx="8353425" cy="720725"/>
          </a:xfrm>
        </p:spPr>
        <p:txBody>
          <a:bodyPr/>
          <a:lstStyle/>
          <a:p>
            <a:pPr marL="0" indent="0" algn="ctr"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Simple interface to add and edit SWLR rules</a:t>
            </a:r>
          </a:p>
        </p:txBody>
      </p:sp>
      <p:pic>
        <p:nvPicPr>
          <p:cNvPr id="36867" name="Picture 3" descr="Screen Shot 2014-04-16 at 8.36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12875"/>
            <a:ext cx="7961312" cy="581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Semantic Web and Logic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Semantic Web is grounded in logic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But what logic?  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OWL Full = Classical first order logic (FOL)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OWL-DL = Description logic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N3 rules ~= logic programming (LP) rules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SWRL ~= DL + LP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Other choices are possible, e.g., default logic, fuzzy logic, probabilistic logics, … 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How do these fit together and what are the consequences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SWRL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/>
              <a:t>SWRL rules do not support many useful features of of some rule-based systems</a:t>
            </a:r>
          </a:p>
          <a:p>
            <a:pPr>
              <a:defRPr/>
            </a:pPr>
            <a:r>
              <a:rPr lang="en-US" dirty="0" smtClean="0"/>
              <a:t>Default reasoning</a:t>
            </a:r>
          </a:p>
          <a:p>
            <a:pPr>
              <a:defRPr/>
            </a:pPr>
            <a:r>
              <a:rPr lang="en-US" dirty="0" smtClean="0"/>
              <a:t>Rule priorities</a:t>
            </a:r>
          </a:p>
          <a:p>
            <a:pPr>
              <a:defRPr/>
            </a:pPr>
            <a:r>
              <a:rPr lang="en-US" dirty="0" smtClean="0"/>
              <a:t>Negation as failure (e.g., for closed-world semantics)</a:t>
            </a:r>
          </a:p>
          <a:p>
            <a:pPr>
              <a:defRPr/>
            </a:pPr>
            <a:r>
              <a:rPr lang="en-US" dirty="0" smtClean="0"/>
              <a:t>Data structures</a:t>
            </a:r>
          </a:p>
          <a:p>
            <a:pPr>
              <a:defRPr/>
            </a:pPr>
            <a:r>
              <a:rPr lang="en-US" dirty="0" smtClean="0"/>
              <a:t>…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/>
              <a:t>The limitations gave rise to RIF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z="4000">
                <a:latin typeface="Calibri" charset="0"/>
                <a:ea typeface="ＭＳ Ｐゴシック" charset="0"/>
                <a:cs typeface="ＭＳ Ｐゴシック" charset="0"/>
              </a:rPr>
              <a:t>Summary 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Horn logic is a subset of predicate logic that allows efficient reasoning, </a:t>
            </a:r>
            <a:r>
              <a:rPr lang="en-GB">
                <a:latin typeface="Calibri" charset="0"/>
                <a:ea typeface="ＭＳ Ｐゴシック" charset="0"/>
                <a:cs typeface="ＭＳ Ｐゴシック" charset="0"/>
              </a:rPr>
              <a:t>orthogonal to description logics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Horn logic is the basis of monotonic rules</a:t>
            </a:r>
          </a:p>
          <a:p>
            <a:pPr eaLnBrk="1" hangingPunct="1"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DLP and SWRL are two important ways of combining OWL with Horn rules.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</a:rPr>
              <a:t>DLP is essentially the intersection of OWL and Horn logic</a:t>
            </a:r>
          </a:p>
          <a:p>
            <a:pPr lvl="1" eaLnBrk="1" hangingPunct="1"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</a:rPr>
              <a:t>SWRL is a much richer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Summary (2)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Nonmonotonic rules are useful in situations where the available information is incomplete</a:t>
            </a:r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GB">
                <a:latin typeface="Calibri" charset="0"/>
                <a:ea typeface="ＭＳ Ｐゴシック" charset="0"/>
                <a:cs typeface="ＭＳ Ｐゴシック" charset="0"/>
              </a:rPr>
              <a:t>They are rules that may be overridden by contrary evidence </a:t>
            </a:r>
          </a:p>
          <a:p>
            <a:pPr eaLnBrk="1" hangingPunct="1"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Priorities are sometimes used to resolve some conflicts between rules</a:t>
            </a:r>
          </a:p>
          <a:p>
            <a:pPr eaLnBrk="1" hangingPunct="1"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Representation XML-like languages is straightforward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LP and classical logic overlap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2" name="Rectangle 23"/>
          <p:cNvSpPr>
            <a:spLocks noChangeArrowheads="1"/>
          </p:cNvSpPr>
          <p:nvPr/>
        </p:nvSpPr>
        <p:spPr bwMode="auto">
          <a:xfrm>
            <a:off x="1143000" y="1905000"/>
            <a:ext cx="6099175" cy="2743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40963" name="Line 24"/>
          <p:cNvSpPr>
            <a:spLocks noChangeShapeType="1"/>
          </p:cNvSpPr>
          <p:nvPr/>
        </p:nvSpPr>
        <p:spPr bwMode="auto">
          <a:xfrm>
            <a:off x="1143000" y="2224088"/>
            <a:ext cx="4254500" cy="7016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64" name="Line 25"/>
          <p:cNvSpPr>
            <a:spLocks noChangeShapeType="1"/>
          </p:cNvSpPr>
          <p:nvPr/>
        </p:nvSpPr>
        <p:spPr bwMode="auto">
          <a:xfrm>
            <a:off x="3413125" y="3819525"/>
            <a:ext cx="4892675" cy="5730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65" name="Line 26"/>
          <p:cNvSpPr>
            <a:spLocks noChangeShapeType="1"/>
          </p:cNvSpPr>
          <p:nvPr/>
        </p:nvSpPr>
        <p:spPr bwMode="auto">
          <a:xfrm flipV="1">
            <a:off x="1143000" y="3819525"/>
            <a:ext cx="4254500" cy="509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66" name="Line 27"/>
          <p:cNvSpPr>
            <a:spLocks noChangeShapeType="1"/>
          </p:cNvSpPr>
          <p:nvPr/>
        </p:nvSpPr>
        <p:spPr bwMode="auto">
          <a:xfrm>
            <a:off x="5397500" y="2925763"/>
            <a:ext cx="0" cy="893762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67" name="Line 29"/>
          <p:cNvSpPr>
            <a:spLocks noChangeShapeType="1"/>
          </p:cNvSpPr>
          <p:nvPr/>
        </p:nvSpPr>
        <p:spPr bwMode="auto">
          <a:xfrm flipV="1">
            <a:off x="3413125" y="2224088"/>
            <a:ext cx="4892675" cy="7016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68" name="Text Box 30"/>
          <p:cNvSpPr txBox="1">
            <a:spLocks noChangeArrowheads="1"/>
          </p:cNvSpPr>
          <p:nvPr/>
        </p:nvSpPr>
        <p:spPr bwMode="auto">
          <a:xfrm>
            <a:off x="4116388" y="2097088"/>
            <a:ext cx="836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Calibri" charset="0"/>
              </a:rPr>
              <a:t>(1)</a:t>
            </a:r>
            <a:endParaRPr lang="el-GR" sz="2000">
              <a:latin typeface="Calibri" charset="0"/>
            </a:endParaRPr>
          </a:p>
        </p:txBody>
      </p:sp>
      <p:sp>
        <p:nvSpPr>
          <p:cNvPr id="40969" name="Text Box 32"/>
          <p:cNvSpPr txBox="1">
            <a:spLocks noChangeArrowheads="1"/>
          </p:cNvSpPr>
          <p:nvPr/>
        </p:nvSpPr>
        <p:spPr bwMode="auto">
          <a:xfrm>
            <a:off x="4076700" y="4075113"/>
            <a:ext cx="831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Calibri" charset="0"/>
              </a:rPr>
              <a:t>(7)</a:t>
            </a:r>
            <a:endParaRPr lang="el-GR" sz="2000">
              <a:latin typeface="Calibri" charset="0"/>
            </a:endParaRPr>
          </a:p>
        </p:txBody>
      </p:sp>
      <p:sp>
        <p:nvSpPr>
          <p:cNvPr id="40970" name="Text Box 33"/>
          <p:cNvSpPr txBox="1">
            <a:spLocks noChangeArrowheads="1"/>
          </p:cNvSpPr>
          <p:nvPr/>
        </p:nvSpPr>
        <p:spPr bwMode="auto">
          <a:xfrm>
            <a:off x="7454900" y="3052763"/>
            <a:ext cx="774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Calibri" charset="0"/>
              </a:rPr>
              <a:t>(6)</a:t>
            </a:r>
            <a:endParaRPr lang="el-GR" sz="2000">
              <a:latin typeface="Calibri" charset="0"/>
            </a:endParaRPr>
          </a:p>
        </p:txBody>
      </p:sp>
      <p:sp>
        <p:nvSpPr>
          <p:cNvPr id="40971" name="Text Box 34"/>
          <p:cNvSpPr txBox="1">
            <a:spLocks noChangeArrowheads="1"/>
          </p:cNvSpPr>
          <p:nvPr/>
        </p:nvSpPr>
        <p:spPr bwMode="auto">
          <a:xfrm>
            <a:off x="6035675" y="3052763"/>
            <a:ext cx="822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Calibri" charset="0"/>
              </a:rPr>
              <a:t>(5)</a:t>
            </a:r>
            <a:endParaRPr lang="el-GR" sz="2000">
              <a:latin typeface="Calibri" charset="0"/>
            </a:endParaRPr>
          </a:p>
        </p:txBody>
      </p:sp>
      <p:sp>
        <p:nvSpPr>
          <p:cNvPr id="40972" name="Text Box 35"/>
          <p:cNvSpPr txBox="1">
            <a:spLocks noChangeArrowheads="1"/>
          </p:cNvSpPr>
          <p:nvPr/>
        </p:nvSpPr>
        <p:spPr bwMode="auto">
          <a:xfrm>
            <a:off x="4114800" y="3117850"/>
            <a:ext cx="836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Calibri" charset="0"/>
              </a:rPr>
              <a:t>(4)</a:t>
            </a:r>
            <a:endParaRPr lang="el-GR" sz="2000">
              <a:latin typeface="Calibri" charset="0"/>
            </a:endParaRPr>
          </a:p>
        </p:txBody>
      </p:sp>
      <p:sp>
        <p:nvSpPr>
          <p:cNvPr id="40973" name="Text Box 36"/>
          <p:cNvSpPr txBox="1">
            <a:spLocks noChangeArrowheads="1"/>
          </p:cNvSpPr>
          <p:nvPr/>
        </p:nvSpPr>
        <p:spPr bwMode="auto">
          <a:xfrm>
            <a:off x="1150938" y="3844925"/>
            <a:ext cx="766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Calibri" charset="0"/>
              </a:rPr>
              <a:t>(3)</a:t>
            </a:r>
            <a:endParaRPr lang="el-GR" sz="2000">
              <a:latin typeface="Calibri" charset="0"/>
            </a:endParaRPr>
          </a:p>
        </p:txBody>
      </p:sp>
      <p:sp>
        <p:nvSpPr>
          <p:cNvPr id="40974" name="Text Box 37"/>
          <p:cNvSpPr txBox="1">
            <a:spLocks noChangeArrowheads="1"/>
          </p:cNvSpPr>
          <p:nvPr/>
        </p:nvSpPr>
        <p:spPr bwMode="auto">
          <a:xfrm>
            <a:off x="1993900" y="3052763"/>
            <a:ext cx="901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Calibri" charset="0"/>
              </a:rPr>
              <a:t>(2)</a:t>
            </a:r>
            <a:endParaRPr lang="el-GR" sz="2000">
              <a:latin typeface="Calibri" charset="0"/>
            </a:endParaRPr>
          </a:p>
        </p:txBody>
      </p:sp>
      <p:sp>
        <p:nvSpPr>
          <p:cNvPr id="40975" name="Line 38"/>
          <p:cNvSpPr>
            <a:spLocks noChangeShapeType="1"/>
          </p:cNvSpPr>
          <p:nvPr/>
        </p:nvSpPr>
        <p:spPr bwMode="auto">
          <a:xfrm>
            <a:off x="1143000" y="3756025"/>
            <a:ext cx="1630363" cy="382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76" name="Line 40"/>
          <p:cNvSpPr>
            <a:spLocks noChangeShapeType="1"/>
          </p:cNvSpPr>
          <p:nvPr/>
        </p:nvSpPr>
        <p:spPr bwMode="auto">
          <a:xfrm>
            <a:off x="8305800" y="2224088"/>
            <a:ext cx="0" cy="216852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77" name="Line 41"/>
          <p:cNvSpPr>
            <a:spLocks noChangeShapeType="1"/>
          </p:cNvSpPr>
          <p:nvPr/>
        </p:nvSpPr>
        <p:spPr bwMode="auto">
          <a:xfrm flipV="1">
            <a:off x="3413125" y="2925763"/>
            <a:ext cx="0" cy="893762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78" name="Text Box 43"/>
          <p:cNvSpPr txBox="1">
            <a:spLocks noChangeArrowheads="1"/>
          </p:cNvSpPr>
          <p:nvPr/>
        </p:nvSpPr>
        <p:spPr bwMode="auto">
          <a:xfrm>
            <a:off x="381000" y="5105400"/>
            <a:ext cx="8382000" cy="1624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 charset="0"/>
              </a:rPr>
              <a:t>FOL: 		(All except (6)),		(2)+(3)+(4): DLs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 charset="0"/>
              </a:rPr>
              <a:t>(4): Description Logic Programs (DLP),	(3): Classical Negation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 charset="0"/>
              </a:rPr>
              <a:t>(4)+(5): Horn Logic Programs,		(4)+(5)+(6): LP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 charset="0"/>
              </a:rPr>
              <a:t>(6): Non-monotonic features (like NAF, etc.)	(7): ^head and, </a:t>
            </a:r>
            <a:r>
              <a:rPr lang="en-US" sz="1800">
                <a:latin typeface="Calibri" charset="0"/>
                <a:cs typeface="Lucida Sans Unicode" charset="0"/>
              </a:rPr>
              <a:t>∨body</a:t>
            </a:r>
          </a:p>
        </p:txBody>
      </p:sp>
      <p:sp>
        <p:nvSpPr>
          <p:cNvPr id="40979" name="Rectangle 44"/>
          <p:cNvSpPr>
            <a:spLocks noChangeArrowheads="1"/>
          </p:cNvSpPr>
          <p:nvPr/>
        </p:nvSpPr>
        <p:spPr bwMode="auto">
          <a:xfrm>
            <a:off x="1143000" y="5181600"/>
            <a:ext cx="8382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We need both structure and rules 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42900" y="1371600"/>
            <a:ext cx="8458200" cy="4724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OWL’s ontologies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based on DL (and thus in FOL)</a:t>
            </a:r>
          </a:p>
          <a:p>
            <a:pPr marL="457200" lvl="1" indent="-234950">
              <a:spcAft>
                <a:spcPts val="600"/>
              </a:spcAft>
              <a:buClrTx/>
              <a:buFont typeface="Lucida Grande" charset="0"/>
              <a:buChar char="-"/>
            </a:pPr>
            <a:r>
              <a:rPr lang="en-US">
                <a:latin typeface="Calibri" charset="0"/>
                <a:ea typeface="ＭＳ Ｐゴシック" charset="0"/>
              </a:rPr>
              <a:t>The Web is an open environment</a:t>
            </a:r>
          </a:p>
          <a:p>
            <a:pPr marL="457200" lvl="1" indent="-234950">
              <a:spcAft>
                <a:spcPts val="600"/>
              </a:spcAft>
              <a:buClrTx/>
              <a:buFont typeface="Lucida Grande" charset="0"/>
              <a:buChar char="-"/>
            </a:pPr>
            <a:r>
              <a:rPr lang="en-US">
                <a:latin typeface="Calibri" charset="0"/>
                <a:ea typeface="ＭＳ Ｐゴシック" charset="0"/>
              </a:rPr>
              <a:t>Reusability / interoperability</a:t>
            </a:r>
          </a:p>
          <a:p>
            <a:pPr marL="457200" lvl="1" indent="-234950">
              <a:spcAft>
                <a:spcPts val="600"/>
              </a:spcAft>
              <a:buClrTx/>
              <a:buFont typeface="Lucida Grande" charset="0"/>
              <a:buChar char="-"/>
            </a:pPr>
            <a:r>
              <a:rPr lang="en-US">
                <a:latin typeface="Calibri" charset="0"/>
                <a:ea typeface="ＭＳ Ｐゴシック" charset="0"/>
              </a:rPr>
              <a:t>An ontology is a model easy to understand</a:t>
            </a:r>
            <a:endParaRPr lang="en-US">
              <a:solidFill>
                <a:schemeClr val="folHlink"/>
              </a:solidFill>
              <a:latin typeface="Calibri" charset="0"/>
              <a:ea typeface="ＭＳ Ｐゴシック" charset="0"/>
            </a:endParaRPr>
          </a:p>
          <a:p>
            <a:pPr>
              <a:spcAft>
                <a:spcPts val="600"/>
              </a:spcAft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Many</a:t>
            </a:r>
            <a:r>
              <a:rPr lang="en-US">
                <a:solidFill>
                  <a:schemeClr val="folHlink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rule systems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based on logic programming</a:t>
            </a:r>
          </a:p>
          <a:p>
            <a:pPr marL="457200" lvl="1" indent="-234950">
              <a:spcAft>
                <a:spcPts val="600"/>
              </a:spcAft>
              <a:buClrTx/>
              <a:buFont typeface="Lucida Grande" charset="0"/>
              <a:buChar char="-"/>
            </a:pPr>
            <a:r>
              <a:rPr lang="en-US">
                <a:latin typeface="Calibri" charset="0"/>
                <a:ea typeface="ＭＳ Ｐゴシック" charset="0"/>
              </a:rPr>
              <a:t>To achieve decidability, ontology languages don’t offer the expressiveness we want. Rules do it well</a:t>
            </a:r>
          </a:p>
          <a:p>
            <a:pPr marL="457200" lvl="1" indent="-234950">
              <a:spcAft>
                <a:spcPts val="600"/>
              </a:spcAft>
              <a:buClrTx/>
              <a:buFont typeface="Lucida Grande" charset="0"/>
              <a:buChar char="-"/>
            </a:pPr>
            <a:r>
              <a:rPr lang="en-US">
                <a:latin typeface="Calibri" charset="0"/>
                <a:ea typeface="ＭＳ Ｐゴシック" charset="0"/>
              </a:rPr>
              <a:t>Efficient reasoning support already exists</a:t>
            </a:r>
          </a:p>
          <a:p>
            <a:pPr marL="457200" lvl="1" indent="-234950">
              <a:spcAft>
                <a:spcPts val="600"/>
              </a:spcAft>
              <a:buClrTx/>
              <a:buFont typeface="Lucida Grande" charset="0"/>
              <a:buChar char="-"/>
            </a:pPr>
            <a:r>
              <a:rPr lang="en-US">
                <a:latin typeface="Calibri" charset="0"/>
                <a:ea typeface="ＭＳ Ｐゴシック" charset="0"/>
              </a:rPr>
              <a:t>Rules are well-known and often more intuitive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228600"/>
            <a:ext cx="8162925" cy="762000"/>
          </a:xfrm>
        </p:spPr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A common approach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242" name="Picture 9" descr="W3c_semantic_web_s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590800"/>
            <a:ext cx="3867150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4794" name="Oval 10"/>
          <p:cNvSpPr>
            <a:spLocks noChangeArrowheads="1"/>
          </p:cNvSpPr>
          <p:nvPr/>
        </p:nvSpPr>
        <p:spPr bwMode="auto">
          <a:xfrm>
            <a:off x="4191000" y="2438400"/>
            <a:ext cx="2133600" cy="11430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dirty="0">
                <a:solidFill>
                  <a:srgbClr val="FFFF00"/>
                </a:solidFill>
                <a:latin typeface="Calibri"/>
              </a:rPr>
              <a:t>Rules </a:t>
            </a:r>
          </a:p>
          <a:p>
            <a:pPr algn="ctr">
              <a:defRPr/>
            </a:pPr>
            <a:r>
              <a:rPr lang="en-US" sz="2000" dirty="0">
                <a:solidFill>
                  <a:srgbClr val="FFFF00"/>
                </a:solidFill>
                <a:latin typeface="Calibri"/>
              </a:rPr>
              <a:t>Layer</a:t>
            </a:r>
            <a:endParaRPr lang="el-GR" sz="2000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374795" name="Oval 11"/>
          <p:cNvSpPr>
            <a:spLocks noChangeArrowheads="1"/>
          </p:cNvSpPr>
          <p:nvPr/>
        </p:nvSpPr>
        <p:spPr bwMode="auto">
          <a:xfrm>
            <a:off x="4191000" y="4038600"/>
            <a:ext cx="2133600" cy="11430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dirty="0">
                <a:solidFill>
                  <a:srgbClr val="FFFF00"/>
                </a:solidFill>
                <a:latin typeface="Calibri"/>
              </a:rPr>
              <a:t>Ontology</a:t>
            </a:r>
          </a:p>
          <a:p>
            <a:pPr algn="ctr">
              <a:defRPr/>
            </a:pPr>
            <a:r>
              <a:rPr lang="en-US" sz="2000" dirty="0">
                <a:solidFill>
                  <a:srgbClr val="FFFF00"/>
                </a:solidFill>
                <a:latin typeface="Calibri"/>
              </a:rPr>
              <a:t>Layer</a:t>
            </a:r>
            <a:endParaRPr lang="el-GR" sz="2000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0245" name="Rectangle 12"/>
          <p:cNvSpPr>
            <a:spLocks noChangeArrowheads="1"/>
          </p:cNvSpPr>
          <p:nvPr/>
        </p:nvSpPr>
        <p:spPr bwMode="auto">
          <a:xfrm>
            <a:off x="6096000" y="4267200"/>
            <a:ext cx="1905000" cy="685800"/>
          </a:xfrm>
          <a:prstGeom prst="rect">
            <a:avLst/>
          </a:prstGeom>
          <a:gradFill rotWithShape="1">
            <a:gsLst>
              <a:gs pos="0">
                <a:srgbClr val="339966"/>
              </a:gs>
              <a:gs pos="100000">
                <a:srgbClr val="18472F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00"/>
                </a:solidFill>
                <a:latin typeface="Calibri" charset="0"/>
              </a:rPr>
              <a:t>OWL-DL</a:t>
            </a:r>
            <a:endParaRPr lang="el-GR" sz="2400">
              <a:solidFill>
                <a:srgbClr val="FFFF00"/>
              </a:solidFill>
              <a:latin typeface="Calibri" charset="0"/>
            </a:endParaRPr>
          </a:p>
        </p:txBody>
      </p:sp>
      <p:sp>
        <p:nvSpPr>
          <p:cNvPr id="10246" name="Rectangle 13"/>
          <p:cNvSpPr>
            <a:spLocks noChangeArrowheads="1"/>
          </p:cNvSpPr>
          <p:nvPr/>
        </p:nvSpPr>
        <p:spPr bwMode="auto">
          <a:xfrm>
            <a:off x="6096000" y="2667000"/>
            <a:ext cx="1981200" cy="685800"/>
          </a:xfrm>
          <a:prstGeom prst="rect">
            <a:avLst/>
          </a:prstGeom>
          <a:gradFill rotWithShape="1">
            <a:gsLst>
              <a:gs pos="0">
                <a:srgbClr val="47182F"/>
              </a:gs>
              <a:gs pos="100000">
                <a:srgbClr val="993366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00"/>
                </a:solidFill>
                <a:latin typeface="Calibri" charset="0"/>
              </a:rPr>
              <a:t>SWRL</a:t>
            </a:r>
            <a:endParaRPr lang="el-GR" sz="2400">
              <a:solidFill>
                <a:srgbClr val="FFFF00"/>
              </a:solidFill>
              <a:latin typeface="Calibri" charset="0"/>
            </a:endParaRPr>
          </a:p>
        </p:txBody>
      </p:sp>
      <p:sp>
        <p:nvSpPr>
          <p:cNvPr id="10247" name="Rectangle 16"/>
          <p:cNvSpPr>
            <a:spLocks noChangeArrowheads="1"/>
          </p:cNvSpPr>
          <p:nvPr/>
        </p:nvSpPr>
        <p:spPr bwMode="auto">
          <a:xfrm>
            <a:off x="5410200" y="5600700"/>
            <a:ext cx="3276600" cy="762000"/>
          </a:xfrm>
          <a:prstGeom prst="rect">
            <a:avLst/>
          </a:prstGeom>
          <a:gradFill rotWithShape="1">
            <a:gsLst>
              <a:gs pos="0">
                <a:srgbClr val="339966"/>
              </a:gs>
              <a:gs pos="100000">
                <a:srgbClr val="226644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00"/>
                </a:solidFill>
                <a:latin typeface="Calibri" charset="0"/>
              </a:rPr>
              <a:t>Conceptualization</a:t>
            </a:r>
          </a:p>
          <a:p>
            <a:pPr algn="ctr"/>
            <a:r>
              <a:rPr lang="en-US" sz="2400">
                <a:solidFill>
                  <a:srgbClr val="FFFF00"/>
                </a:solidFill>
                <a:latin typeface="Calibri" charset="0"/>
              </a:rPr>
              <a:t>of the domain</a:t>
            </a:r>
            <a:endParaRPr lang="el-GR" sz="2400">
              <a:solidFill>
                <a:srgbClr val="FFFF00"/>
              </a:solidFill>
              <a:latin typeface="Calibri" charset="0"/>
            </a:endParaRPr>
          </a:p>
        </p:txBody>
      </p:sp>
      <p:sp>
        <p:nvSpPr>
          <p:cNvPr id="10248" name="AutoShape 17"/>
          <p:cNvSpPr>
            <a:spLocks noChangeArrowheads="1"/>
          </p:cNvSpPr>
          <p:nvPr/>
        </p:nvSpPr>
        <p:spPr bwMode="auto">
          <a:xfrm>
            <a:off x="6946900" y="5003800"/>
            <a:ext cx="304800" cy="533400"/>
          </a:xfrm>
          <a:prstGeom prst="upArrow">
            <a:avLst>
              <a:gd name="adj1" fmla="val 50000"/>
              <a:gd name="adj2" fmla="val 43750"/>
            </a:avLst>
          </a:prstGeom>
          <a:gradFill rotWithShape="0">
            <a:gsLst>
              <a:gs pos="0">
                <a:srgbClr val="969696"/>
              </a:gs>
              <a:gs pos="100000">
                <a:srgbClr val="454545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10249" name="AutoShape 19"/>
          <p:cNvSpPr>
            <a:spLocks noChangeArrowheads="1"/>
          </p:cNvSpPr>
          <p:nvPr/>
        </p:nvSpPr>
        <p:spPr bwMode="auto">
          <a:xfrm>
            <a:off x="6858000" y="3505200"/>
            <a:ext cx="457200" cy="609600"/>
          </a:xfrm>
          <a:prstGeom prst="upDownArrow">
            <a:avLst>
              <a:gd name="adj1" fmla="val 50000"/>
              <a:gd name="adj2" fmla="val 26667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10250" name="Rectangle 21"/>
          <p:cNvSpPr>
            <a:spLocks noChangeArrowheads="1"/>
          </p:cNvSpPr>
          <p:nvPr/>
        </p:nvSpPr>
        <p:spPr bwMode="auto">
          <a:xfrm>
            <a:off x="5410200" y="1371600"/>
            <a:ext cx="3352800" cy="533400"/>
          </a:xfrm>
          <a:prstGeom prst="rect">
            <a:avLst/>
          </a:prstGeom>
          <a:gradFill rotWithShape="0">
            <a:gsLst>
              <a:gs pos="0">
                <a:srgbClr val="993366"/>
              </a:gs>
              <a:gs pos="100000">
                <a:srgbClr val="662244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00"/>
                </a:solidFill>
                <a:latin typeface="Calibri" charset="0"/>
              </a:rPr>
              <a:t>High Expressiveness</a:t>
            </a:r>
            <a:endParaRPr lang="el-GR" sz="2400">
              <a:solidFill>
                <a:srgbClr val="FFFF00"/>
              </a:solidFill>
              <a:latin typeface="Calibri" charset="0"/>
            </a:endParaRPr>
          </a:p>
        </p:txBody>
      </p:sp>
      <p:sp>
        <p:nvSpPr>
          <p:cNvPr id="10251" name="AutoShape 22"/>
          <p:cNvSpPr>
            <a:spLocks noChangeArrowheads="1"/>
          </p:cNvSpPr>
          <p:nvPr/>
        </p:nvSpPr>
        <p:spPr bwMode="auto">
          <a:xfrm>
            <a:off x="6946900" y="19812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969696"/>
              </a:gs>
              <a:gs pos="100000">
                <a:srgbClr val="454545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4000">
                <a:latin typeface="Calibri" charset="0"/>
                <a:ea typeface="ＭＳ Ｐゴシック" charset="0"/>
                <a:cs typeface="ＭＳ Ｐゴシック" charset="0"/>
              </a:rPr>
              <a:t>Description Logics vs. Horn Logic</a:t>
            </a:r>
            <a:r>
              <a:rPr lang="el-GR" sz="400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748712" cy="4967288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Neither is a subset of the other </a:t>
            </a:r>
            <a:endParaRPr lang="en-US" i="1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eaLnBrk="1" hangingPunct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Impossible to say that people who study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&amp;</a:t>
            </a:r>
            <a:br>
              <a:rPr lang="en-US" dirty="0" smtClean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live in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same city are local students in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OWL,</a:t>
            </a:r>
            <a:br>
              <a:rPr lang="en-US" dirty="0" smtClean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but can be done using a rule</a:t>
            </a:r>
            <a:endParaRPr lang="en-GB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marL="290513" lvl="1" indent="0" eaLnBrk="1" hangingPunct="1">
              <a:buFontTx/>
              <a:buNone/>
              <a:defRPr/>
            </a:pPr>
            <a:r>
              <a:rPr lang="en-US" dirty="0" smtClean="0">
                <a:latin typeface="Calibri" charset="0"/>
                <a:ea typeface="ＭＳ Ｐゴシック" charset="0"/>
                <a:sym typeface="Symbol" charset="0"/>
              </a:rPr>
              <a:t>studies(P,U), lives(P,C), </a:t>
            </a:r>
            <a:r>
              <a:rPr lang="en-US" dirty="0" err="1" smtClean="0">
                <a:latin typeface="Calibri" charset="0"/>
                <a:ea typeface="ＭＳ Ｐゴシック" charset="0"/>
                <a:sym typeface="Symbol" charset="0"/>
              </a:rPr>
              <a:t>loc</a:t>
            </a:r>
            <a:r>
              <a:rPr lang="en-US" dirty="0" smtClean="0">
                <a:latin typeface="Calibri" charset="0"/>
                <a:ea typeface="ＭＳ Ｐゴシック" charset="0"/>
                <a:sym typeface="Symbol" charset="0"/>
              </a:rPr>
              <a:t>(U,C) </a:t>
            </a:r>
            <a:r>
              <a:rPr lang="en-US" dirty="0" smtClean="0">
                <a:latin typeface="Calibri" charset="0"/>
                <a:ea typeface="ＭＳ Ｐゴシック" charset="0"/>
                <a:sym typeface="Symbol" charset="0"/>
              </a:rPr>
              <a:t> </a:t>
            </a:r>
            <a:r>
              <a:rPr lang="en-US" dirty="0" err="1" smtClean="0">
                <a:latin typeface="Calibri" charset="0"/>
                <a:ea typeface="ＭＳ Ｐゴシック" charset="0"/>
                <a:sym typeface="Symbol" charset="0"/>
              </a:rPr>
              <a:t>localStud</a:t>
            </a:r>
            <a:r>
              <a:rPr lang="en-US" dirty="0" smtClean="0">
                <a:latin typeface="Calibri" charset="0"/>
                <a:ea typeface="ＭＳ Ｐゴシック" charset="0"/>
                <a:sym typeface="Symbol" charset="0"/>
              </a:rPr>
              <a:t>(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P</a:t>
            </a:r>
            <a:r>
              <a:rPr lang="en-US" dirty="0" smtClean="0">
                <a:latin typeface="Calibri" charset="0"/>
                <a:ea typeface="ＭＳ Ｐゴシック" charset="0"/>
                <a:sym typeface="Symbol" charset="0"/>
              </a:rPr>
              <a:t>)</a:t>
            </a:r>
            <a:endParaRPr lang="en-US" i="1" dirty="0">
              <a:latin typeface="Calibri" charset="0"/>
              <a:ea typeface="ＭＳ Ｐゴシック" charset="0"/>
              <a:sym typeface="Symbol" charset="0"/>
            </a:endParaRPr>
          </a:p>
          <a:p>
            <a:pPr eaLnBrk="1" hangingPunct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Rules cannot assert the information that every person is either a man or a woman</a:t>
            </a:r>
            <a:endParaRPr lang="el-GR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lvl="1" eaLnBrk="1" hangingPunct="1">
              <a:defRPr/>
            </a:pPr>
            <a:r>
              <a:rPr lang="el-GR" dirty="0">
                <a:latin typeface="Calibri" charset="0"/>
                <a:ea typeface="ＭＳ Ｐゴシック" charset="0"/>
                <a:sym typeface="Symbol" charset="0"/>
              </a:rPr>
              <a:t>This is easily expressed in OWL using disjoint union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81000"/>
            <a:ext cx="8162925" cy="762000"/>
          </a:xfrm>
        </p:spPr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Basic Difficulties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87500"/>
            <a:ext cx="8135938" cy="4249738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Classical logic </a:t>
            </a:r>
            <a:r>
              <a:rPr lang="en-US" dirty="0" smtClean="0">
                <a:solidFill>
                  <a:srgbClr val="003366"/>
                </a:solidFill>
                <a:ea typeface="ＭＳ Ｐゴシック" charset="0"/>
                <a:cs typeface="ＭＳ Ｐゴシック" charset="0"/>
              </a:rPr>
              <a:t>and</a:t>
            </a:r>
            <a:r>
              <a:rPr lang="en-US" dirty="0" smtClean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logic programming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differ along several key issues</a:t>
            </a:r>
          </a:p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Monotonic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vs.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non</a:t>
            </a: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-monotonic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features</a:t>
            </a:r>
            <a:endParaRPr lang="en-US" dirty="0">
              <a:solidFill>
                <a:srgbClr val="008000"/>
              </a:solidFill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dirty="0">
                <a:solidFill>
                  <a:srgbClr val="008000"/>
                </a:solidFill>
                <a:ea typeface="ＭＳ Ｐゴシック" charset="0"/>
              </a:rPr>
              <a:t>Open-world</a:t>
            </a:r>
            <a:r>
              <a:rPr lang="en-US" dirty="0">
                <a:ea typeface="ＭＳ Ｐゴシック" charset="0"/>
              </a:rPr>
              <a:t> vs.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Closed-world</a:t>
            </a:r>
            <a:r>
              <a:rPr lang="en-US" dirty="0">
                <a:ea typeface="ＭＳ Ｐゴシック" charset="0"/>
              </a:rPr>
              <a:t> assumption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Negation-as-failure</a:t>
            </a:r>
            <a:r>
              <a:rPr lang="en-US" dirty="0">
                <a:ea typeface="ＭＳ Ｐゴシック" charset="0"/>
              </a:rPr>
              <a:t> vs. </a:t>
            </a:r>
            <a:r>
              <a:rPr lang="en-US" dirty="0">
                <a:solidFill>
                  <a:srgbClr val="008000"/>
                </a:solidFill>
                <a:ea typeface="ＭＳ Ｐゴシック" charset="0"/>
              </a:rPr>
              <a:t>classical negation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Non-ground entailment</a:t>
            </a:r>
            <a:endParaRPr lang="en-US" dirty="0">
              <a:solidFill>
                <a:srgbClr val="008000"/>
              </a:solidFill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Strong negation</a:t>
            </a:r>
            <a:r>
              <a:rPr lang="en-US" dirty="0">
                <a:ea typeface="ＭＳ Ｐゴシック" charset="0"/>
                <a:cs typeface="ＭＳ Ｐゴシック" charset="0"/>
              </a:rPr>
              <a:t> vs. </a:t>
            </a:r>
            <a:r>
              <a:rPr lang="en-US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classical negation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Equality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Decidability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What’s Horn clause logic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323850" y="1268413"/>
            <a:ext cx="8640763" cy="4967287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Prolog and most ‘logic’-oriented rule languages use 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horn clause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logic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Defined by UCLA mathematician </a:t>
            </a:r>
            <a:r>
              <a:rPr lang="en-US">
                <a:latin typeface="Calibri" charset="0"/>
                <a:ea typeface="ＭＳ Ｐゴシック" charset="0"/>
                <a:hlinkClick r:id="rId3"/>
              </a:rPr>
              <a:t>Alfred Horn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Horn clauses are a subset of FOL where every sentence is a disjunction of  literals (atoms) where at most one is positive</a:t>
            </a:r>
          </a:p>
          <a:p>
            <a:pPr lvl="1">
              <a:buFontTx/>
              <a:buNone/>
            </a:pPr>
            <a:r>
              <a:rPr lang="en-US">
                <a:latin typeface="Calibri" charset="0"/>
                <a:ea typeface="ＭＳ Ｐゴシック" charset="0"/>
              </a:rPr>
              <a:t>~P V ~Q V ~R V S</a:t>
            </a:r>
          </a:p>
          <a:p>
            <a:pPr lvl="1">
              <a:buFontTx/>
              <a:buNone/>
            </a:pPr>
            <a:r>
              <a:rPr lang="en-US">
                <a:latin typeface="Calibri" charset="0"/>
                <a:ea typeface="ＭＳ Ｐゴシック" charset="0"/>
              </a:rPr>
              <a:t>~P V ~Q V ~R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Atoms are propositional variables (isRaining) or predicates ( married(alice, ?x)) </a:t>
            </a:r>
          </a:p>
          <a:p>
            <a:pPr lvl="1">
              <a:buFontTx/>
              <a:buNone/>
            </a:pPr>
            <a:endParaRPr lang="en-US">
              <a:latin typeface="Calibri" charset="0"/>
              <a:ea typeface="ＭＳ Ｐゴシック" charset="0"/>
            </a:endParaRP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An alternate formulation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395288" y="1066800"/>
            <a:ext cx="8353425" cy="52165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Horn clauses can be re-written using the implication operator</a:t>
            </a:r>
          </a:p>
          <a:p>
            <a:pPr marL="395287" lvl="1" indent="0">
              <a:buFontTx/>
              <a:buNone/>
              <a:defRPr/>
            </a:pPr>
            <a:r>
              <a:rPr lang="en-US" dirty="0">
                <a:ea typeface="ＭＳ Ｐゴシック" charset="0"/>
              </a:rPr>
              <a:t>~P V Q = P</a:t>
            </a:r>
            <a:r>
              <a:rPr lang="en-US" dirty="0">
                <a:latin typeface="Wingdings" charset="0"/>
                <a:ea typeface="ＭＳ Ｐゴシック" charset="0"/>
                <a:cs typeface="Wingdings" charset="0"/>
              </a:rPr>
              <a:t></a:t>
            </a:r>
            <a:r>
              <a:rPr lang="en-US" dirty="0">
                <a:ea typeface="ＭＳ Ｐゴシック" charset="0"/>
              </a:rPr>
              <a:t>Q</a:t>
            </a:r>
          </a:p>
          <a:p>
            <a:pPr marL="395287" lvl="1" indent="0">
              <a:buFontTx/>
              <a:buNone/>
              <a:defRPr/>
            </a:pPr>
            <a:r>
              <a:rPr lang="en-US" dirty="0">
                <a:ea typeface="ＭＳ Ｐゴシック" charset="0"/>
              </a:rPr>
              <a:t>~P V ~Q V R =</a:t>
            </a:r>
            <a:r>
              <a:rPr lang="en-US" dirty="0">
                <a:latin typeface="Wingdings" charset="0"/>
                <a:ea typeface="ＭＳ Ｐゴシック" charset="0"/>
                <a:cs typeface="Wingdings" charset="0"/>
              </a:rPr>
              <a:t> </a:t>
            </a:r>
            <a:r>
              <a:rPr lang="en-US" dirty="0">
                <a:ea typeface="ＭＳ Ｐゴシック" charset="0"/>
                <a:cs typeface="Wingdings" charset="0"/>
              </a:rPr>
              <a:t>P </a:t>
            </a:r>
            <a:r>
              <a:rPr lang="en-US" dirty="0">
                <a:latin typeface="ＭＳ ゴシック" charset="0"/>
                <a:ea typeface="ＭＳ ゴシック" charset="0"/>
                <a:cs typeface="ＭＳ ゴシック" charset="0"/>
              </a:rPr>
              <a:t>∧</a:t>
            </a:r>
            <a:r>
              <a:rPr lang="en-US" dirty="0">
                <a:ea typeface="ＭＳ ゴシック" charset="0"/>
                <a:cs typeface="ＭＳ ゴシック" charset="0"/>
              </a:rPr>
              <a:t> Q  </a:t>
            </a:r>
            <a:r>
              <a:rPr lang="en-US" dirty="0" smtClean="0">
                <a:latin typeface="Wingdings" charset="0"/>
                <a:ea typeface="ＭＳ Ｐゴシック" charset="0"/>
                <a:cs typeface="Wingdings" charset="0"/>
              </a:rPr>
              <a:t></a:t>
            </a:r>
            <a:r>
              <a:rPr lang="en-US" dirty="0" smtClean="0">
                <a:ea typeface="ＭＳ Ｐゴシック" charset="0"/>
                <a:cs typeface="Wingdings" charset="0"/>
              </a:rPr>
              <a:t>R</a:t>
            </a:r>
            <a:endParaRPr lang="en-US" dirty="0">
              <a:ea typeface="ＭＳ Ｐゴシック" charset="0"/>
              <a:cs typeface="Wingdings" charset="0"/>
            </a:endParaRPr>
          </a:p>
          <a:p>
            <a:pPr marL="395287" lvl="1" indent="0">
              <a:buFontTx/>
              <a:buNone/>
              <a:defRPr/>
            </a:pPr>
            <a:r>
              <a:rPr lang="en-US" dirty="0">
                <a:ea typeface="ＭＳ Ｐゴシック" charset="0"/>
                <a:cs typeface="Wingdings" charset="0"/>
              </a:rPr>
              <a:t>~P V ~Q  =  P </a:t>
            </a:r>
            <a:r>
              <a:rPr lang="en-US" dirty="0">
                <a:latin typeface="ＭＳ ゴシック" charset="0"/>
                <a:ea typeface="ＭＳ ゴシック" charset="0"/>
                <a:cs typeface="ＭＳ ゴシック" charset="0"/>
              </a:rPr>
              <a:t>∧</a:t>
            </a:r>
            <a:r>
              <a:rPr lang="en-US" dirty="0">
                <a:ea typeface="ＭＳ ゴシック" charset="0"/>
                <a:cs typeface="ＭＳ ゴシック" charset="0"/>
              </a:rPr>
              <a:t> Q  </a:t>
            </a:r>
            <a:r>
              <a:rPr lang="en-US" dirty="0">
                <a:latin typeface="Wingdings" charset="0"/>
                <a:ea typeface="ＭＳ Ｐゴシック" charset="0"/>
                <a:cs typeface="Wingdings" charset="0"/>
              </a:rPr>
              <a:t></a:t>
            </a:r>
            <a:r>
              <a:rPr lang="en-US" dirty="0">
                <a:ea typeface="ＭＳ Ｐゴシック" charset="0"/>
                <a:cs typeface="Wingdings" charset="0"/>
              </a:rPr>
              <a:t> 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Wingdings" charset="0"/>
              </a:rPr>
              <a:t>What we end up with is ~ “pure prolog” </a:t>
            </a:r>
          </a:p>
          <a:p>
            <a:pPr marL="457200" lvl="1" indent="-234950">
              <a:defRPr/>
            </a:pPr>
            <a:r>
              <a:rPr lang="en-US" dirty="0">
                <a:ea typeface="ＭＳ Ｐゴシック" charset="0"/>
                <a:cs typeface="Wingdings" charset="0"/>
              </a:rPr>
              <a:t>Single positive atom as the rule conclusion</a:t>
            </a:r>
          </a:p>
          <a:p>
            <a:pPr marL="457200" lvl="1" indent="-234950">
              <a:defRPr/>
            </a:pPr>
            <a:r>
              <a:rPr lang="en-US" dirty="0">
                <a:ea typeface="ＭＳ Ｐゴシック" charset="0"/>
                <a:cs typeface="Wingdings" charset="0"/>
              </a:rPr>
              <a:t>Conjunction of positive atoms as the rule antecedents (conditions)</a:t>
            </a:r>
          </a:p>
          <a:p>
            <a:pPr marL="457200" lvl="1" indent="-234950">
              <a:defRPr/>
            </a:pPr>
            <a:r>
              <a:rPr lang="en-US" dirty="0">
                <a:ea typeface="ＭＳ Ｐゴシック" charset="0"/>
                <a:cs typeface="Wingdings" charset="0"/>
              </a:rPr>
              <a:t>No </a:t>
            </a:r>
            <a:r>
              <a:rPr lang="en-US" b="1" dirty="0">
                <a:ea typeface="ＭＳ Ｐゴシック" charset="0"/>
                <a:cs typeface="Wingdings" charset="0"/>
              </a:rPr>
              <a:t>not</a:t>
            </a:r>
            <a:r>
              <a:rPr lang="en-US" dirty="0">
                <a:ea typeface="ＭＳ Ｐゴシック" charset="0"/>
                <a:cs typeface="Wingdings" charset="0"/>
              </a:rPr>
              <a:t> operator</a:t>
            </a:r>
          </a:p>
          <a:p>
            <a:pPr marL="457200" lvl="1" indent="-234950">
              <a:defRPr/>
            </a:pPr>
            <a:r>
              <a:rPr lang="en-US" dirty="0">
                <a:ea typeface="ＭＳ Ｐゴシック" charset="0"/>
                <a:cs typeface="Wingdings" charset="0"/>
              </a:rPr>
              <a:t>Atoms can be predicates (e.g., mother(X,Y))</a:t>
            </a:r>
          </a:p>
          <a:p>
            <a:pPr lvl="1">
              <a:defRPr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ustom 2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8878</TotalTime>
  <Words>1800</Words>
  <Application>Microsoft Macintosh PowerPoint</Application>
  <PresentationFormat>On-screen Show (4:3)</PresentationFormat>
  <Paragraphs>261</Paragraphs>
  <Slides>33</Slides>
  <Notes>3</Notes>
  <HiddenSlides>4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Georgia</vt:lpstr>
      <vt:lpstr>Lucida Grande</vt:lpstr>
      <vt:lpstr>Lucida Sans Unicode</vt:lpstr>
      <vt:lpstr>ＭＳ Ｐゴシック</vt:lpstr>
      <vt:lpstr>ＭＳ ゴシック</vt:lpstr>
      <vt:lpstr>Symbol</vt:lpstr>
      <vt:lpstr>Times New Roman</vt:lpstr>
      <vt:lpstr>Wingdings 2</vt:lpstr>
      <vt:lpstr>맑은 고딕</vt:lpstr>
      <vt:lpstr>Arial</vt:lpstr>
      <vt:lpstr>Calibri</vt:lpstr>
      <vt:lpstr>Wingdings</vt:lpstr>
      <vt:lpstr>Capsules</vt:lpstr>
      <vt:lpstr>Equation</vt:lpstr>
      <vt:lpstr>OWL, DL and rules</vt:lpstr>
      <vt:lpstr>OWL and Rules</vt:lpstr>
      <vt:lpstr>Semantic Web and Logic</vt:lpstr>
      <vt:lpstr>We need both structure and rules </vt:lpstr>
      <vt:lpstr>A common approach</vt:lpstr>
      <vt:lpstr>Description Logics vs. Horn Logic </vt:lpstr>
      <vt:lpstr>Basic Difficulties</vt:lpstr>
      <vt:lpstr>What’s Horn clause logic</vt:lpstr>
      <vt:lpstr>An alternate formulation</vt:lpstr>
      <vt:lpstr>Where are the quantifiers?</vt:lpstr>
      <vt:lpstr>We can relax this a bit</vt:lpstr>
      <vt:lpstr>Facts &amp; rule conclusions are definite</vt:lpstr>
      <vt:lpstr>Facts &amp; rule conclusions are definite</vt:lpstr>
      <vt:lpstr>Open- vs. closed-world assumption</vt:lpstr>
      <vt:lpstr>Non-ground entailment</vt:lpstr>
      <vt:lpstr>Decidability</vt:lpstr>
      <vt:lpstr>Rules + Ontologies</vt:lpstr>
      <vt:lpstr>Homogeneous Approach</vt:lpstr>
      <vt:lpstr>Hybrid Approach</vt:lpstr>
      <vt:lpstr>SWRL</vt:lpstr>
      <vt:lpstr>SWRL</vt:lpstr>
      <vt:lpstr>SWRL in Protege</vt:lpstr>
      <vt:lpstr>The Essence of SWRL</vt:lpstr>
      <vt:lpstr>Rules in SWRL</vt:lpstr>
      <vt:lpstr>Drawbacks of SWRL</vt:lpstr>
      <vt:lpstr>SWRL Sublanguages</vt:lpstr>
      <vt:lpstr>DL-safe rules</vt:lpstr>
      <vt:lpstr>Protégé 3.x had SWRL-Tab</vt:lpstr>
      <vt:lpstr>Protégé 4.3 bare-bones SWRL support</vt:lpstr>
      <vt:lpstr>SWRL limitations</vt:lpstr>
      <vt:lpstr>Summary </vt:lpstr>
      <vt:lpstr>Summary (2)</vt:lpstr>
      <vt:lpstr>LP and classical logic overlap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Tim Finin</cp:lastModifiedBy>
  <cp:revision>138</cp:revision>
  <dcterms:created xsi:type="dcterms:W3CDTF">2009-05-11T21:21:04Z</dcterms:created>
  <dcterms:modified xsi:type="dcterms:W3CDTF">2017-11-06T19:38:25Z</dcterms:modified>
</cp:coreProperties>
</file>