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56" r:id="rId2"/>
    <p:sldId id="591" r:id="rId3"/>
    <p:sldId id="603" r:id="rId4"/>
    <p:sldId id="623" r:id="rId5"/>
    <p:sldId id="624" r:id="rId6"/>
    <p:sldId id="625" r:id="rId7"/>
    <p:sldId id="626" r:id="rId8"/>
    <p:sldId id="619" r:id="rId9"/>
    <p:sldId id="628" r:id="rId10"/>
    <p:sldId id="592" r:id="rId11"/>
    <p:sldId id="630" r:id="rId12"/>
    <p:sldId id="639" r:id="rId13"/>
    <p:sldId id="631" r:id="rId14"/>
    <p:sldId id="632" r:id="rId15"/>
    <p:sldId id="633" r:id="rId16"/>
    <p:sldId id="634" r:id="rId17"/>
    <p:sldId id="635" r:id="rId18"/>
    <p:sldId id="636" r:id="rId19"/>
    <p:sldId id="638" r:id="rId20"/>
    <p:sldId id="637" r:id="rId21"/>
    <p:sldId id="640" r:id="rId22"/>
    <p:sldId id="641" r:id="rId23"/>
    <p:sldId id="643" r:id="rId24"/>
    <p:sldId id="647" r:id="rId25"/>
    <p:sldId id="648" r:id="rId26"/>
    <p:sldId id="649" r:id="rId27"/>
    <p:sldId id="650" r:id="rId28"/>
    <p:sldId id="651" r:id="rId29"/>
    <p:sldId id="606" r:id="rId30"/>
    <p:sldId id="652" r:id="rId31"/>
    <p:sldId id="653" r:id="rId32"/>
    <p:sldId id="654" r:id="rId33"/>
    <p:sldId id="655" r:id="rId34"/>
    <p:sldId id="607" r:id="rId35"/>
    <p:sldId id="656" r:id="rId36"/>
    <p:sldId id="657" r:id="rId37"/>
    <p:sldId id="644" r:id="rId38"/>
    <p:sldId id="617" r:id="rId39"/>
    <p:sldId id="645" r:id="rId40"/>
    <p:sldId id="658" r:id="rId41"/>
    <p:sldId id="659" r:id="rId42"/>
    <p:sldId id="646" r:id="rId43"/>
    <p:sldId id="627" r:id="rId44"/>
  </p:sldIdLst>
  <p:sldSz cx="9144000" cy="6858000" type="screen4x3"/>
  <p:notesSz cx="9601200" cy="7315200"/>
  <p:defaultTextStyle>
    <a:defPPr>
      <a:defRPr lang="el-G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/>
    <p:restoredTop sz="91565"/>
  </p:normalViewPr>
  <p:slideViewPr>
    <p:cSldViewPr>
      <p:cViewPr varScale="1">
        <p:scale>
          <a:sx n="112" d="100"/>
          <a:sy n="112" d="100"/>
        </p:scale>
        <p:origin x="19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6"/>
    </p:cViewPr>
  </p:sorterViewPr>
  <p:notesViewPr>
    <p:cSldViewPr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EDC8D7E0-D524-5648-A323-1538DC90F4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CBD28D35-D645-A14E-81FE-012D78A907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0" name="Rectangle 4">
            <a:extLst>
              <a:ext uri="{FF2B5EF4-FFF2-40B4-BE49-F238E27FC236}">
                <a16:creationId xmlns:a16="http://schemas.microsoft.com/office/drawing/2014/main" id="{4BAD52C9-ECD1-5144-B991-67F4F9D19E9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1" name="Rectangle 5">
            <a:extLst>
              <a:ext uri="{FF2B5EF4-FFF2-40B4-BE49-F238E27FC236}">
                <a16:creationId xmlns:a16="http://schemas.microsoft.com/office/drawing/2014/main" id="{B15E2F7E-0649-DD43-ADF6-82D72EBED97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DAF9D6B-CCE6-204D-8137-7094937AAB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B528DB8-6ADF-6E44-AF6A-22A98D867D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4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6C45F60-B8D7-D048-861C-7682242E584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4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81CB3CE-537B-C145-97F4-131DEDD13D1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34A5A1F2-C086-7247-98F4-EB063D2D882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/>
              <a:t>Click to edit Master text styles</a:t>
            </a:r>
          </a:p>
          <a:p>
            <a:pPr lvl="1"/>
            <a:r>
              <a:rPr lang="el-GR" noProof="0" dirty="0"/>
              <a:t>Second level</a:t>
            </a:r>
          </a:p>
          <a:p>
            <a:pPr lvl="2"/>
            <a:r>
              <a:rPr lang="el-GR" noProof="0" dirty="0"/>
              <a:t>Third level</a:t>
            </a:r>
          </a:p>
          <a:p>
            <a:pPr lvl="3"/>
            <a:r>
              <a:rPr lang="el-GR" noProof="0" dirty="0"/>
              <a:t>Fourth level</a:t>
            </a:r>
          </a:p>
          <a:p>
            <a:pPr lvl="4"/>
            <a:r>
              <a:rPr lang="el-GR" noProof="0" dirty="0"/>
              <a:t>Fifth level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05BE71C0-E75A-F948-9DAC-0544935BF1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4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781AC2EA-68F9-644B-BE10-DAD7AB05C8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4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842F512-7608-EA44-9CA3-B61F7D118A61}" type="slidenum">
              <a:rPr lang="el-GR" altLang="en-US"/>
              <a:pPr>
                <a:defRPr/>
              </a:pPr>
              <a:t>‹#›</a:t>
            </a:fld>
            <a:endParaRPr lang="el-G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66EDA417-6E60-F645-9D34-AB51CC2757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7ADE06-403D-FD4B-A806-3DB65882D7DA}" type="slidenum">
              <a:rPr lang="el-GR" altLang="en-US" sz="1400" smtClean="0"/>
              <a:pPr>
                <a:spcBef>
                  <a:spcPct val="0"/>
                </a:spcBef>
              </a:pPr>
              <a:t>1</a:t>
            </a:fld>
            <a:endParaRPr lang="el-GR" altLang="en-US" sz="140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E1FD953-20CB-7C43-A27D-7613705C90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6BD2ABE-370F-FB4B-A567-2E9FA1C6B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>
            <a:extLst>
              <a:ext uri="{FF2B5EF4-FFF2-40B4-BE49-F238E27FC236}">
                <a16:creationId xmlns:a16="http://schemas.microsoft.com/office/drawing/2014/main" id="{EA0ABFD9-1F46-C940-9BB1-76E0547C4E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Notes Placeholder 2">
            <a:extLst>
              <a:ext uri="{FF2B5EF4-FFF2-40B4-BE49-F238E27FC236}">
                <a16:creationId xmlns:a16="http://schemas.microsoft.com/office/drawing/2014/main" id="{2107E8B4-668C-434D-9782-A9813C671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3753EC0C-0F20-8743-830F-A45F373FA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17B9C0-B0E8-844D-8BBA-5359BCF2ADBB}" type="slidenum">
              <a:rPr lang="en-US" altLang="en-US" sz="1400" smtClean="0"/>
              <a:pPr>
                <a:spcBef>
                  <a:spcPct val="0"/>
                </a:spcBef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>
            <a:extLst>
              <a:ext uri="{FF2B5EF4-FFF2-40B4-BE49-F238E27FC236}">
                <a16:creationId xmlns:a16="http://schemas.microsoft.com/office/drawing/2014/main" id="{438E8A5C-EB63-C047-BC3E-366E18EB8C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Notes Placeholder 2">
            <a:extLst>
              <a:ext uri="{FF2B5EF4-FFF2-40B4-BE49-F238E27FC236}">
                <a16:creationId xmlns:a16="http://schemas.microsoft.com/office/drawing/2014/main" id="{79381F8E-970C-174A-B83F-8C5E8242D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93EED5C7-66B0-744D-BD7D-74BF72B9C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EB96189-45DB-E84A-AA3B-CDF9BBF24465}" type="slidenum">
              <a:rPr lang="en-US" altLang="en-US" sz="1400" smtClean="0"/>
              <a:pPr>
                <a:spcBef>
                  <a:spcPct val="0"/>
                </a:spcBef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9FDDCAAA-6CDF-6D47-B727-69F492F01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04F95DDA-CF60-6640-99CA-0D6C1DA39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Was 439 -&gt; 423??</a:t>
            </a: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1A1FA4C0-9599-5F42-AB66-045D0E9FB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BCCE87A-6C74-EC43-8A01-1E1E5B6CB148}" type="slidenum">
              <a:rPr lang="el-GR" altLang="en-US" smtClean="0">
                <a:latin typeface="Calibri" panose="020F0502020204030204" pitchFamily="34" charset="0"/>
              </a:rPr>
              <a:pPr/>
              <a:t>21</a:t>
            </a:fld>
            <a:endParaRPr lang="el-GR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641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642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1135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496300" cy="784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5288" y="1412875"/>
            <a:ext cx="8353425" cy="4967288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4256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872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24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78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910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039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54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153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26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>
            <a:extLst>
              <a:ext uri="{FF2B5EF4-FFF2-40B4-BE49-F238E27FC236}">
                <a16:creationId xmlns:a16="http://schemas.microsoft.com/office/drawing/2014/main" id="{423E5272-422E-E749-9A9F-9A0D21185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altLang="en-US"/>
              <a:t>Click to edit Master title style</a:t>
            </a:r>
          </a:p>
        </p:txBody>
      </p:sp>
      <p:sp>
        <p:nvSpPr>
          <p:cNvPr id="1027" name="Rectangle 10">
            <a:extLst>
              <a:ext uri="{FF2B5EF4-FFF2-40B4-BE49-F238E27FC236}">
                <a16:creationId xmlns:a16="http://schemas.microsoft.com/office/drawing/2014/main" id="{8CABACFA-15DB-5043-93F0-6AE0CCF1B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n-US"/>
              <a:t>Click to edit Master text styles</a:t>
            </a:r>
          </a:p>
          <a:p>
            <a:pPr lvl="1"/>
            <a:r>
              <a:rPr lang="el-GR" altLang="en-US"/>
              <a:t>Second level</a:t>
            </a:r>
          </a:p>
          <a:p>
            <a:pPr lvl="2"/>
            <a:r>
              <a:rPr lang="el-GR" altLang="en-US"/>
              <a:t>Third level</a:t>
            </a:r>
          </a:p>
          <a:p>
            <a:pPr lvl="3"/>
            <a:r>
              <a:rPr lang="el-GR" altLang="en-US"/>
              <a:t>Fourth level</a:t>
            </a:r>
          </a:p>
          <a:p>
            <a:pPr lvl="4"/>
            <a:r>
              <a:rPr lang="el-GR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Calibri"/>
          <a:ea typeface="ＭＳ Ｐゴシック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rgbClr val="000000"/>
          </a:solidFill>
          <a:latin typeface="Calibri"/>
          <a:ea typeface="ＭＳ Ｐゴシック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Calibri"/>
          <a:ea typeface="ＭＳ Ｐゴシック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000000"/>
          </a:solidFill>
          <a:latin typeface="Calibri"/>
          <a:ea typeface="ＭＳ Ｐゴシック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bpedia.org/class/yago/WikicatCitiesInMarylan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class/yago/WikicatCitiesInMaryland" TargetMode="External"/><Relationship Id="rId2" Type="http://schemas.openxmlformats.org/officeDocument/2006/relationships/hyperlink" Target="http://dbpedia.org/class/yag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ontology/" TargetMode="External"/><Relationship Id="rId2" Type="http://schemas.openxmlformats.org/officeDocument/2006/relationships/hyperlink" Target="http://dbpedia.org/class/yag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bpedia.org/class/yago/WikicatCitiesInMarylan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ontology/" TargetMode="External"/><Relationship Id="rId2" Type="http://schemas.openxmlformats.org/officeDocument/2006/relationships/hyperlink" Target="http://dbpedia.org/class/yag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bpedia.org/class/yag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uman_settlement#United_States" TargetMode="External"/><Relationship Id="rId2" Type="http://schemas.openxmlformats.org/officeDocument/2006/relationships/hyperlink" Target="https://en.wikipedia.org/wiki/Census-designated_plac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ontology/" TargetMode="External"/><Relationship Id="rId2" Type="http://schemas.openxmlformats.org/officeDocument/2006/relationships/hyperlink" Target="http://dbpedia.org/class/yag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ontology/" TargetMode="External"/><Relationship Id="rId2" Type="http://schemas.openxmlformats.org/officeDocument/2006/relationships/hyperlink" Target="http://dbpedia.org/class/yago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ontology/" TargetMode="External"/><Relationship Id="rId2" Type="http://schemas.openxmlformats.org/officeDocument/2006/relationships/hyperlink" Target="http://dbpedia.org/class/yago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sparql11-quer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.org/community/sparql-12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bpedia.org/ontology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bpedia.org/ontology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shacl/" TargetMode="External"/><Relationship Id="rId2" Type="http://schemas.openxmlformats.org/officeDocument/2006/relationships/hyperlink" Target="http://spinrdf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iki/SparqlEndpoints" TargetMode="External"/><Relationship Id="rId2" Type="http://schemas.openxmlformats.org/officeDocument/2006/relationships/hyperlink" Target="https://dblp.l3s.de/d2r/sparq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uery.wikidata.org/" TargetMode="External"/><Relationship Id="rId2" Type="http://schemas.openxmlformats.org/officeDocument/2006/relationships/hyperlink" Target="http://dbpedia.org/sparq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lp.l3s.de/d2r/snorql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yasgui.org/" TargetMode="External"/><Relationship Id="rId2" Type="http://schemas.openxmlformats.org/officeDocument/2006/relationships/hyperlink" Target="https://yqagu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dodds.com/projects/twinkl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asgui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>
            <a:extLst>
              <a:ext uri="{FF2B5EF4-FFF2-40B4-BE49-F238E27FC236}">
                <a16:creationId xmlns:a16="http://schemas.microsoft.com/office/drawing/2014/main" id="{B2DDC019-46B8-B04E-8C9E-2A87EF3098B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8313" y="692150"/>
            <a:ext cx="8447087" cy="4392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lang="en-US" altLang="en-US" sz="9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SPARQL</a:t>
            </a:r>
            <a:br>
              <a:rPr lang="en-US" altLang="en-US" sz="74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US" altLang="en-US" sz="4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An RDF Query Language</a:t>
            </a:r>
            <a:br>
              <a:rPr lang="en-US" altLang="en-US" sz="44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endParaRPr lang="el-GR" altLang="en-US" sz="4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63F3E65A-4594-DA4A-857C-B0717C732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431" y="116632"/>
            <a:ext cx="1367879" cy="136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AA9C7234-084D-2848-BC97-B3D0F3F3E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Basic SPARQL Query Forms 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F29BF352-197A-2A47-A417-F23FF586C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86048"/>
            <a:ext cx="8353425" cy="4967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SELECT </a:t>
            </a:r>
          </a:p>
          <a:p>
            <a:pPr marL="393700" lvl="1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Returns all, or a subset of, the variables bound in a query pattern match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ASK</a:t>
            </a:r>
          </a:p>
          <a:p>
            <a:pPr marL="393700" lvl="1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Returns </a:t>
            </a:r>
            <a:r>
              <a:rPr lang="en-US" altLang="en-US" sz="28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boolean</a:t>
            </a: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indicating whether a query pattern matches or not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DESCRIBE </a:t>
            </a:r>
          </a:p>
          <a:p>
            <a:pPr marL="393700" lvl="1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Returns an RDF graph describing resources found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CONSTRUCT </a:t>
            </a:r>
          </a:p>
          <a:p>
            <a:pPr marL="393700" lvl="1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Returns an RDF graph constructed by substituting variable bindings in a set of triple templates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34C79F96-0B79-9044-B56B-339E5433E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A Query: Maryland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B250-C905-6644-A0C0-3D651BE80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63" y="1341438"/>
            <a:ext cx="8353425" cy="4967287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# find URIs for cities in Maryland</a:t>
            </a:r>
            <a:b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yago:  &lt;http://dbpedia.org/class/yago/&gt;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SELECT * WHERE {</a:t>
            </a:r>
          </a:p>
          <a:p>
            <a:pPr marL="0" indent="0">
              <a:spcBef>
                <a:spcPts val="325"/>
              </a:spcBef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?city a yago:</a:t>
            </a:r>
            <a:r>
              <a:rPr lang="en-US" altLang="en-US" u="sng">
                <a:latin typeface="Calibri" panose="020F0502020204030204" pitchFamily="34" charset="0"/>
                <a:ea typeface="ＭＳ Ｐゴシック" panose="020B0600070205080204" pitchFamily="34" charset="-128"/>
                <a:hlinkClick r:id="rId2"/>
              </a:rPr>
              <a:t>WikicatCitiesInMaryland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338"/>
              </a:spcBef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338"/>
              </a:spcBef>
              <a:buFont typeface="Wingdings" pitchFamily="2" charset="2"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338"/>
              </a:spcBef>
              <a:buFont typeface="Wingdings" pitchFamily="2" charset="2"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338"/>
              </a:spcBef>
              <a:buFont typeface="Wingdings" pitchFamily="2" charset="2"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9029BF41-8D1C-FB47-ADD6-EE10A3F69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SPARQL protocol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4799E-3F9A-7044-9751-95EFCD8D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5184775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To use this query, we need to know]</a:t>
            </a:r>
          </a:p>
          <a:p>
            <a:pPr lvl="1">
              <a:defRPr/>
            </a:pPr>
            <a:r>
              <a:rPr lang="en-US" sz="2800" dirty="0"/>
              <a:t>What endpoint (URL) to send it to</a:t>
            </a:r>
          </a:p>
          <a:p>
            <a:pPr lvl="1">
              <a:defRPr/>
            </a:pPr>
            <a:r>
              <a:rPr lang="en-US" sz="2800" dirty="0"/>
              <a:t>How we want the results encoded (JSON, XML, …)</a:t>
            </a:r>
          </a:p>
          <a:p>
            <a:pPr lvl="1">
              <a:defRPr/>
            </a:pPr>
            <a:r>
              <a:rPr lang="en-US" sz="2800" dirty="0"/>
              <a:t>… other parameters …</a:t>
            </a:r>
          </a:p>
          <a:p>
            <a:pPr>
              <a:defRPr/>
            </a:pPr>
            <a:r>
              <a:rPr lang="en-US" sz="3200" dirty="0"/>
              <a:t>These are set in GUI or your program</a:t>
            </a:r>
          </a:p>
          <a:p>
            <a:pPr lvl="1">
              <a:defRPr/>
            </a:pPr>
            <a:r>
              <a:rPr lang="en-US" sz="2800" dirty="0"/>
              <a:t>Except for the endpoint, all have defaults</a:t>
            </a:r>
          </a:p>
          <a:p>
            <a:pPr>
              <a:defRPr/>
            </a:pPr>
            <a:r>
              <a:rPr lang="en-US" sz="3200" dirty="0"/>
              <a:t>Can even query with the </a:t>
            </a:r>
            <a:r>
              <a:rPr lang="en-US" sz="3200" dirty="0" err="1"/>
              <a:t>unix</a:t>
            </a:r>
            <a:r>
              <a:rPr lang="en-US" sz="3200" dirty="0"/>
              <a:t> curl command:</a:t>
            </a:r>
          </a:p>
          <a:p>
            <a:pPr marL="236538" lvl="1" indent="-50800">
              <a:buFontTx/>
              <a:buNone/>
              <a:defRPr/>
            </a:pPr>
            <a:r>
              <a:rPr lang="en-US" sz="2000" dirty="0"/>
              <a:t>curl http://</a:t>
            </a:r>
            <a:r>
              <a:rPr lang="en-US" sz="2000" dirty="0" err="1"/>
              <a:t>dbpedia.org</a:t>
            </a:r>
            <a:r>
              <a:rPr lang="en-US" sz="2000" dirty="0"/>
              <a:t>/</a:t>
            </a:r>
            <a:r>
              <a:rPr lang="en-US" sz="2000" dirty="0" err="1"/>
              <a:t>sparql</a:t>
            </a:r>
            <a:r>
              <a:rPr lang="en-US" sz="2000" dirty="0"/>
              <a:t>/ --data-</a:t>
            </a:r>
            <a:r>
              <a:rPr lang="en-US" sz="2000" dirty="0" err="1"/>
              <a:t>urlencode</a:t>
            </a:r>
            <a:r>
              <a:rPr lang="en-US" sz="2000" dirty="0"/>
              <a:t> query='PREFIX </a:t>
            </a:r>
            <a:r>
              <a:rPr lang="en-US" sz="2000" dirty="0" err="1"/>
              <a:t>yago</a:t>
            </a:r>
            <a:r>
              <a:rPr lang="en-US" sz="2000" dirty="0"/>
              <a:t>: &lt;http://</a:t>
            </a:r>
            <a:r>
              <a:rPr lang="en-US" sz="2000" dirty="0" err="1"/>
              <a:t>dbpedia.org</a:t>
            </a:r>
            <a:r>
              <a:rPr lang="en-US" sz="2000" dirty="0"/>
              <a:t>/class/</a:t>
            </a:r>
            <a:r>
              <a:rPr lang="en-US" sz="2000" dirty="0" err="1"/>
              <a:t>yago</a:t>
            </a:r>
            <a:r>
              <a:rPr lang="en-US" sz="2000" dirty="0"/>
              <a:t>/&gt; SELECT * WHERE {?city </a:t>
            </a:r>
            <a:r>
              <a:rPr lang="en-US" sz="2000" dirty="0" err="1"/>
              <a:t>rdf:type</a:t>
            </a:r>
            <a:r>
              <a:rPr lang="en-US" sz="2000" dirty="0"/>
              <a:t> </a:t>
            </a:r>
            <a:r>
              <a:rPr lang="en-US" sz="2000" dirty="0" err="1"/>
              <a:t>yago:WikicatCitiesInMaryland</a:t>
            </a:r>
            <a:r>
              <a:rPr lang="en-US" sz="2000" dirty="0"/>
              <a:t>.}'</a:t>
            </a:r>
          </a:p>
          <a:p>
            <a:pPr>
              <a:defRPr/>
            </a:pP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58825BDE-7905-1C48-8CE3-CD5C0EBC9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Maryland Cities and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B250-C905-6644-A0C0-3D651BE8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yago: t&lt;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hlinkClick r:id="rId2"/>
              </a:rPr>
              <a:t>http://dbpedia.org/class/yago/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&gt;t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dbo: &lt;http://dbpedia.org/ontology/&gt;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SELECT * WHERE {</a:t>
            </a:r>
          </a:p>
          <a:p>
            <a:pPr marL="0" indent="0">
              <a:spcBef>
                <a:spcPts val="325"/>
              </a:spcBef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?city a yago:</a:t>
            </a:r>
            <a:r>
              <a:rPr lang="en-US" altLang="en-US" u="sng">
                <a:latin typeface="Calibri" panose="020F0502020204030204" pitchFamily="34" charset="0"/>
                <a:ea typeface="ＭＳ Ｐゴシック" panose="020B0600070205080204" pitchFamily="34" charset="-128"/>
                <a:hlinkClick r:id="rId3"/>
              </a:rPr>
              <a:t>WikicatCitiesInMaryland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325"/>
              </a:spcBef>
              <a:buFont typeface="Wingdings" pitchFamily="2" charset="2"/>
              <a:buNone/>
            </a:pPr>
            <a:r>
              <a:rPr lang="en-US" altLang="en-US" b="1">
                <a:solidFill>
                  <a:srgbClr val="52525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 dbo:populationTotal ?population </a:t>
            </a:r>
            <a:r>
              <a:rPr lang="en-US" altLang="en-US">
                <a:solidFill>
                  <a:srgbClr val="52525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338"/>
              </a:spcBef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0C7D8207-68FC-E749-85E5-7C7C2EA29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Maryland cities, population,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B250-C905-6644-A0C0-3D651BE8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# this returns names in multiple languages 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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yago:  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hlinkClick r:id="rId2"/>
              </a:rPr>
              <a:t>http://dbpedia.org/class/yago/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dbo: 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hlinkClick r:id="rId3"/>
              </a:rPr>
              <a:t>http://dbpedia.org/ontology/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rdfs: &lt;http://www.w3.org/2000/01/rdf-schema#&gt;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SELECT ?city ?name ?population WHERE {</a:t>
            </a:r>
          </a:p>
          <a:p>
            <a:pPr marL="0" indent="0">
              <a:spcBef>
                <a:spcPts val="325"/>
              </a:spcBef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?city a yago:</a:t>
            </a:r>
            <a:r>
              <a:rPr lang="en-US" altLang="en-US" u="sng">
                <a:latin typeface="Calibri" panose="020F0502020204030204" pitchFamily="34" charset="0"/>
                <a:ea typeface="ＭＳ Ｐゴシック" panose="020B0600070205080204" pitchFamily="34" charset="-128"/>
                <a:hlinkClick r:id="rId4"/>
              </a:rPr>
              <a:t>WikicatCitiesInMaryland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325"/>
              </a:spcBef>
              <a:buFont typeface="Wingdings" pitchFamily="2" charset="2"/>
              <a:buNone/>
            </a:pPr>
            <a:r>
              <a:rPr lang="en-US" altLang="en-US" b="1">
                <a:solidFill>
                  <a:srgbClr val="52525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 </a:t>
            </a:r>
            <a:r>
              <a:rPr lang="en-US" altLang="en-US">
                <a:solidFill>
                  <a:srgbClr val="52525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dbo:populationTotal ?population ;</a:t>
            </a:r>
          </a:p>
          <a:p>
            <a:pPr marL="0" indent="0">
              <a:spcBef>
                <a:spcPts val="325"/>
              </a:spcBef>
              <a:buFont typeface="Wingdings" pitchFamily="2" charset="2"/>
              <a:buNone/>
            </a:pPr>
            <a:r>
              <a:rPr lang="en-US" altLang="en-US" b="1">
                <a:solidFill>
                  <a:srgbClr val="52525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  rdfs:label ?name .</a:t>
            </a:r>
            <a:endParaRPr lang="en-US" altLang="en-US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338"/>
              </a:spcBef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56843379-477C-A84C-9DE3-188E4EE86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Just the @en names, w/o lang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B250-C905-6644-A0C0-3D651BE80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125538"/>
            <a:ext cx="8353425" cy="4967287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# FILTER gives conditions that must be true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# LANG(x) returns string’s language tag or ””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# STR(x) returns a string’s value, i.e. w/o language tag</a:t>
            </a:r>
            <a:endParaRPr lang="en-US" altLang="en-US" sz="220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yago:  &lt;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hlinkClick r:id="rId2"/>
              </a:rPr>
              <a:t>http://dbpedia.org/class/yago/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dbo: &lt;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hlinkClick r:id="rId3"/>
              </a:rPr>
              <a:t>http://dbpedia.org/ontology/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rdfs: &lt;http://www.w3.org/2000/01/rdf-schema#&gt;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select </a:t>
            </a:r>
            <a:r>
              <a:rPr lang="en-US" altLang="en-US" sz="2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(str(?name) as ?name) </a:t>
            </a:r>
            <a:r>
              <a:rPr lang="en-US" altLang="en-US"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?population where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?city a yago:WikicatCitiesInMaryland;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dbo:populationTotal ?population;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rdfs:label ?name .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FILTER (LANG(?name) = "en")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02C9BD88-209D-004B-A63C-E1193CDD1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>
                <a:latin typeface="Calibri" panose="020F0502020204030204" pitchFamily="34" charset="0"/>
                <a:ea typeface="ＭＳ Ｐゴシック" panose="020B0600070205080204" pitchFamily="34" charset="-128"/>
              </a:rPr>
              <a:t>Order results by population (descending)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B250-C905-6644-A0C0-3D651BE80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967287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# sort results by population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yago:  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hlinkClick r:id="rId2"/>
              </a:rPr>
              <a:t>http://dbpedia.org/class/yago/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dbo: &lt;http://dbpedia.org/ontology/&gt;</a:t>
            </a:r>
            <a:endParaRPr lang="en-US" altLang="en-US" i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endParaRPr lang="en-US" altLang="en-US" sz="80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select str(?name) ?population where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?city a yago:WikicatCitiesInMaryland;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dbo:populationTotal ?population;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rdfs:label ?name .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FILTER (LANG(?name) = "en")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ORDER BY DESC(?population)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E8003744-E8CC-4143-97D4-F94E94372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Wait, where’s Catonsville?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sym typeface="Wingdings" pitchFamily="2" charset="2"/>
              </a:rPr>
              <a:t>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B250-C905-6644-A0C0-3D651BE80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518477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MD’s government focused on counties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Catonsville not considered a city – it has no government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We need another category of place</a:t>
            </a:r>
          </a:p>
          <a:p>
            <a:pPr lvl="1">
              <a:lnSpc>
                <a:spcPct val="110000"/>
              </a:lnSpc>
              <a:spcBef>
                <a:spcPts val="100"/>
              </a:spcBef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hlinkClick r:id="rId2"/>
              </a:rPr>
              <a:t>Census designated place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?  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hlinkClick r:id="rId3"/>
              </a:rPr>
              <a:t>Populated Place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?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Populated places include counties &amp; regions; let’s use census designated place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But some ‘real’ cities in Maryland are not listed as census designated places and some are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17A6138C-0E1F-5745-9820-14296DEF8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UNION operator is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B250-C905-6644-A0C0-3D651BE80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125538"/>
            <a:ext cx="8353425" cy="4967287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PREFIX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yago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  &lt;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hlinkClick r:id="rId2"/>
              </a:rPr>
              <a:t>http://dbpedia.org/class/yago/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PREFIX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dbo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 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hlinkClick r:id="rId3"/>
              </a:rPr>
              <a:t>http://dbpedia.org/ontology/</a:t>
            </a:r>
            <a:endParaRPr lang="en-US" altLang="en-US" sz="2200" dirty="0">
              <a:solidFill>
                <a:schemeClr val="tx1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PREFIX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dbr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 &lt;http://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dbpedia.org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/resource/&gt;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SELECT str(?name) ?population where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{?city </a:t>
            </a:r>
            <a:r>
              <a:rPr lang="en-US" alt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dbo:type</a:t>
            </a: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dbr:Census-designated_place</a:t>
            </a: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;   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    </a:t>
            </a:r>
            <a:r>
              <a:rPr lang="en-US" alt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dbo:isPartOf</a:t>
            </a: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dbr:Maryland</a:t>
            </a: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.}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UNION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{?city a </a:t>
            </a:r>
            <a:r>
              <a:rPr lang="en-US" alt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yago:WikicatCitiesInMaryland</a:t>
            </a: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. 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?city 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dbo:populationTotal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?population; 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rdfs:label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?name .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FILTER (LANG(?name) = "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en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ORDER BY DESC(?population)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340753EE-5FE3-CB43-9FDA-E7FE17C12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Now we have duplicate entries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sym typeface="Wingdings" pitchFamily="2" charset="2"/>
              </a:rPr>
              <a:t>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1043-D153-AC45-80A5-6D5A2A93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875"/>
            <a:ext cx="8496300" cy="4967288"/>
          </a:xfrm>
        </p:spPr>
        <p:txBody>
          <a:bodyPr/>
          <a:lstStyle/>
          <a:p>
            <a:pPr>
              <a:defRPr/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This happens because:</a:t>
            </a:r>
          </a:p>
          <a:p>
            <a:pPr lvl="1">
              <a:defRPr/>
            </a:pP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Some “cities” are just in </a:t>
            </a:r>
            <a:r>
              <a:rPr lang="en-US" sz="2800" spc="-114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WikicatCitiesInMaryland</a:t>
            </a:r>
            <a:r>
              <a:rPr lang="en-US" sz="2800" spc="-114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defRPr/>
            </a:pPr>
            <a:r>
              <a:rPr lang="en-US" sz="2800" spc="-114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are just in Census-</a:t>
            </a:r>
            <a:r>
              <a:rPr lang="en-US" sz="2800" spc="-114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designated_places</a:t>
            </a:r>
            <a:endParaRPr lang="en-US" sz="2800" spc="-114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sz="2800" spc="-114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are in both</a:t>
            </a:r>
          </a:p>
          <a:p>
            <a:pPr>
              <a:defRPr/>
            </a:pPr>
            <a:r>
              <a:rPr lang="en-US" sz="3200" spc="-114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SPARQL’s procedure finds all ways to satisfy a query, and for each one, records the variable bindings</a:t>
            </a:r>
          </a:p>
          <a:p>
            <a:pPr>
              <a:defRPr/>
            </a:pPr>
            <a:r>
              <a:rPr lang="en-US" sz="3200" spc="-114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add </a:t>
            </a:r>
            <a:r>
              <a:rPr lang="en-US" sz="3200" b="1" spc="-114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DISTINCT</a:t>
            </a:r>
            <a:r>
              <a:rPr lang="en-US" sz="3200" spc="-114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 get SPARQL to remove duplicate bindings from the results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3200" spc="-114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C5D4F8A6-1051-FB4E-9628-9AFF9F53F4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45720" rIns="45720"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SPARQL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7C9A896A-DE87-C343-9EF1-97B7F67CE9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2900" y="1081088"/>
            <a:ext cx="8458200" cy="5516562"/>
          </a:xfrm>
        </p:spPr>
        <p:txBody>
          <a:bodyPr/>
          <a:lstStyle/>
          <a:p>
            <a:pPr marL="419100" indent="-382588" eaLnBrk="1" hangingPunct="1">
              <a:defRPr/>
            </a:pPr>
            <a:r>
              <a:rPr lang="pt-BR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SPARQL is a </a:t>
            </a:r>
            <a:r>
              <a:rPr lang="pt-BR" altLang="en-US" sz="3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recursive</a:t>
            </a:r>
            <a:r>
              <a:rPr lang="pt-BR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en-US" sz="3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acronym</a:t>
            </a:r>
            <a:r>
              <a:rPr lang="pt-BR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for</a:t>
            </a:r>
            <a:r>
              <a:rPr lang="pt-BR" altLang="en-US" sz="3200" b="1" u="sng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  <a:p>
            <a:pPr marL="819150" lvl="1" indent="-382588" eaLnBrk="1" hangingPunct="1">
              <a:buFontTx/>
              <a:buNone/>
              <a:defRPr/>
            </a:pPr>
            <a:r>
              <a:rPr lang="pt-BR" altLang="en-US" sz="2800" b="1" u="sng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pt-BR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PARQL </a:t>
            </a:r>
            <a:r>
              <a:rPr lang="pt-BR" altLang="en-US" sz="2800" b="1" u="sng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</a:t>
            </a:r>
            <a:r>
              <a:rPr lang="pt-BR" altLang="en-US" sz="28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rotocol</a:t>
            </a:r>
            <a:r>
              <a:rPr lang="pt-BR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en-US" sz="2800" b="1" u="sng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</a:t>
            </a:r>
            <a:r>
              <a:rPr lang="pt-BR" altLang="en-US" sz="28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nd</a:t>
            </a:r>
            <a:r>
              <a:rPr lang="pt-BR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en-US" sz="2800" b="1" u="sng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</a:t>
            </a:r>
            <a:r>
              <a:rPr lang="pt-BR" altLang="en-US" sz="28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df</a:t>
            </a:r>
            <a:r>
              <a:rPr lang="pt-BR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en-US" sz="2800" b="1" u="sng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Q</a:t>
            </a:r>
            <a:r>
              <a:rPr lang="pt-BR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uery </a:t>
            </a:r>
            <a:r>
              <a:rPr lang="pt-BR" altLang="en-US" sz="2800" b="1" u="sng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L</a:t>
            </a:r>
            <a:r>
              <a:rPr lang="pt-BR" altLang="en-US" sz="28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anguage</a:t>
            </a:r>
            <a:endParaRPr lang="pt-BR" altLang="en-US" sz="28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419100" indent="-382588" eaLnBrk="1" hangingPunct="1">
              <a:defRPr/>
            </a:pPr>
            <a:r>
              <a:rPr lang="pt-BR" altLang="en-US" sz="3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PARQL</a:t>
            </a:r>
            <a:r>
              <a:rPr lang="pt-BR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is </a:t>
            </a:r>
            <a:r>
              <a:rPr lang="pt-BR" altLang="en-US" sz="3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pt-BR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SQL for RDF</a:t>
            </a:r>
          </a:p>
          <a:p>
            <a:pPr marL="419100" indent="-382588" eaLnBrk="1" hangingPunct="1">
              <a:defRPr/>
            </a:pPr>
            <a:r>
              <a:rPr lang="pt-BR" altLang="en-US" sz="3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Example</a:t>
            </a:r>
            <a:r>
              <a:rPr lang="pt-BR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query </a:t>
            </a:r>
            <a:r>
              <a:rPr lang="pt-BR" altLang="en-US" sz="3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suitable</a:t>
            </a:r>
            <a:r>
              <a:rPr lang="pt-BR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for </a:t>
            </a:r>
            <a:r>
              <a:rPr lang="pt-BR" altLang="en-US" sz="3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DBpedia</a:t>
            </a:r>
            <a:endParaRPr lang="pt-BR" altLang="en-US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36512" indent="0" eaLnBrk="1" hangingPunct="1">
              <a:buFont typeface="Wingdings" pitchFamily="2" charset="2"/>
              <a:buNone/>
              <a:defRPr/>
            </a:pPr>
            <a:r>
              <a:rPr lang="pt-BR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</a:t>
            </a:r>
            <a:r>
              <a:rPr lang="pt-BR" altLang="en-US" sz="2200" dirty="0">
                <a:latin typeface="Courier" pitchFamily="2" charset="0"/>
                <a:ea typeface="ＭＳ Ｐゴシック" panose="020B0600070205080204" pitchFamily="34" charset="-128"/>
              </a:rPr>
              <a:t># </a:t>
            </a:r>
            <a:r>
              <a:rPr lang="pt-BR" altLang="en-US" sz="2200" dirty="0" err="1">
                <a:latin typeface="Courier" pitchFamily="2" charset="0"/>
                <a:ea typeface="ＭＳ Ｐゴシック" panose="020B0600070205080204" pitchFamily="34" charset="-128"/>
              </a:rPr>
              <a:t>find</a:t>
            </a:r>
            <a:r>
              <a:rPr lang="pt-BR" altLang="en-US" sz="2200" dirty="0">
                <a:latin typeface="Courier" pitchFamily="2" charset="0"/>
                <a:ea typeface="ＭＳ Ｐゴシック" panose="020B0600070205080204" pitchFamily="34" charset="-128"/>
              </a:rPr>
              <a:t> countries </a:t>
            </a:r>
            <a:r>
              <a:rPr lang="pt-BR" altLang="en-US" sz="2200" dirty="0" err="1">
                <a:latin typeface="Courier" pitchFamily="2" charset="0"/>
                <a:ea typeface="ＭＳ Ｐゴシック" panose="020B0600070205080204" pitchFamily="34" charset="-128"/>
              </a:rPr>
              <a:t>and</a:t>
            </a:r>
            <a:r>
              <a:rPr lang="pt-BR" altLang="en-US" sz="2200" dirty="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pt-BR" altLang="en-US" sz="2200" dirty="0" err="1">
                <a:latin typeface="Courier" pitchFamily="2" charset="0"/>
                <a:ea typeface="ＭＳ Ｐゴシック" panose="020B0600070205080204" pitchFamily="34" charset="-128"/>
              </a:rPr>
              <a:t>their</a:t>
            </a:r>
            <a:r>
              <a:rPr lang="pt-BR" altLang="en-US" sz="2200" dirty="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pt-BR" altLang="en-US" sz="2200" dirty="0" err="1">
                <a:latin typeface="Courier" pitchFamily="2" charset="0"/>
                <a:ea typeface="ＭＳ Ｐゴシック" panose="020B0600070205080204" pitchFamily="34" charset="-128"/>
              </a:rPr>
              <a:t>languages</a:t>
            </a:r>
            <a:endParaRPr lang="pt-BR" altLang="en-US" sz="2200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marL="819150" lvl="1" indent="-382588" eaLnBrk="1" hangingPunct="1">
              <a:buFontTx/>
              <a:buNone/>
              <a:defRPr/>
            </a:pPr>
            <a:r>
              <a:rPr lang="en-US" altLang="en-US" sz="2200" dirty="0">
                <a:latin typeface="Courier" pitchFamily="2" charset="0"/>
                <a:ea typeface="ＭＳ Ｐゴシック" panose="020B0600070205080204" pitchFamily="34" charset="-128"/>
              </a:rPr>
              <a:t>PREFIX </a:t>
            </a:r>
            <a:r>
              <a:rPr lang="en-US" altLang="en-US" sz="2200" dirty="0" err="1">
                <a:latin typeface="Courier" pitchFamily="2" charset="0"/>
                <a:ea typeface="ＭＳ Ｐゴシック" panose="020B0600070205080204" pitchFamily="34" charset="-128"/>
              </a:rPr>
              <a:t>dbo</a:t>
            </a:r>
            <a:r>
              <a:rPr lang="en-US" altLang="en-US" sz="2200" dirty="0">
                <a:latin typeface="Courier" pitchFamily="2" charset="0"/>
                <a:ea typeface="ＭＳ Ｐゴシック" panose="020B0600070205080204" pitchFamily="34" charset="-128"/>
              </a:rPr>
              <a:t>: &lt;http://</a:t>
            </a:r>
            <a:r>
              <a:rPr lang="en-US" altLang="en-US" sz="2200" dirty="0" err="1">
                <a:latin typeface="Courier" pitchFamily="2" charset="0"/>
                <a:ea typeface="ＭＳ Ｐゴシック" panose="020B0600070205080204" pitchFamily="34" charset="-128"/>
              </a:rPr>
              <a:t>dbpedia.org</a:t>
            </a:r>
            <a:r>
              <a:rPr lang="en-US" altLang="en-US" sz="2200" dirty="0">
                <a:latin typeface="Courier" pitchFamily="2" charset="0"/>
                <a:ea typeface="ＭＳ Ｐゴシック" panose="020B0600070205080204" pitchFamily="34" charset="-128"/>
              </a:rPr>
              <a:t>/ontology/&gt;</a:t>
            </a:r>
          </a:p>
          <a:p>
            <a:pPr marL="819150" lvl="1" indent="-382588" eaLnBrk="1" hangingPunct="1">
              <a:buFontTx/>
              <a:buNone/>
              <a:defRPr/>
            </a:pPr>
            <a:r>
              <a:rPr lang="en-US" altLang="en-US" sz="2200" dirty="0">
                <a:latin typeface="Courier" pitchFamily="2" charset="0"/>
                <a:ea typeface="ＭＳ Ｐゴシック" panose="020B0600070205080204" pitchFamily="34" charset="-128"/>
              </a:rPr>
              <a:t>SELECT * WHERE {</a:t>
            </a:r>
          </a:p>
          <a:p>
            <a:pPr marL="819150" lvl="1" indent="-382588" eaLnBrk="1" hangingPunct="1">
              <a:buFontTx/>
              <a:buNone/>
              <a:defRPr/>
            </a:pPr>
            <a:r>
              <a:rPr lang="en-US" altLang="en-US" sz="2200" dirty="0">
                <a:latin typeface="Courier" pitchFamily="2" charset="0"/>
                <a:ea typeface="ＭＳ Ｐゴシック" panose="020B0600070205080204" pitchFamily="34" charset="-128"/>
              </a:rPr>
              <a:t>  ?country a </a:t>
            </a:r>
            <a:r>
              <a:rPr lang="en-US" altLang="en-US" sz="2200" dirty="0" err="1">
                <a:latin typeface="Courier" pitchFamily="2" charset="0"/>
                <a:ea typeface="ＭＳ Ｐゴシック" panose="020B0600070205080204" pitchFamily="34" charset="-128"/>
              </a:rPr>
              <a:t>dbo:Country</a:t>
            </a:r>
            <a:r>
              <a:rPr lang="en-US" altLang="en-US" sz="2200" dirty="0">
                <a:latin typeface="Courier" pitchFamily="2" charset="0"/>
                <a:ea typeface="ＭＳ Ｐゴシック" panose="020B0600070205080204" pitchFamily="34" charset="-128"/>
              </a:rPr>
              <a:t>;</a:t>
            </a:r>
          </a:p>
          <a:p>
            <a:pPr marL="819150" lvl="1" indent="-382588" eaLnBrk="1" hangingPunct="1">
              <a:buFontTx/>
              <a:buNone/>
              <a:defRPr/>
            </a:pPr>
            <a:r>
              <a:rPr lang="en-US" altLang="en-US" sz="2200" dirty="0">
                <a:latin typeface="Courier" pitchFamily="2" charset="0"/>
                <a:ea typeface="ＭＳ Ｐゴシック" panose="020B0600070205080204" pitchFamily="34" charset="-128"/>
              </a:rPr>
              <a:t>           </a:t>
            </a:r>
            <a:r>
              <a:rPr lang="en-US" altLang="en-US" sz="2200" dirty="0" err="1">
                <a:latin typeface="Courier" pitchFamily="2" charset="0"/>
                <a:ea typeface="ＭＳ Ｐゴシック" panose="020B0600070205080204" pitchFamily="34" charset="-128"/>
              </a:rPr>
              <a:t>dbo:officialLanguage</a:t>
            </a:r>
            <a:r>
              <a:rPr lang="en-US" altLang="en-US" sz="2200" dirty="0">
                <a:latin typeface="Courier" pitchFamily="2" charset="0"/>
                <a:ea typeface="ＭＳ Ｐゴシック" panose="020B0600070205080204" pitchFamily="34" charset="-128"/>
              </a:rPr>
              <a:t> ?</a:t>
            </a:r>
            <a:r>
              <a:rPr lang="en-US" altLang="en-US" sz="2200" dirty="0" err="1">
                <a:latin typeface="Courier" pitchFamily="2" charset="0"/>
                <a:ea typeface="ＭＳ Ｐゴシック" panose="020B0600070205080204" pitchFamily="34" charset="-128"/>
              </a:rPr>
              <a:t>lang</a:t>
            </a:r>
            <a:r>
              <a:rPr lang="en-US" altLang="en-US" sz="2200" dirty="0">
                <a:latin typeface="Courier" pitchFamily="2" charset="0"/>
                <a:ea typeface="ＭＳ Ｐゴシック" panose="020B0600070205080204" pitchFamily="34" charset="-128"/>
              </a:rPr>
              <a:t> .</a:t>
            </a:r>
          </a:p>
          <a:p>
            <a:pPr marL="819150" lvl="1" indent="-382588" eaLnBrk="1" hangingPunct="1">
              <a:buFontTx/>
              <a:buNone/>
              <a:defRPr/>
            </a:pPr>
            <a:r>
              <a:rPr lang="en-US" altLang="en-US" sz="2200" dirty="0">
                <a:latin typeface="Courier" pitchFamily="2" charset="0"/>
                <a:ea typeface="ＭＳ Ｐゴシック" panose="020B0600070205080204" pitchFamily="34" charset="-128"/>
              </a:rPr>
              <a:t>} </a:t>
            </a:r>
          </a:p>
          <a:p>
            <a:pPr marL="819150" lvl="1" indent="-382588" eaLnBrk="1" hangingPunct="1">
              <a:buFontTx/>
              <a:buNone/>
              <a:defRPr/>
            </a:pPr>
            <a:r>
              <a:rPr lang="en-US" altLang="en-US" sz="2200" dirty="0">
                <a:latin typeface="Courier" pitchFamily="2" charset="0"/>
                <a:ea typeface="ＭＳ Ｐゴシック" panose="020B0600070205080204" pitchFamily="34" charset="-128"/>
              </a:rPr>
              <a:t>LIMIT 10</a:t>
            </a:r>
          </a:p>
          <a:p>
            <a:pPr marL="419100" indent="-382588" eaLnBrk="1" hangingPunct="1">
              <a:defRPr/>
            </a:pPr>
            <a:endParaRPr lang="pt-BR" altLang="en-US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419100" indent="-382588" eaLnBrk="1" hangingPunct="1">
              <a:defRPr/>
            </a:pPr>
            <a:endParaRPr lang="pt-BR" altLang="en-US" sz="36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24FD9281-C973-D14F-82B4-10D26B465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DISTINCT produces unique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B250-C905-6644-A0C0-3D651BE80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967287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PREFIX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yago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  &lt;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hlinkClick r:id="rId2"/>
              </a:rPr>
              <a:t>http://dbpedia.org/class/yago/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PREFIX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dbo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 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hlinkClick r:id="rId3"/>
              </a:rPr>
              <a:t>http://dbpedia.org/ontology/</a:t>
            </a:r>
            <a:endParaRPr lang="en-US" altLang="en-US" sz="2200" dirty="0">
              <a:solidFill>
                <a:schemeClr val="tx1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PREFIX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dbr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 &lt;http://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dbpedia.org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/resource/&gt;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SELECT </a:t>
            </a:r>
            <a:r>
              <a:rPr lang="en-US" alt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DISTINCT 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str(?name) ?population where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{?city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dbo:type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dbr:Census-designated_place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;   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   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dbo:isPartOf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dbr:Maryland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.}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UNION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{?city a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yago:WikicatCitiesInMaryland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. 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?city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dbo:populationTotal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?population;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  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rdfs:label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?name .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FILTER (LANG(?name) = "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en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ORDER BY DESC(?population)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978E2F80-5CDB-EB44-B2B2-BE1E71C84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Some cities are missing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sym typeface="Wingdings" pitchFamily="2" charset="2"/>
              </a:rPr>
              <a:t>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2B161F9E-0787-6646-AB51-E9A40757D2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748713" cy="4967288"/>
          </a:xfrm>
        </p:spPr>
        <p:txBody>
          <a:bodyPr/>
          <a:lstStyle/>
          <a:p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Experimentation with query showed there are 427 entities in MD that are either census designated places or cities</a:t>
            </a:r>
          </a:p>
          <a:p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Only get 411 because nine have no population and one has neither a population nor a label</a:t>
            </a:r>
          </a:p>
          <a:p>
            <a:pPr lvl="1"/>
            <a:r>
              <a:rPr lang="en-US" altLang="en-US" sz="3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Typical of a large and somewhat noisy knowledge graph created from crowdsourced data</a:t>
            </a:r>
          </a:p>
          <a:p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SPARQL’s OPIONAL directive to the rescue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FBA0686F-E01F-A249-B882-AB9AA3CA6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OPTIONAL handles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D45E5-37A2-F144-9EF1-245B15F9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125538"/>
            <a:ext cx="8353425" cy="4967287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yago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 &lt;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hlinkClick r:id="rId2"/>
              </a:rPr>
              <a:t>http://dbpedia.org/class/yago/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dbo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&lt;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hlinkClick r:id="rId3"/>
              </a:rPr>
              <a:t>http://dbpedia.org/ontology/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dbr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&lt;http://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dbpedia.org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/resource/&gt;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select DISTINCT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str(?name) ?population where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{?city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dbo:type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dbr:Census-designated_place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;   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dbo:isPartOf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dbr:Maryland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.}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UNION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{?city a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yago:WikicatCitiesInMaryland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. 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OPTIONAL {?city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dbo:populationTotal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?population.}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OPTIONAL {?city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rdfs:label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?name . FILTER (LANG(?name) = "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") 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ORDER BY DESC(?population)</a:t>
            </a:r>
          </a:p>
          <a:p>
            <a:pPr marL="0" indent="0"/>
            <a:endParaRPr lang="en-US" altLang="en-US" sz="2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F0EF4D76-0FD4-DA48-ABD1-B0543AD60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Handling queries with many results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C05B9E03-00DD-5449-8C9D-B67CAFE2C5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353425" cy="5184775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Endpoints typically have limits on a query’s runtime or the number of results it can return</a:t>
            </a:r>
          </a:p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You can use the LIMIT and OFFSET query modifiers to manage large queries</a:t>
            </a:r>
          </a:p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Suppose we want to find all types that </a:t>
            </a: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DBpedia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uses</a:t>
            </a:r>
          </a:p>
          <a:p>
            <a:pPr marL="401637" lvl="1" indent="0">
              <a:buNone/>
            </a:pP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SELECT distinct ?type WHERE {?x a ?type.}</a:t>
            </a:r>
          </a:p>
          <a:p>
            <a:r>
              <a:rPr lang="en-US" altLang="en-US" sz="36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DBpedia’s</a:t>
            </a:r>
            <a:r>
              <a:rPr lang="en-US" altLang="en-US" sz="3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public endpoint limits queries to 10K results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E080-1A2C-CB4A-A124-171B65F7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first 10K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1A2C9D3-C893-874B-B8B8-DD78A2DD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151"/>
            <a:ext cx="9144000" cy="563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84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E080-1A2C-CB4A-A124-171B65F7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second 10K with OFFSET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9FB6A9C-8AFC-774D-9277-23B5EF774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6222"/>
            <a:ext cx="9014768" cy="55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12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68F7-AA5E-5C46-A54A-300792C2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208" y="1268760"/>
            <a:ext cx="2375942" cy="2736602"/>
          </a:xfrm>
        </p:spPr>
        <p:txBody>
          <a:bodyPr/>
          <a:lstStyle/>
          <a:p>
            <a:r>
              <a:rPr lang="en-US" dirty="0"/>
              <a:t>A simple program gets them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855D-7224-1143-BFE1-52DD00C9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44624"/>
            <a:ext cx="8353425" cy="6368132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/>
              <a:t>from </a:t>
            </a:r>
            <a:r>
              <a:rPr lang="en-US" sz="1700" dirty="0" err="1"/>
              <a:t>SPARQLWrapper</a:t>
            </a:r>
            <a:r>
              <a:rPr lang="en-US" sz="1700" dirty="0"/>
              <a:t> import </a:t>
            </a:r>
            <a:r>
              <a:rPr lang="en-US" sz="1700" dirty="0" err="1"/>
              <a:t>SPARQLWrapper</a:t>
            </a:r>
            <a:r>
              <a:rPr lang="en-US" sz="1700" dirty="0"/>
              <a:t>, JSON</a:t>
            </a:r>
          </a:p>
          <a:p>
            <a:pPr marL="0" indent="0">
              <a:buNone/>
            </a:pPr>
            <a:r>
              <a:rPr lang="en-US" sz="1700" dirty="0" err="1"/>
              <a:t>default_endpoint</a:t>
            </a:r>
            <a:r>
              <a:rPr lang="en-US" sz="1700" dirty="0"/>
              <a:t> = "http://</a:t>
            </a:r>
            <a:r>
              <a:rPr lang="en-US" sz="1700" dirty="0" err="1"/>
              <a:t>dbpedia.org</a:t>
            </a:r>
            <a:r>
              <a:rPr lang="en-US" sz="1700" dirty="0"/>
              <a:t>/</a:t>
            </a:r>
            <a:r>
              <a:rPr lang="en-US" sz="1700" dirty="0" err="1"/>
              <a:t>sparql</a:t>
            </a:r>
            <a:r>
              <a:rPr lang="en-US" sz="1700" dirty="0"/>
              <a:t>"</a:t>
            </a:r>
          </a:p>
          <a:p>
            <a:pPr marL="0" indent="0">
              <a:buNone/>
            </a:pPr>
            <a:r>
              <a:rPr lang="en-US" sz="1700" dirty="0" err="1"/>
              <a:t>type_query</a:t>
            </a:r>
            <a:r>
              <a:rPr lang="en-US" sz="1700" dirty="0"/>
              <a:t> = """SELECT DISTINCT ?class WHERE {{?x a ?class}} LIMIT {LIM} OFFSET {OFF}"""</a:t>
            </a:r>
            <a:endParaRPr lang="en-US" sz="1100" dirty="0"/>
          </a:p>
          <a:p>
            <a:pPr marL="0" indent="0">
              <a:buNone/>
            </a:pPr>
            <a:r>
              <a:rPr lang="en-US" sz="1700" dirty="0"/>
              <a:t>def </a:t>
            </a:r>
            <a:r>
              <a:rPr lang="en-US" sz="1700" dirty="0" err="1"/>
              <a:t>getall</a:t>
            </a:r>
            <a:r>
              <a:rPr lang="en-US" sz="1700" dirty="0"/>
              <a:t>(query, endpoint=</a:t>
            </a:r>
            <a:r>
              <a:rPr lang="en-US" sz="1700" dirty="0" err="1"/>
              <a:t>default_endpoint</a:t>
            </a:r>
            <a:r>
              <a:rPr lang="en-US" sz="1700" dirty="0"/>
              <a:t>):</a:t>
            </a:r>
          </a:p>
          <a:p>
            <a:pPr marL="0" indent="0">
              <a:buNone/>
            </a:pPr>
            <a:r>
              <a:rPr lang="en-US" sz="1700" dirty="0"/>
              <a:t>    limit = 10000</a:t>
            </a:r>
          </a:p>
          <a:p>
            <a:pPr marL="0" indent="0">
              <a:buNone/>
            </a:pPr>
            <a:r>
              <a:rPr lang="en-US" sz="1700" dirty="0"/>
              <a:t>    offset = total = 0</a:t>
            </a:r>
          </a:p>
          <a:p>
            <a:pPr marL="0" indent="0">
              <a:buNone/>
            </a:pPr>
            <a:r>
              <a:rPr lang="en-US" sz="1700" dirty="0"/>
              <a:t>    found = limit</a:t>
            </a:r>
          </a:p>
          <a:p>
            <a:pPr marL="0" indent="0">
              <a:buNone/>
            </a:pPr>
            <a:r>
              <a:rPr lang="en-US" sz="1700" dirty="0"/>
              <a:t>    tuples = []</a:t>
            </a:r>
          </a:p>
          <a:p>
            <a:pPr marL="0" indent="0">
              <a:buNone/>
            </a:pPr>
            <a:r>
              <a:rPr lang="en-US" sz="1700" dirty="0"/>
              <a:t>    </a:t>
            </a:r>
            <a:r>
              <a:rPr lang="en-US" sz="1700" dirty="0" err="1"/>
              <a:t>sparql</a:t>
            </a:r>
            <a:r>
              <a:rPr lang="en-US" sz="1700" dirty="0"/>
              <a:t> = </a:t>
            </a:r>
            <a:r>
              <a:rPr lang="en-US" sz="1700" dirty="0" err="1"/>
              <a:t>SPARQLWrapper</a:t>
            </a:r>
            <a:r>
              <a:rPr lang="en-US" sz="1700" dirty="0"/>
              <a:t>(endpoint)</a:t>
            </a:r>
          </a:p>
          <a:p>
            <a:pPr marL="0" indent="0">
              <a:buNone/>
            </a:pPr>
            <a:r>
              <a:rPr lang="en-US" sz="1700" dirty="0"/>
              <a:t>    </a:t>
            </a:r>
            <a:r>
              <a:rPr lang="en-US" sz="1700" dirty="0" err="1"/>
              <a:t>sparql.setReturnFormat</a:t>
            </a:r>
            <a:r>
              <a:rPr lang="en-US" sz="1700" dirty="0"/>
              <a:t>('</a:t>
            </a:r>
            <a:r>
              <a:rPr lang="en-US" sz="1700" dirty="0" err="1"/>
              <a:t>json</a:t>
            </a:r>
            <a:r>
              <a:rPr lang="en-US" sz="1700" dirty="0"/>
              <a:t>')</a:t>
            </a:r>
          </a:p>
          <a:p>
            <a:pPr marL="0" indent="0">
              <a:buNone/>
            </a:pPr>
            <a:r>
              <a:rPr lang="en-US" sz="1700" dirty="0"/>
              <a:t>    while found == limit:  # keep going until we don't get limit results</a:t>
            </a:r>
          </a:p>
          <a:p>
            <a:pPr marL="0" indent="0">
              <a:buNone/>
            </a:pPr>
            <a:r>
              <a:rPr lang="en-US" sz="1700" dirty="0"/>
              <a:t>        q = </a:t>
            </a:r>
            <a:r>
              <a:rPr lang="en-US" sz="1700" dirty="0" err="1"/>
              <a:t>query.format</a:t>
            </a:r>
            <a:r>
              <a:rPr lang="en-US" sz="1700" dirty="0"/>
              <a:t>(LIM=limit, OFF=offset)</a:t>
            </a:r>
          </a:p>
          <a:p>
            <a:pPr marL="0" indent="0">
              <a:buNone/>
            </a:pPr>
            <a:r>
              <a:rPr lang="en-US" sz="1700" dirty="0"/>
              <a:t>        </a:t>
            </a:r>
            <a:r>
              <a:rPr lang="en-US" sz="1700" dirty="0" err="1"/>
              <a:t>sparql.setQuery</a:t>
            </a:r>
            <a:r>
              <a:rPr lang="en-US" sz="1700" dirty="0"/>
              <a:t>(q)</a:t>
            </a:r>
          </a:p>
          <a:p>
            <a:pPr marL="0" indent="0">
              <a:buNone/>
            </a:pPr>
            <a:r>
              <a:rPr lang="en-US" sz="1700" dirty="0"/>
              <a:t>        results = </a:t>
            </a:r>
            <a:r>
              <a:rPr lang="en-US" sz="1700" dirty="0" err="1"/>
              <a:t>sparql.query</a:t>
            </a:r>
            <a:r>
              <a:rPr lang="en-US" sz="1700" dirty="0"/>
              <a:t>().convert()</a:t>
            </a:r>
          </a:p>
          <a:p>
            <a:pPr marL="0" indent="0">
              <a:buNone/>
            </a:pPr>
            <a:r>
              <a:rPr lang="en-US" sz="1700" dirty="0"/>
              <a:t>        found = 0</a:t>
            </a:r>
          </a:p>
          <a:p>
            <a:pPr marL="0" indent="0">
              <a:buNone/>
            </a:pPr>
            <a:r>
              <a:rPr lang="en-US" sz="1700" dirty="0"/>
              <a:t>        for result in results["results"]["bindings"]:</a:t>
            </a:r>
          </a:p>
          <a:p>
            <a:pPr marL="0" indent="0">
              <a:buNone/>
            </a:pPr>
            <a:r>
              <a:rPr lang="en-US" sz="1700" dirty="0"/>
              <a:t>            found += 1</a:t>
            </a:r>
          </a:p>
          <a:p>
            <a:pPr marL="0" indent="0">
              <a:buNone/>
            </a:pPr>
            <a:r>
              <a:rPr lang="en-US" sz="1700" dirty="0"/>
              <a:t>            </a:t>
            </a:r>
            <a:r>
              <a:rPr lang="en-US" sz="1700" dirty="0" err="1"/>
              <a:t>tuples.append</a:t>
            </a:r>
            <a:r>
              <a:rPr lang="en-US" sz="1700" dirty="0"/>
              <a:t>(tuple([</a:t>
            </a:r>
            <a:r>
              <a:rPr lang="en-US" sz="1700" dirty="0" err="1"/>
              <a:t>str</a:t>
            </a:r>
            <a:r>
              <a:rPr lang="en-US" sz="1700" dirty="0"/>
              <a:t>(v['value']) for v in </a:t>
            </a:r>
            <a:r>
              <a:rPr lang="en-US" sz="1700" dirty="0" err="1"/>
              <a:t>result.values</a:t>
            </a:r>
            <a:r>
              <a:rPr lang="en-US" sz="1700" dirty="0"/>
              <a:t>()]))</a:t>
            </a:r>
          </a:p>
          <a:p>
            <a:pPr marL="0" indent="0">
              <a:buNone/>
            </a:pPr>
            <a:r>
              <a:rPr lang="en-US" sz="1700" dirty="0"/>
              <a:t>        print('Found', found, 'results')</a:t>
            </a:r>
          </a:p>
          <a:p>
            <a:pPr marL="0" indent="0">
              <a:buNone/>
            </a:pPr>
            <a:r>
              <a:rPr lang="en-US" sz="1700" dirty="0"/>
              <a:t>        total = total + found</a:t>
            </a:r>
          </a:p>
          <a:p>
            <a:pPr marL="0" indent="0">
              <a:buNone/>
            </a:pPr>
            <a:r>
              <a:rPr lang="en-US" sz="1700" dirty="0"/>
              <a:t>        offset = offset + limit</a:t>
            </a:r>
          </a:p>
          <a:p>
            <a:pPr marL="0" indent="0">
              <a:buNone/>
            </a:pPr>
            <a:r>
              <a:rPr lang="en-US" sz="1700" dirty="0"/>
              <a:t>    return tuples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90242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12B3-E96C-D845-A7F8-CE6BC1BD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59544-0E7B-314F-8C5F-D7BABC3E4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An ASK query returns True if it can be satisfied and False if not</a:t>
            </a:r>
          </a:p>
          <a:p>
            <a:r>
              <a:rPr lang="en-US" sz="3200" dirty="0"/>
              <a:t>Was Barack Obama born in the US?</a:t>
            </a:r>
          </a:p>
          <a:p>
            <a:pPr marL="401637" lvl="1" indent="0">
              <a:buNone/>
            </a:pPr>
            <a:r>
              <a:rPr lang="en-US" dirty="0"/>
              <a:t>PREFIX </a:t>
            </a:r>
            <a:r>
              <a:rPr lang="en-US" dirty="0" err="1"/>
              <a:t>dbo</a:t>
            </a:r>
            <a:r>
              <a:rPr lang="en-US" dirty="0"/>
              <a:t>: &lt;http://</a:t>
            </a:r>
            <a:r>
              <a:rPr lang="en-US" dirty="0" err="1"/>
              <a:t>dbpedia.org</a:t>
            </a:r>
            <a:r>
              <a:rPr lang="en-US" dirty="0"/>
              <a:t>/ontology/&gt;</a:t>
            </a:r>
          </a:p>
          <a:p>
            <a:pPr marL="401637" lvl="1" indent="0">
              <a:buNone/>
            </a:pPr>
            <a:r>
              <a:rPr lang="en-US" dirty="0"/>
              <a:t>PREFIX </a:t>
            </a:r>
            <a:r>
              <a:rPr lang="en-US" dirty="0" err="1"/>
              <a:t>dbr</a:t>
            </a:r>
            <a:r>
              <a:rPr lang="en-US" dirty="0"/>
              <a:t>: &lt;http://</a:t>
            </a:r>
            <a:r>
              <a:rPr lang="en-US" dirty="0" err="1"/>
              <a:t>dbpedia.org</a:t>
            </a:r>
            <a:r>
              <a:rPr lang="en-US" dirty="0"/>
              <a:t>/resource/&gt;</a:t>
            </a:r>
          </a:p>
          <a:p>
            <a:pPr marL="401637" lvl="1" indent="0">
              <a:buNone/>
            </a:pPr>
            <a:r>
              <a:rPr lang="en-US" dirty="0"/>
              <a:t>ask WHERE {</a:t>
            </a:r>
          </a:p>
          <a:p>
            <a:pPr marL="401637" lvl="1" indent="0">
              <a:buNone/>
            </a:pPr>
            <a:r>
              <a:rPr lang="en-US" dirty="0"/>
              <a:t>  {</a:t>
            </a:r>
            <a:r>
              <a:rPr lang="en-US" dirty="0" err="1"/>
              <a:t>dbr:Barack_Obama</a:t>
            </a:r>
            <a:r>
              <a:rPr lang="en-US" dirty="0"/>
              <a:t> </a:t>
            </a:r>
            <a:r>
              <a:rPr lang="en-US" dirty="0" err="1"/>
              <a:t>dbo:birthPlace</a:t>
            </a:r>
            <a:r>
              <a:rPr lang="en-US" dirty="0"/>
              <a:t> </a:t>
            </a:r>
            <a:r>
              <a:rPr lang="en-US" dirty="0" err="1"/>
              <a:t>dbr:United_States</a:t>
            </a:r>
            <a:r>
              <a:rPr lang="en-US" dirty="0"/>
              <a:t>}</a:t>
            </a:r>
          </a:p>
          <a:p>
            <a:pPr marL="401637" lvl="1" indent="0">
              <a:buNone/>
            </a:pPr>
            <a:r>
              <a:rPr lang="en-US" dirty="0"/>
              <a:t>  UNION</a:t>
            </a:r>
          </a:p>
          <a:p>
            <a:pPr marL="401637" lvl="1" indent="0">
              <a:buNone/>
            </a:pPr>
            <a:r>
              <a:rPr lang="en-US" dirty="0"/>
              <a:t>  {</a:t>
            </a:r>
            <a:r>
              <a:rPr lang="en-US" dirty="0" err="1"/>
              <a:t>dbr:Barack_Obama</a:t>
            </a:r>
            <a:r>
              <a:rPr lang="en-US" dirty="0"/>
              <a:t> </a:t>
            </a:r>
            <a:r>
              <a:rPr lang="en-US" dirty="0" err="1"/>
              <a:t>dbo:birthPlace</a:t>
            </a:r>
            <a:r>
              <a:rPr lang="en-US" dirty="0"/>
              <a:t> ?x .</a:t>
            </a:r>
          </a:p>
          <a:p>
            <a:pPr marL="401637" lvl="1" indent="0">
              <a:buNone/>
            </a:pPr>
            <a:r>
              <a:rPr lang="en-US" dirty="0"/>
              <a:t>   ?x </a:t>
            </a:r>
            <a:r>
              <a:rPr lang="en-US" dirty="0" err="1"/>
              <a:t>dbo:isPartOf</a:t>
            </a:r>
            <a:r>
              <a:rPr lang="en-US" dirty="0"/>
              <a:t>*/</a:t>
            </a:r>
            <a:r>
              <a:rPr lang="en-US" dirty="0" err="1"/>
              <a:t>dbo:country</a:t>
            </a:r>
            <a:r>
              <a:rPr lang="en-US" dirty="0"/>
              <a:t> </a:t>
            </a:r>
            <a:r>
              <a:rPr lang="en-US" dirty="0" err="1"/>
              <a:t>dbr:United_States</a:t>
            </a:r>
            <a:r>
              <a:rPr lang="en-US" dirty="0"/>
              <a:t> }</a:t>
            </a:r>
          </a:p>
          <a:p>
            <a:pPr marL="401637" lvl="1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67785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929F-1B53-2549-A284-E1B7DAA2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758-5BDD-EC44-AA27-33E55B08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875"/>
            <a:ext cx="8748712" cy="4967288"/>
          </a:xfrm>
        </p:spPr>
        <p:txBody>
          <a:bodyPr/>
          <a:lstStyle/>
          <a:p>
            <a:r>
              <a:rPr lang="en-US" sz="3200" dirty="0"/>
              <a:t>“Describe ?x” means “tell me everything you know about ?x</a:t>
            </a:r>
          </a:p>
          <a:p>
            <a:r>
              <a:rPr lang="en-US" sz="3200" dirty="0"/>
              <a:t>Example: Describe Alan Turing …</a:t>
            </a:r>
          </a:p>
          <a:p>
            <a:pPr marL="395287" lvl="1" indent="0">
              <a:buNone/>
            </a:pPr>
            <a:r>
              <a:rPr lang="en-US" sz="2800" dirty="0"/>
              <a:t>DESCRIBE &lt;http://</a:t>
            </a:r>
            <a:r>
              <a:rPr lang="en-US" sz="2800" dirty="0" err="1"/>
              <a:t>dbpedia.org</a:t>
            </a:r>
            <a:r>
              <a:rPr lang="en-US" sz="2800" dirty="0"/>
              <a:t>/resource/</a:t>
            </a:r>
            <a:r>
              <a:rPr lang="en-US" sz="2800" dirty="0" err="1"/>
              <a:t>Alan_Turing</a:t>
            </a:r>
            <a:r>
              <a:rPr lang="en-US" sz="2800" dirty="0"/>
              <a:t>&gt;</a:t>
            </a:r>
          </a:p>
          <a:p>
            <a:pPr marL="395287" lvl="1" indent="0">
              <a:buNone/>
            </a:pPr>
            <a:r>
              <a:rPr lang="en-US" sz="2800" dirty="0"/>
              <a:t>-- or –</a:t>
            </a:r>
          </a:p>
          <a:p>
            <a:pPr marL="395287" lvl="1" indent="0">
              <a:buNone/>
            </a:pPr>
            <a:r>
              <a:rPr lang="en-US" sz="2800" dirty="0"/>
              <a:t>PREFIX </a:t>
            </a:r>
            <a:r>
              <a:rPr lang="en-US" sz="2800" dirty="0" err="1"/>
              <a:t>dbr</a:t>
            </a:r>
            <a:r>
              <a:rPr lang="en-US" sz="2800" dirty="0"/>
              <a:t>: &lt;http://</a:t>
            </a:r>
            <a:r>
              <a:rPr lang="en-US" sz="2800" dirty="0" err="1"/>
              <a:t>dbpedia.org</a:t>
            </a:r>
            <a:r>
              <a:rPr lang="en-US" sz="2800" dirty="0"/>
              <a:t>/resource/&gt;</a:t>
            </a:r>
          </a:p>
          <a:p>
            <a:pPr marL="395287" lvl="1" indent="0">
              <a:buNone/>
            </a:pPr>
            <a:r>
              <a:rPr lang="en-US" sz="2800" dirty="0"/>
              <a:t>DESCRIBE </a:t>
            </a:r>
            <a:r>
              <a:rPr lang="en-US" sz="2800" dirty="0" err="1"/>
              <a:t>dbr:Alan_Turing</a:t>
            </a:r>
            <a:endParaRPr lang="en-US" sz="2800" dirty="0"/>
          </a:p>
          <a:p>
            <a:pPr marL="450850" indent="-457200"/>
            <a:r>
              <a:rPr lang="en-US" sz="3200" dirty="0"/>
              <a:t>Returns a collection of ~1500 triples in which </a:t>
            </a:r>
            <a:r>
              <a:rPr lang="en-US" sz="3200" dirty="0" err="1"/>
              <a:t>dbr:Alan_Turing</a:t>
            </a:r>
            <a:r>
              <a:rPr lang="en-US" sz="3200" dirty="0"/>
              <a:t> is either the subject or object</a:t>
            </a:r>
          </a:p>
        </p:txBody>
      </p:sp>
    </p:spTree>
    <p:extLst>
      <p:ext uri="{BB962C8B-B14F-4D97-AF65-F5344CB8AC3E}">
        <p14:creationId xmlns:p14="http://schemas.microsoft.com/office/powerpoint/2010/main" val="1260612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3F36AC7E-D58B-A44D-B89F-A5DDDC860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Describes’s results?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9481C9E1-1C38-FD40-B971-5F9A400D91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The DAWG did not reach a consensus on what describe should return</a:t>
            </a:r>
          </a:p>
          <a:p>
            <a:pPr eaLnBrk="1" hangingPunct="1"/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Possibilities include</a:t>
            </a:r>
          </a:p>
          <a:p>
            <a:pPr lvl="1" eaLnBrk="1" hangingPunct="1"/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All triples where the variable bindings are mentioned</a:t>
            </a:r>
          </a:p>
          <a:p>
            <a:pPr lvl="1" eaLnBrk="1" hangingPunct="1"/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All triples where the bindings are the subject</a:t>
            </a:r>
          </a:p>
          <a:p>
            <a:pPr lvl="1" eaLnBrk="1" hangingPunct="1"/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Something else</a:t>
            </a:r>
          </a:p>
          <a:p>
            <a:pPr eaLnBrk="1" hangingPunct="1"/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What is useful might depend on the application or the amount of data involved</a:t>
            </a:r>
          </a:p>
          <a:p>
            <a:pPr eaLnBrk="1" hangingPunct="1"/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So it was left to the 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D992B54A-154C-C74F-B6D7-28C15B9CE9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45720" rIns="45720"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SPARQL History</a:t>
            </a:r>
          </a:p>
        </p:txBody>
      </p:sp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2301BE83-AEF3-314F-B379-D3055FE4F13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68313" y="1196975"/>
            <a:ext cx="8458200" cy="5544393"/>
          </a:xfrm>
        </p:spPr>
        <p:txBody>
          <a:bodyPr/>
          <a:lstStyle/>
          <a:p>
            <a:pPr marL="419100" indent="-382588" eaLnBrk="1" hangingPunct="1"/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Several RDF query languages were developed prior to SPARQL</a:t>
            </a:r>
          </a:p>
          <a:p>
            <a:pPr marL="419100" indent="-382588" eaLnBrk="1" hangingPunct="1"/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W3C RDF Data Access Working Group (DAWG) worked out SPARQL 2005-2008</a:t>
            </a:r>
          </a:p>
          <a:p>
            <a:pPr marL="419100" indent="-382588" eaLnBrk="1" hangingPunct="1"/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Became a W3C recommendation in Jan 2008</a:t>
            </a:r>
          </a:p>
          <a:p>
            <a:pPr marL="419100" indent="-382588" eaLnBrk="1" hangingPunct="1"/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hlinkClick r:id="rId3"/>
              </a:rPr>
              <a:t>SPARQL 1.1 </a:t>
            </a: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(2013) is the current standard </a:t>
            </a:r>
          </a:p>
          <a:p>
            <a:pPr marL="419100" indent="-382588" eaLnBrk="1" hangingPunct="1"/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Support for many prog. languages available</a:t>
            </a:r>
          </a:p>
          <a:p>
            <a:pPr marL="419100" indent="-382588" eaLnBrk="1" hangingPunct="1"/>
            <a:r>
              <a:rPr lang="en-US" sz="3200" dirty="0"/>
              <a:t>W3 </a:t>
            </a:r>
            <a:r>
              <a:rPr lang="en-US" sz="3200" dirty="0">
                <a:hlinkClick r:id="rId4"/>
              </a:rPr>
              <a:t>SPARQL 1.2</a:t>
            </a:r>
            <a:r>
              <a:rPr lang="en-US" sz="3200" dirty="0"/>
              <a:t> Community Group established in 2019 to explore extensions</a:t>
            </a:r>
            <a:endParaRPr lang="en-US" altLang="en-US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419100" indent="-382588" eaLnBrk="1" hangingPunct="1"/>
            <a:endParaRPr lang="en-US" altLang="en-US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929F-1B53-2549-A284-E1B7DAA2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60350"/>
            <a:ext cx="6912446" cy="784225"/>
          </a:xfrm>
        </p:spPr>
        <p:txBody>
          <a:bodyPr/>
          <a:lstStyle/>
          <a:p>
            <a:r>
              <a:rPr lang="en-US" dirty="0"/>
              <a:t>DESCRIBE Query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758-5BDD-EC44-AA27-33E55B08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875"/>
            <a:ext cx="8748712" cy="4967288"/>
          </a:xfrm>
        </p:spPr>
        <p:txBody>
          <a:bodyPr/>
          <a:lstStyle/>
          <a:p>
            <a:r>
              <a:rPr lang="en-US" sz="3200" dirty="0"/>
              <a:t>Describe the film “Double Indemnity”</a:t>
            </a:r>
          </a:p>
          <a:p>
            <a:pPr marL="395287" lvl="1" indent="0">
              <a:buNone/>
            </a:pPr>
            <a:r>
              <a:rPr lang="en-US" sz="2800" dirty="0"/>
              <a:t>PREFIX foaf: &lt;http://xmlns.com/foaf/0.1/&gt;</a:t>
            </a:r>
          </a:p>
          <a:p>
            <a:pPr marL="395287" lvl="1" indent="0">
              <a:buNone/>
            </a:pPr>
            <a:r>
              <a:rPr lang="en-US" sz="2800" dirty="0"/>
              <a:t>PREFIX </a:t>
            </a:r>
            <a:r>
              <a:rPr lang="en-US" sz="2800" dirty="0" err="1"/>
              <a:t>dbo</a:t>
            </a:r>
            <a:r>
              <a:rPr lang="en-US" sz="2800" dirty="0"/>
              <a:t>: &lt;http://</a:t>
            </a:r>
            <a:r>
              <a:rPr lang="en-US" sz="2800" dirty="0" err="1"/>
              <a:t>dbpedia.org</a:t>
            </a:r>
            <a:r>
              <a:rPr lang="en-US" sz="2800" dirty="0"/>
              <a:t>/ontology/&gt;</a:t>
            </a:r>
          </a:p>
          <a:p>
            <a:pPr marL="395287" lvl="1" indent="0">
              <a:buNone/>
            </a:pPr>
            <a:r>
              <a:rPr lang="en-US" sz="2800" dirty="0"/>
              <a:t>describe ?x WHERE {</a:t>
            </a:r>
          </a:p>
          <a:p>
            <a:pPr marL="395287" lvl="1" indent="0">
              <a:buNone/>
            </a:pPr>
            <a:r>
              <a:rPr lang="en-US" sz="2800" dirty="0"/>
              <a:t>  ?x a </a:t>
            </a:r>
            <a:r>
              <a:rPr lang="en-US" sz="2800" dirty="0" err="1"/>
              <a:t>dbo:Film</a:t>
            </a:r>
            <a:r>
              <a:rPr lang="en-US" sz="2800" dirty="0"/>
              <a:t>; </a:t>
            </a:r>
            <a:r>
              <a:rPr lang="en-US" sz="2800" dirty="0" err="1"/>
              <a:t>foaf:name</a:t>
            </a:r>
            <a:r>
              <a:rPr lang="en-US" sz="2800" dirty="0"/>
              <a:t> ?</a:t>
            </a:r>
            <a:r>
              <a:rPr lang="en-US" sz="2800" dirty="0" err="1"/>
              <a:t>filmName</a:t>
            </a:r>
            <a:r>
              <a:rPr lang="en-US" sz="2800" dirty="0"/>
              <a:t> .</a:t>
            </a:r>
          </a:p>
          <a:p>
            <a:pPr marL="395287" lvl="1" indent="0">
              <a:buNone/>
            </a:pPr>
            <a:r>
              <a:rPr lang="en-US" sz="2800" dirty="0"/>
              <a:t>  FILTER (STR(?</a:t>
            </a:r>
            <a:r>
              <a:rPr lang="en-US" sz="2800" dirty="0" err="1"/>
              <a:t>filmName</a:t>
            </a:r>
            <a:r>
              <a:rPr lang="en-US" sz="2800" dirty="0"/>
              <a:t>) = "Double Indemnity")</a:t>
            </a:r>
          </a:p>
          <a:p>
            <a:pPr marL="395287" lvl="1" indent="0">
              <a:buNone/>
            </a:pPr>
            <a:r>
              <a:rPr lang="en-US" sz="2800" dirty="0"/>
              <a:t>}</a:t>
            </a:r>
          </a:p>
          <a:p>
            <a:pPr marL="450850" indent="-457200"/>
            <a:r>
              <a:rPr lang="en-US" sz="3200" dirty="0"/>
              <a:t>Returns a collection of ~500 triples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1D76D-56E0-D849-BF7A-1E5EFCD8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141855"/>
            <a:ext cx="1653960" cy="254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41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929F-1B53-2549-A284-E1B7DAA2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60350"/>
            <a:ext cx="6624414" cy="784225"/>
          </a:xfrm>
        </p:spPr>
        <p:txBody>
          <a:bodyPr/>
          <a:lstStyle/>
          <a:p>
            <a:r>
              <a:rPr lang="en-US" dirty="0"/>
              <a:t>DESCRIBE Query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758-5BDD-EC44-AA27-33E55B08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875"/>
            <a:ext cx="8748712" cy="4967288"/>
          </a:xfrm>
        </p:spPr>
        <p:txBody>
          <a:bodyPr/>
          <a:lstStyle/>
          <a:p>
            <a:r>
              <a:rPr lang="en-US" sz="3200" dirty="0"/>
              <a:t>Describe can return triples about</a:t>
            </a:r>
            <a:br>
              <a:rPr lang="en-US" sz="3200" dirty="0"/>
            </a:br>
            <a:r>
              <a:rPr lang="en-US" sz="3200" dirty="0"/>
              <a:t>multiple entities</a:t>
            </a:r>
          </a:p>
          <a:p>
            <a:r>
              <a:rPr lang="en-US" sz="3200" dirty="0"/>
              <a:t>Describe films directed by Billy Wilder</a:t>
            </a:r>
          </a:p>
          <a:p>
            <a:pPr marL="395287" lvl="1" indent="0">
              <a:buNone/>
            </a:pPr>
            <a:r>
              <a:rPr lang="en-US" sz="2800" dirty="0"/>
              <a:t>PREFIX </a:t>
            </a:r>
            <a:r>
              <a:rPr lang="en-US" sz="2800" dirty="0" err="1"/>
              <a:t>dbo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http://dbpedia.org/ontology/</a:t>
            </a:r>
            <a:endParaRPr lang="en-US" sz="2800" dirty="0"/>
          </a:p>
          <a:p>
            <a:pPr marL="395287" lvl="1" indent="0">
              <a:buNone/>
            </a:pPr>
            <a:r>
              <a:rPr lang="en-US" sz="2800" dirty="0"/>
              <a:t>PREFIX </a:t>
            </a:r>
            <a:r>
              <a:rPr lang="en-US" sz="2800" dirty="0" err="1"/>
              <a:t>dbr</a:t>
            </a:r>
            <a:r>
              <a:rPr lang="en-US" sz="2800" dirty="0"/>
              <a:t>: &lt;http://</a:t>
            </a:r>
            <a:r>
              <a:rPr lang="en-US" sz="2800" dirty="0" err="1"/>
              <a:t>dbpedia.org</a:t>
            </a:r>
            <a:r>
              <a:rPr lang="en-US" sz="2800" dirty="0"/>
              <a:t>/resource/&gt;</a:t>
            </a:r>
          </a:p>
          <a:p>
            <a:pPr marL="395287" lvl="1" indent="0">
              <a:buNone/>
            </a:pPr>
            <a:r>
              <a:rPr lang="en-US" sz="2800" dirty="0"/>
              <a:t>describe ?x WHERE {</a:t>
            </a:r>
          </a:p>
          <a:p>
            <a:pPr marL="395287" lvl="1" indent="0">
              <a:buNone/>
            </a:pPr>
            <a:r>
              <a:rPr lang="en-US" sz="2800" dirty="0"/>
              <a:t> ?x a </a:t>
            </a:r>
            <a:r>
              <a:rPr lang="en-US" sz="2800" dirty="0" err="1"/>
              <a:t>dbo:Film</a:t>
            </a:r>
            <a:r>
              <a:rPr lang="en-US" sz="2800" dirty="0"/>
              <a:t>; </a:t>
            </a:r>
            <a:r>
              <a:rPr lang="en-US" sz="2800" dirty="0" err="1"/>
              <a:t>dbo:director</a:t>
            </a:r>
            <a:r>
              <a:rPr lang="en-US" sz="2800" dirty="0"/>
              <a:t> </a:t>
            </a:r>
            <a:r>
              <a:rPr lang="en-US" sz="2800" dirty="0" err="1"/>
              <a:t>dbr:Billy_Wilder</a:t>
            </a:r>
            <a:r>
              <a:rPr lang="en-US" sz="2800" dirty="0"/>
              <a:t>.</a:t>
            </a:r>
          </a:p>
          <a:p>
            <a:pPr marL="395287" lvl="1" indent="0">
              <a:buNone/>
            </a:pPr>
            <a:r>
              <a:rPr lang="en-US" sz="2800" dirty="0"/>
              <a:t>}</a:t>
            </a:r>
          </a:p>
          <a:p>
            <a:pPr marL="450850" indent="-457200"/>
            <a:r>
              <a:rPr lang="en-US" sz="3200" dirty="0"/>
              <a:t>Returns a collection of ~8400 triples about the 27 films he directed</a:t>
            </a:r>
          </a:p>
        </p:txBody>
      </p:sp>
      <p:pic>
        <p:nvPicPr>
          <p:cNvPr id="6" name="Picture 5" descr="A person posing for a photo&#13;&#10;&#13;&#10;Description automatically generated">
            <a:extLst>
              <a:ext uri="{FF2B5EF4-FFF2-40B4-BE49-F238E27FC236}">
                <a16:creationId xmlns:a16="http://schemas.microsoft.com/office/drawing/2014/main" id="{0C621732-983A-114C-A0E7-8E186E120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88175"/>
            <a:ext cx="1891846" cy="247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66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929F-1B53-2549-A284-E1B7DAA2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60350"/>
            <a:ext cx="6624414" cy="784225"/>
          </a:xfrm>
        </p:spPr>
        <p:txBody>
          <a:bodyPr/>
          <a:lstStyle/>
          <a:p>
            <a:r>
              <a:rPr lang="en-US" dirty="0"/>
              <a:t>DESCRIBE Query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758-5BDD-EC44-AA27-33E55B08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044575"/>
            <a:ext cx="8748712" cy="5725250"/>
          </a:xfrm>
        </p:spPr>
        <p:txBody>
          <a:bodyPr/>
          <a:lstStyle/>
          <a:p>
            <a:r>
              <a:rPr lang="en-US" sz="3200" dirty="0"/>
              <a:t>Describe can return triples about</a:t>
            </a:r>
            <a:br>
              <a:rPr lang="en-US" sz="3200" dirty="0"/>
            </a:br>
            <a:r>
              <a:rPr lang="en-US" sz="3200" dirty="0"/>
              <a:t>multiple entities, but you can limit</a:t>
            </a:r>
            <a:br>
              <a:rPr lang="en-US" sz="3200" dirty="0"/>
            </a:br>
            <a:r>
              <a:rPr lang="en-US" sz="3200" dirty="0"/>
              <a:t>the number</a:t>
            </a:r>
          </a:p>
          <a:p>
            <a:r>
              <a:rPr lang="en-US" sz="3200" dirty="0"/>
              <a:t>Describe films directed by Billy Wilder</a:t>
            </a:r>
          </a:p>
          <a:p>
            <a:pPr marL="395287" lvl="1" indent="0">
              <a:buNone/>
            </a:pPr>
            <a:r>
              <a:rPr lang="en-US" sz="2800" dirty="0"/>
              <a:t>PREFIX </a:t>
            </a:r>
            <a:r>
              <a:rPr lang="en-US" sz="2800" dirty="0" err="1"/>
              <a:t>dbo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http://dbpedia.org/ontology/</a:t>
            </a:r>
            <a:endParaRPr lang="en-US" sz="2800" dirty="0"/>
          </a:p>
          <a:p>
            <a:pPr marL="395287" lvl="1" indent="0">
              <a:buNone/>
            </a:pPr>
            <a:r>
              <a:rPr lang="en-US" sz="2800" dirty="0"/>
              <a:t>PREFIX </a:t>
            </a:r>
            <a:r>
              <a:rPr lang="en-US" sz="2800" dirty="0" err="1"/>
              <a:t>dbr</a:t>
            </a:r>
            <a:r>
              <a:rPr lang="en-US" sz="2800" dirty="0"/>
              <a:t>: &lt;http://</a:t>
            </a:r>
            <a:r>
              <a:rPr lang="en-US" sz="2800" dirty="0" err="1"/>
              <a:t>dbpedia.org</a:t>
            </a:r>
            <a:r>
              <a:rPr lang="en-US" sz="2800" dirty="0"/>
              <a:t>/resource/&gt;</a:t>
            </a:r>
          </a:p>
          <a:p>
            <a:pPr marL="395287" lvl="1" indent="0">
              <a:buNone/>
            </a:pPr>
            <a:r>
              <a:rPr lang="en-US" sz="2800" dirty="0"/>
              <a:t>describe ?x WHERE {</a:t>
            </a:r>
          </a:p>
          <a:p>
            <a:pPr marL="395287" lvl="1" indent="0">
              <a:buNone/>
            </a:pPr>
            <a:r>
              <a:rPr lang="en-US" sz="2800" dirty="0"/>
              <a:t> ?x a </a:t>
            </a:r>
            <a:r>
              <a:rPr lang="en-US" sz="2800" dirty="0" err="1"/>
              <a:t>dbo:Film</a:t>
            </a:r>
            <a:r>
              <a:rPr lang="en-US" sz="2800" dirty="0"/>
              <a:t>; </a:t>
            </a:r>
            <a:r>
              <a:rPr lang="en-US" sz="2800" dirty="0" err="1"/>
              <a:t>dbo:director</a:t>
            </a:r>
            <a:r>
              <a:rPr lang="en-US" sz="2800" dirty="0"/>
              <a:t> </a:t>
            </a:r>
            <a:r>
              <a:rPr lang="en-US" sz="2800" dirty="0" err="1"/>
              <a:t>dbr:Billy_Wilder</a:t>
            </a:r>
            <a:r>
              <a:rPr lang="en-US" sz="2800" dirty="0"/>
              <a:t>.</a:t>
            </a:r>
          </a:p>
          <a:p>
            <a:pPr marL="395287" lvl="1" indent="0">
              <a:buNone/>
            </a:pPr>
            <a:r>
              <a:rPr lang="en-US" sz="2800" dirty="0"/>
              <a:t>} </a:t>
            </a:r>
            <a:r>
              <a:rPr lang="en-US" sz="2800" b="1" dirty="0"/>
              <a:t>LIMIT 1</a:t>
            </a:r>
          </a:p>
          <a:p>
            <a:pPr marL="450850" indent="-457200"/>
            <a:r>
              <a:rPr lang="en-US" sz="3200" dirty="0"/>
              <a:t>Returns a collection of ~500 triples about just one  film, The Apartment.</a:t>
            </a:r>
          </a:p>
        </p:txBody>
      </p:sp>
      <p:pic>
        <p:nvPicPr>
          <p:cNvPr id="6" name="Picture 5" descr="A person posing for a photo&#13;&#10;&#13;&#10;Description automatically generated">
            <a:extLst>
              <a:ext uri="{FF2B5EF4-FFF2-40B4-BE49-F238E27FC236}">
                <a16:creationId xmlns:a16="http://schemas.microsoft.com/office/drawing/2014/main" id="{0C621732-983A-114C-A0E7-8E186E120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88175"/>
            <a:ext cx="1891846" cy="247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60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3804-5B45-1C4C-A704-ADBB68EF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query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D669A-4A91-BB40-840A-692E7EE9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268760"/>
            <a:ext cx="8353425" cy="4967288"/>
          </a:xfrm>
        </p:spPr>
        <p:txBody>
          <a:bodyPr/>
          <a:lstStyle/>
          <a:p>
            <a:r>
              <a:rPr lang="en-US" sz="3200" dirty="0"/>
              <a:t>Construct queries return graphs as results, e.g., film directors and the actors they’ve directed</a:t>
            </a:r>
          </a:p>
          <a:p>
            <a:pPr marL="401637" lvl="1" indent="0">
              <a:buNone/>
            </a:pPr>
            <a:r>
              <a:rPr lang="en-US" sz="2800" dirty="0"/>
              <a:t>PREFIX </a:t>
            </a:r>
            <a:r>
              <a:rPr lang="en-US" sz="2800" dirty="0" err="1"/>
              <a:t>dbo</a:t>
            </a:r>
            <a:r>
              <a:rPr lang="en-US" sz="2800" dirty="0"/>
              <a:t>: &lt;http://</a:t>
            </a:r>
            <a:r>
              <a:rPr lang="en-US" sz="2800" dirty="0" err="1"/>
              <a:t>dbpedia.org</a:t>
            </a:r>
            <a:r>
              <a:rPr lang="en-US" sz="2800" dirty="0"/>
              <a:t>/ontology/&gt;</a:t>
            </a:r>
          </a:p>
          <a:p>
            <a:pPr marL="401637" lvl="1" indent="0">
              <a:buNone/>
            </a:pPr>
            <a:r>
              <a:rPr lang="en-US" sz="2800" dirty="0"/>
              <a:t>PREFIX ex: &lt;http://</a:t>
            </a:r>
            <a:r>
              <a:rPr lang="en-US" sz="2800" dirty="0" err="1"/>
              <a:t>example.org</a:t>
            </a:r>
            <a:r>
              <a:rPr lang="en-US" sz="2800" dirty="0"/>
              <a:t>/&gt;</a:t>
            </a:r>
          </a:p>
          <a:p>
            <a:pPr marL="401637" lvl="1" indent="0">
              <a:buNone/>
            </a:pPr>
            <a:r>
              <a:rPr lang="en-US" sz="2800" dirty="0"/>
              <a:t>CONSTRUCT {?director </a:t>
            </a:r>
            <a:r>
              <a:rPr lang="en-US" sz="2800" dirty="0" err="1"/>
              <a:t>ex:directed</a:t>
            </a:r>
            <a:r>
              <a:rPr lang="en-US" sz="2800" dirty="0"/>
              <a:t> ?actor}</a:t>
            </a:r>
          </a:p>
          <a:p>
            <a:pPr marL="401637" lvl="1" indent="0">
              <a:buNone/>
            </a:pPr>
            <a:r>
              <a:rPr lang="en-US" sz="2800" dirty="0"/>
              <a:t>WHERE {?film a </a:t>
            </a:r>
            <a:r>
              <a:rPr lang="en-US" sz="2800" dirty="0" err="1"/>
              <a:t>dbo:Film</a:t>
            </a:r>
            <a:r>
              <a:rPr lang="en-US" sz="2800" dirty="0"/>
              <a:t>; </a:t>
            </a:r>
          </a:p>
          <a:p>
            <a:pPr marL="401637" lvl="1" indent="0">
              <a:buNone/>
            </a:pPr>
            <a:r>
              <a:rPr lang="en-US" sz="2800" dirty="0"/>
              <a:t>                         </a:t>
            </a:r>
            <a:r>
              <a:rPr lang="en-US" sz="2800" dirty="0" err="1"/>
              <a:t>dbo:director</a:t>
            </a:r>
            <a:r>
              <a:rPr lang="en-US" sz="2800" dirty="0"/>
              <a:t> ?director;</a:t>
            </a:r>
          </a:p>
          <a:p>
            <a:pPr marL="401637" lvl="1" indent="0">
              <a:buNone/>
            </a:pPr>
            <a:r>
              <a:rPr lang="en-US" sz="2800" dirty="0"/>
              <a:t>                         </a:t>
            </a:r>
            <a:r>
              <a:rPr lang="en-US" sz="2800" dirty="0" err="1"/>
              <a:t>dbo:starring</a:t>
            </a:r>
            <a:r>
              <a:rPr lang="en-US" sz="2800" dirty="0"/>
              <a:t> ?actor}</a:t>
            </a:r>
          </a:p>
          <a:p>
            <a:r>
              <a:rPr lang="en-US" sz="3200" dirty="0"/>
              <a:t>Returns a graph with ~21,000 triples</a:t>
            </a:r>
          </a:p>
        </p:txBody>
      </p:sp>
    </p:spTree>
    <p:extLst>
      <p:ext uri="{BB962C8B-B14F-4D97-AF65-F5344CB8AC3E}">
        <p14:creationId xmlns:p14="http://schemas.microsoft.com/office/powerpoint/2010/main" val="3605719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9AEC4CFA-01B6-184D-94DB-1E9B0F4E9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On construct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361327E8-9808-F147-BECE-96248708B9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Having a result form that produces an RDF graph is a good idea</a:t>
            </a:r>
          </a:p>
          <a:p>
            <a:pPr eaLnBrk="1" hangingPunct="1"/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It enables on to construct systems by using the output of one SPARQL query as the data over which another query works</a:t>
            </a:r>
          </a:p>
          <a:p>
            <a:pPr eaLnBrk="1" hangingPunct="1"/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This kind of capability was a powerful one for relational databases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3804-5B45-1C4C-A704-ADBB68EF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query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D669A-4A91-BB40-840A-692E7EE9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268760"/>
            <a:ext cx="8353425" cy="4967288"/>
          </a:xfrm>
        </p:spPr>
        <p:txBody>
          <a:bodyPr/>
          <a:lstStyle/>
          <a:p>
            <a:r>
              <a:rPr lang="en-US" sz="3200" dirty="0"/>
              <a:t>Construct queries return graphs as results, e.g., film directors and the actors they’ve directed</a:t>
            </a:r>
          </a:p>
          <a:p>
            <a:pPr marL="401637" lvl="1" indent="0">
              <a:buNone/>
            </a:pPr>
            <a:r>
              <a:rPr lang="en-US" sz="2800" dirty="0"/>
              <a:t>PREFIX </a:t>
            </a:r>
            <a:r>
              <a:rPr lang="en-US" sz="2800" dirty="0" err="1"/>
              <a:t>dbo</a:t>
            </a:r>
            <a:r>
              <a:rPr lang="en-US" sz="2800" dirty="0"/>
              <a:t>: &lt;http://</a:t>
            </a:r>
            <a:r>
              <a:rPr lang="en-US" sz="2800" dirty="0" err="1"/>
              <a:t>dbpedia.org</a:t>
            </a:r>
            <a:r>
              <a:rPr lang="en-US" sz="2800" dirty="0"/>
              <a:t>/ontology/&gt;</a:t>
            </a:r>
          </a:p>
          <a:p>
            <a:pPr marL="401637" lvl="1" indent="0">
              <a:buNone/>
            </a:pPr>
            <a:r>
              <a:rPr lang="en-US" sz="2800" dirty="0"/>
              <a:t>PREFIX ex: &lt;http://</a:t>
            </a:r>
            <a:r>
              <a:rPr lang="en-US" sz="2800" dirty="0" err="1"/>
              <a:t>example.org</a:t>
            </a:r>
            <a:r>
              <a:rPr lang="en-US" sz="2800" dirty="0"/>
              <a:t>/&gt;</a:t>
            </a:r>
          </a:p>
          <a:p>
            <a:pPr marL="401637" lvl="1" indent="0">
              <a:buNone/>
            </a:pPr>
            <a:r>
              <a:rPr lang="en-US" sz="2800" dirty="0"/>
              <a:t>CONSTRUCT {?director </a:t>
            </a:r>
            <a:r>
              <a:rPr lang="en-US" sz="2800" dirty="0" err="1"/>
              <a:t>ex:directed</a:t>
            </a:r>
            <a:r>
              <a:rPr lang="en-US" sz="2800" dirty="0"/>
              <a:t> ?actor}</a:t>
            </a:r>
          </a:p>
          <a:p>
            <a:pPr marL="401637" lvl="1" indent="0">
              <a:buNone/>
            </a:pPr>
            <a:r>
              <a:rPr lang="en-US" sz="2800" dirty="0"/>
              <a:t>WHERE {?film a </a:t>
            </a:r>
            <a:r>
              <a:rPr lang="en-US" sz="2800" dirty="0" err="1"/>
              <a:t>dbo:Film</a:t>
            </a:r>
            <a:r>
              <a:rPr lang="en-US" sz="2800" dirty="0"/>
              <a:t>; </a:t>
            </a:r>
          </a:p>
          <a:p>
            <a:pPr marL="401637" lvl="1" indent="0">
              <a:buNone/>
            </a:pPr>
            <a:r>
              <a:rPr lang="en-US" sz="2800" dirty="0"/>
              <a:t>                         </a:t>
            </a:r>
            <a:r>
              <a:rPr lang="en-US" sz="2800" dirty="0" err="1"/>
              <a:t>dbo:director</a:t>
            </a:r>
            <a:r>
              <a:rPr lang="en-US" sz="2800" dirty="0"/>
              <a:t> ?director;</a:t>
            </a:r>
          </a:p>
          <a:p>
            <a:pPr marL="401637" lvl="1" indent="0">
              <a:buNone/>
            </a:pPr>
            <a:r>
              <a:rPr lang="en-US" sz="2800" dirty="0"/>
              <a:t>                         </a:t>
            </a:r>
            <a:r>
              <a:rPr lang="en-US" sz="2800" dirty="0" err="1"/>
              <a:t>dbo:starring</a:t>
            </a:r>
            <a:r>
              <a:rPr lang="en-US" sz="2800" dirty="0"/>
              <a:t> ?actor}</a:t>
            </a:r>
          </a:p>
          <a:p>
            <a:r>
              <a:rPr lang="en-US" sz="3200" dirty="0"/>
              <a:t>Returns a graph with ~21,000 triples</a:t>
            </a:r>
          </a:p>
        </p:txBody>
      </p:sp>
    </p:spTree>
    <p:extLst>
      <p:ext uri="{BB962C8B-B14F-4D97-AF65-F5344CB8AC3E}">
        <p14:creationId xmlns:p14="http://schemas.microsoft.com/office/powerpoint/2010/main" val="3206556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>
            <a:extLst>
              <a:ext uri="{FF2B5EF4-FFF2-40B4-BE49-F238E27FC236}">
                <a16:creationId xmlns:a16="http://schemas.microsoft.com/office/drawing/2014/main" id="{2EB15F9F-BE40-E147-9647-0B4E20661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1044575"/>
            <a:ext cx="1512168" cy="2168401"/>
          </a:xfrm>
          <a:prstGeom prst="wedgeRoundRectCallout">
            <a:avLst>
              <a:gd name="adj1" fmla="val -197531"/>
              <a:gd name="adj2" fmla="val 12319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SPARQL 1.1 allows using  alternative properties separated by vertical bar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93804-5B45-1C4C-A704-ADBB68EF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query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D669A-4A91-BB40-840A-692E7EE9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2" y="1240631"/>
            <a:ext cx="8496300" cy="4967288"/>
          </a:xfrm>
        </p:spPr>
        <p:txBody>
          <a:bodyPr/>
          <a:lstStyle/>
          <a:p>
            <a:r>
              <a:rPr lang="en-US" sz="3200" dirty="0"/>
              <a:t>Actors and directors or producers</a:t>
            </a:r>
            <a:br>
              <a:rPr lang="en-US" sz="3200" dirty="0"/>
            </a:br>
            <a:r>
              <a:rPr lang="en-US" sz="3200" dirty="0"/>
              <a:t>they’ve worked for</a:t>
            </a:r>
          </a:p>
          <a:p>
            <a:pPr marL="401637" lvl="1" indent="0">
              <a:buNone/>
            </a:pPr>
            <a:r>
              <a:rPr lang="en-US" sz="2600" dirty="0"/>
              <a:t>PREFIX </a:t>
            </a:r>
            <a:r>
              <a:rPr lang="en-US" sz="2600" dirty="0" err="1"/>
              <a:t>dbo</a:t>
            </a:r>
            <a:r>
              <a:rPr lang="en-US" sz="2600" dirty="0"/>
              <a:t>: &lt;http://</a:t>
            </a:r>
            <a:r>
              <a:rPr lang="en-US" sz="2600" dirty="0" err="1"/>
              <a:t>dbpedia.org</a:t>
            </a:r>
            <a:r>
              <a:rPr lang="en-US" sz="2600" dirty="0"/>
              <a:t>/ontology/&gt;</a:t>
            </a:r>
          </a:p>
          <a:p>
            <a:pPr marL="401637" lvl="1" indent="0">
              <a:buNone/>
            </a:pPr>
            <a:r>
              <a:rPr lang="en-US" sz="2600" dirty="0"/>
              <a:t>PREFIX ex: &lt;http://</a:t>
            </a:r>
            <a:r>
              <a:rPr lang="en-US" sz="2600" dirty="0" err="1"/>
              <a:t>example.org</a:t>
            </a:r>
            <a:r>
              <a:rPr lang="en-US" sz="2600" dirty="0"/>
              <a:t>/&gt;</a:t>
            </a:r>
          </a:p>
          <a:p>
            <a:pPr marL="401637" lvl="1" indent="0">
              <a:buNone/>
            </a:pPr>
            <a:r>
              <a:rPr lang="en-US" sz="2600" dirty="0"/>
              <a:t>Construct {?actor </a:t>
            </a:r>
            <a:r>
              <a:rPr lang="en-US" sz="2600" dirty="0" err="1"/>
              <a:t>ex:workedFor</a:t>
            </a:r>
            <a:r>
              <a:rPr lang="en-US" sz="2600" dirty="0"/>
              <a:t> ?</a:t>
            </a:r>
            <a:r>
              <a:rPr lang="en-US" sz="2600" dirty="0" err="1"/>
              <a:t>directorOrProducer</a:t>
            </a:r>
            <a:r>
              <a:rPr lang="en-US" sz="2600" dirty="0"/>
              <a:t>}</a:t>
            </a:r>
          </a:p>
          <a:p>
            <a:pPr marL="401637" lvl="1" indent="0">
              <a:buNone/>
            </a:pPr>
            <a:r>
              <a:rPr lang="en-US" sz="2600" dirty="0"/>
              <a:t>WHERE {</a:t>
            </a:r>
          </a:p>
          <a:p>
            <a:pPr marL="401637" lvl="1" indent="0">
              <a:buNone/>
            </a:pPr>
            <a:r>
              <a:rPr lang="en-US" sz="2600" dirty="0"/>
              <a:t>  ?film a </a:t>
            </a:r>
            <a:r>
              <a:rPr lang="en-US" sz="2600" dirty="0" err="1"/>
              <a:t>dbo:Film</a:t>
            </a:r>
            <a:r>
              <a:rPr lang="en-US" sz="2600" dirty="0"/>
              <a:t>; </a:t>
            </a:r>
          </a:p>
          <a:p>
            <a:pPr marL="401637" lvl="1" indent="0">
              <a:buNone/>
            </a:pPr>
            <a:r>
              <a:rPr lang="en-US" sz="2600" dirty="0"/>
              <a:t>            </a:t>
            </a:r>
            <a:r>
              <a:rPr lang="en-US" sz="2600" b="1" dirty="0" err="1"/>
              <a:t>dbo:director|dbo:producer</a:t>
            </a:r>
            <a:r>
              <a:rPr lang="en-US" sz="2600" b="1" dirty="0"/>
              <a:t> </a:t>
            </a:r>
            <a:r>
              <a:rPr lang="en-US" sz="2600" dirty="0"/>
              <a:t>?</a:t>
            </a:r>
            <a:r>
              <a:rPr lang="en-US" sz="2600" dirty="0" err="1"/>
              <a:t>directorOrProducer</a:t>
            </a:r>
            <a:r>
              <a:rPr lang="en-US" sz="2600" dirty="0"/>
              <a:t>;</a:t>
            </a:r>
          </a:p>
          <a:p>
            <a:pPr marL="401637" lvl="1" indent="0">
              <a:buNone/>
            </a:pPr>
            <a:r>
              <a:rPr lang="en-US" sz="2600" dirty="0"/>
              <a:t>            </a:t>
            </a:r>
            <a:r>
              <a:rPr lang="en-US" sz="2600" dirty="0" err="1"/>
              <a:t>dbo:starring</a:t>
            </a:r>
            <a:r>
              <a:rPr lang="en-US" sz="2600" dirty="0"/>
              <a:t> ?actor} </a:t>
            </a:r>
          </a:p>
          <a:p>
            <a:r>
              <a:rPr lang="en-US" sz="3600" dirty="0"/>
              <a:t>Returns a graph with ~31,000 triples</a:t>
            </a:r>
          </a:p>
        </p:txBody>
      </p:sp>
    </p:spTree>
    <p:extLst>
      <p:ext uri="{BB962C8B-B14F-4D97-AF65-F5344CB8AC3E}">
        <p14:creationId xmlns:p14="http://schemas.microsoft.com/office/powerpoint/2010/main" val="39568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628005F9-0592-BC41-AF88-877B59600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Example: finding missing inverses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3ABA0C04-EE28-5C4C-8716-1B23B2299F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353425" cy="5445125"/>
          </a:xfrm>
        </p:spPr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DBpedia is missing many inverse relations, inclueing more than 10k missing spouse relations</a:t>
            </a:r>
          </a:p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This creates a graph of all the missing ones, which can be added back to the KG via UPDATE ADD</a:t>
            </a:r>
          </a:p>
          <a:p>
            <a:endParaRPr lang="en-US" altLang="en-US" sz="11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400050" lvl="1" indent="0">
              <a:buFontTx/>
              <a:buNone/>
            </a:pPr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PREFIX dbo: &lt;http://dbpedia.org/ontology/&gt;</a:t>
            </a:r>
          </a:p>
          <a:p>
            <a:pPr marL="400050" lvl="1" indent="0">
              <a:buFontTx/>
              <a:buNone/>
            </a:pPr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CONSTRUCT { ?p2 dbo:spouse ?p1. }</a:t>
            </a:r>
          </a:p>
          <a:p>
            <a:pPr marL="400050" lvl="1" indent="0">
              <a:buFontTx/>
              <a:buNone/>
            </a:pPr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WHERE {?p1 dbo:spouse ?p2.</a:t>
            </a:r>
          </a:p>
          <a:p>
            <a:pPr marL="400050" lvl="1" indent="0">
              <a:buFontTx/>
              <a:buNone/>
            </a:pPr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       FILTER NOT EXISTS {?p2 dbo:spouse ?p1}}</a:t>
            </a:r>
          </a:p>
          <a:p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Not the </a:t>
            </a:r>
            <a:r>
              <a:rPr lang="en-US" altLang="en-US" sz="3200" b="1">
                <a:latin typeface="Calibri" panose="020F0502020204030204" pitchFamily="34" charset="0"/>
                <a:ea typeface="ＭＳ Ｐゴシック" panose="020B0600070205080204" pitchFamily="34" charset="-128"/>
              </a:rPr>
              <a:t>NOT EXISTS </a:t>
            </a:r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operator that succeeds iff its graph pattern is not satisfiable</a:t>
            </a:r>
            <a:endParaRPr lang="en-US" altLang="en-US" sz="3200" b="1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40A27CC6-4DA2-8741-B5C0-C877BB87D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>
                <a:latin typeface="Calibri" panose="020F0502020204030204" pitchFamily="34" charset="0"/>
                <a:ea typeface="ＭＳ Ｐゴシック" panose="020B0600070205080204" pitchFamily="34" charset="-128"/>
              </a:rPr>
              <a:t>RDF Named graphs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B74E5D5D-0FA9-6C49-8F48-03B4B4DB04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353425" cy="5140325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Having multiple RDF graphs in a single document/repository and naming them with URIs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Provides useful additional functionality built on top of the RDF Recommendations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SPARQL queries can involve several graphs, a background one and multiple named ones, e.g.: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alibri" panose="020F0502020204030204" pitchFamily="34" charset="0"/>
                <a:ea typeface="ＭＳ Ｐゴシック" panose="020B0600070205080204" pitchFamily="34" charset="-128"/>
              </a:rPr>
              <a:t>SELECT ?who ?g ?mbox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alibri" panose="020F0502020204030204" pitchFamily="34" charset="0"/>
                <a:ea typeface="ＭＳ Ｐゴシック" panose="020B0600070205080204" pitchFamily="34" charset="-128"/>
              </a:rPr>
              <a:t>FROM &lt;http://example.org/dft.ttl&gt;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alibri" panose="020F0502020204030204" pitchFamily="34" charset="0"/>
                <a:ea typeface="ＭＳ Ｐゴシック" panose="020B0600070205080204" pitchFamily="34" charset="-128"/>
              </a:rPr>
              <a:t>FROM NAMED &lt;http://example.org/alice&gt;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alibri" panose="020F0502020204030204" pitchFamily="34" charset="0"/>
                <a:ea typeface="ＭＳ Ｐゴシック" panose="020B0600070205080204" pitchFamily="34" charset="-128"/>
              </a:rPr>
              <a:t>FROM NAMED &lt;http://example.org/bob&gt;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alibri" panose="020F0502020204030204" pitchFamily="34" charset="0"/>
                <a:ea typeface="ＭＳ Ｐゴシック" panose="020B0600070205080204" pitchFamily="34" charset="-128"/>
              </a:rPr>
              <a:t>WHERE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alibri" panose="020F0502020204030204" pitchFamily="34" charset="0"/>
                <a:ea typeface="ＭＳ Ｐゴシック" panose="020B0600070205080204" pitchFamily="34" charset="-128"/>
              </a:rPr>
              <a:t>{ ?g dc:publisher ?who .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alibri" panose="020F0502020204030204" pitchFamily="34" charset="0"/>
                <a:ea typeface="ＭＳ Ｐゴシック" panose="020B0600070205080204" pitchFamily="34" charset="-128"/>
              </a:rPr>
              <a:t>   GRAPH ?g { ?x foaf:mbox ?mbox }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  <a:p>
            <a:pPr lvl="1" eaLnBrk="1" hangingPunct="1">
              <a:buFontTx/>
              <a:buNone/>
            </a:pPr>
            <a:endParaRPr lang="en-US" altLang="en-US" sz="12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AB6D4210-9464-2C45-8D9D-1E242249B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UPDATE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2C84B-8005-8F4E-88B4-318878FE6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5329238"/>
          </a:xfrm>
        </p:spPr>
        <p:txBody>
          <a:bodyPr/>
          <a:lstStyle/>
          <a:p>
            <a:pPr>
              <a:defRPr/>
            </a:pPr>
            <a:r>
              <a:rPr lang="en-US" b="1" dirty="0"/>
              <a:t>Simple insert</a:t>
            </a:r>
            <a:br>
              <a:rPr lang="en-US" dirty="0"/>
            </a:br>
            <a:r>
              <a:rPr lang="en-US" dirty="0"/>
              <a:t>INSERT DATA { :book1 :title "A new book" ; :creator "</a:t>
            </a:r>
            <a:r>
              <a:rPr lang="en-US" dirty="0" err="1"/>
              <a:t>A.N.Other</a:t>
            </a:r>
            <a:r>
              <a:rPr lang="en-US" dirty="0"/>
              <a:t>" . }</a:t>
            </a:r>
          </a:p>
          <a:p>
            <a:pPr>
              <a:defRPr/>
            </a:pPr>
            <a:r>
              <a:rPr lang="en-US" b="1" dirty="0"/>
              <a:t>Simple delete</a:t>
            </a:r>
            <a:br>
              <a:rPr lang="en-US" dirty="0"/>
            </a:br>
            <a:r>
              <a:rPr lang="en-US" dirty="0"/>
              <a:t>DELETE DATA { :book1 </a:t>
            </a:r>
            <a:r>
              <a:rPr lang="en-US" dirty="0" err="1"/>
              <a:t>dc:title</a:t>
            </a:r>
            <a:r>
              <a:rPr lang="en-US" dirty="0"/>
              <a:t> "A new book" . }</a:t>
            </a:r>
          </a:p>
          <a:p>
            <a:pPr>
              <a:defRPr/>
            </a:pPr>
            <a:r>
              <a:rPr lang="en-US" dirty="0"/>
              <a:t>Combine the two for a modification, optionally guided by the results of a graph pattern</a:t>
            </a:r>
          </a:p>
          <a:p>
            <a:pPr marL="395287" lvl="1" indent="0">
              <a:buFontTx/>
              <a:buNone/>
              <a:defRPr/>
            </a:pPr>
            <a:r>
              <a:rPr lang="en-US" dirty="0"/>
              <a:t>PREFIX foaf: &lt;http://</a:t>
            </a:r>
            <a:r>
              <a:rPr lang="en-US" dirty="0" err="1"/>
              <a:t>xmlns.com</a:t>
            </a:r>
            <a:r>
              <a:rPr lang="en-US" dirty="0"/>
              <a:t>/foaf/0.1/&gt;</a:t>
            </a:r>
          </a:p>
          <a:p>
            <a:pPr marL="395287" lvl="1" indent="0">
              <a:buFontTx/>
              <a:buNone/>
              <a:defRPr/>
            </a:pPr>
            <a:r>
              <a:rPr lang="en-US" dirty="0"/>
              <a:t>DELETE { ?person </a:t>
            </a:r>
            <a:r>
              <a:rPr lang="en-US" dirty="0" err="1"/>
              <a:t>foaf:givenName</a:t>
            </a:r>
            <a:r>
              <a:rPr lang="en-US" dirty="0"/>
              <a:t> 'Bill’ } </a:t>
            </a:r>
          </a:p>
          <a:p>
            <a:pPr marL="395287" lvl="1" indent="0">
              <a:buFontTx/>
              <a:buNone/>
              <a:defRPr/>
            </a:pPr>
            <a:r>
              <a:rPr lang="en-US" dirty="0"/>
              <a:t>INSERT { ?person </a:t>
            </a:r>
            <a:r>
              <a:rPr lang="en-US" dirty="0" err="1"/>
              <a:t>foaf:givenName</a:t>
            </a:r>
            <a:r>
              <a:rPr lang="en-US" dirty="0"/>
              <a:t> 'William’ } </a:t>
            </a:r>
          </a:p>
          <a:p>
            <a:pPr marL="395287" lvl="1" indent="0">
              <a:buFontTx/>
              <a:buNone/>
              <a:defRPr/>
            </a:pPr>
            <a:r>
              <a:rPr lang="en-US" dirty="0"/>
              <a:t>WHERE { ?person </a:t>
            </a:r>
            <a:r>
              <a:rPr lang="en-US" dirty="0" err="1"/>
              <a:t>foaf:givenName</a:t>
            </a:r>
            <a:r>
              <a:rPr lang="en-US" dirty="0"/>
              <a:t> 'Bill' }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0906A1AA-90E1-1F44-A0EC-3D2D0C4A7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Typical Architecture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11F0FE9C-53E7-CC4A-857D-6EB847A066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2225"/>
            <a:ext cx="8496300" cy="14938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3000">
                <a:latin typeface="Calibri" panose="020F0502020204030204" pitchFamily="34" charset="0"/>
                <a:ea typeface="ＭＳ Ｐゴシック" panose="020B0600070205080204" pitchFamily="34" charset="-128"/>
              </a:rPr>
              <a:t>SPARQL endpoint receives queries and requests via HTTP from programs or GUIs, accesses associated RDF triple store and returns result, e.g., data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0C31EF26-F087-1A4F-8057-8DD2DD8F3B6F}"/>
              </a:ext>
            </a:extLst>
          </p:cNvPr>
          <p:cNvSpPr/>
          <p:nvPr/>
        </p:nvSpPr>
        <p:spPr>
          <a:xfrm>
            <a:off x="6284913" y="3860800"/>
            <a:ext cx="1368425" cy="1728788"/>
          </a:xfrm>
          <a:prstGeom prst="can">
            <a:avLst/>
          </a:prstGeom>
          <a:solidFill>
            <a:schemeClr val="tx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38C7-B98B-814E-A070-A2F02670B963}"/>
              </a:ext>
            </a:extLst>
          </p:cNvPr>
          <p:cNvSpPr/>
          <p:nvPr/>
        </p:nvSpPr>
        <p:spPr>
          <a:xfrm>
            <a:off x="4557713" y="3860800"/>
            <a:ext cx="935037" cy="172878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8A3EB9-83E6-5440-81FD-F47744F541BE}"/>
              </a:ext>
            </a:extLst>
          </p:cNvPr>
          <p:cNvSpPr/>
          <p:nvPr/>
        </p:nvSpPr>
        <p:spPr>
          <a:xfrm>
            <a:off x="866775" y="5145088"/>
            <a:ext cx="1584325" cy="122396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tx1"/>
                </a:solidFill>
              </a:rPr>
              <a:t>Web Browser GUI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D33AE55-E704-1F47-852D-2FB92AF7AA09}"/>
              </a:ext>
            </a:extLst>
          </p:cNvPr>
          <p:cNvSpPr/>
          <p:nvPr/>
        </p:nvSpPr>
        <p:spPr>
          <a:xfrm>
            <a:off x="146050" y="3184525"/>
            <a:ext cx="2303463" cy="122396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19463" name="TextBox 9">
            <a:extLst>
              <a:ext uri="{FF2B5EF4-FFF2-40B4-BE49-F238E27FC236}">
                <a16:creationId xmlns:a16="http://schemas.microsoft.com/office/drawing/2014/main" id="{BD3738D7-DDD7-F347-A509-CE753BD46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575" y="5686425"/>
            <a:ext cx="19431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/>
              <a:t>RDF Triple</a:t>
            </a:r>
          </a:p>
          <a:p>
            <a:pPr algn="ctr"/>
            <a:r>
              <a:rPr lang="en-US" altLang="en-US" sz="2400"/>
              <a:t>Store</a:t>
            </a:r>
          </a:p>
        </p:txBody>
      </p:sp>
      <p:sp>
        <p:nvSpPr>
          <p:cNvPr id="19464" name="TextBox 10">
            <a:extLst>
              <a:ext uri="{FF2B5EF4-FFF2-40B4-BE49-F238E27FC236}">
                <a16:creationId xmlns:a16="http://schemas.microsoft.com/office/drawing/2014/main" id="{E7EB98F9-0C5B-A84D-BC61-ECAC8AA18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363" y="5751513"/>
            <a:ext cx="14097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/>
              <a:t>SPARQL</a:t>
            </a:r>
            <a:br>
              <a:rPr lang="en-US" altLang="en-US" sz="2400"/>
            </a:br>
            <a:r>
              <a:rPr lang="en-US" altLang="en-US" sz="2400"/>
              <a:t>endpoint</a:t>
            </a:r>
          </a:p>
        </p:txBody>
      </p:sp>
      <p:pic>
        <p:nvPicPr>
          <p:cNvPr id="19465" name="Picture 11">
            <a:extLst>
              <a:ext uri="{FF2B5EF4-FFF2-40B4-BE49-F238E27FC236}">
                <a16:creationId xmlns:a16="http://schemas.microsoft.com/office/drawing/2014/main" id="{ECE7EB9E-BD94-B543-9EA3-1082F49FF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425" y="5065713"/>
            <a:ext cx="13906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7C17ED-19F9-E443-A832-D2B784A872B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449513" y="3795713"/>
            <a:ext cx="2122487" cy="557212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328F9D-B66C-7441-8CB1-758A28A999D7}"/>
              </a:ext>
            </a:extLst>
          </p:cNvPr>
          <p:cNvCxnSpPr>
            <a:cxnSpLocks/>
          </p:cNvCxnSpPr>
          <p:nvPr/>
        </p:nvCxnSpPr>
        <p:spPr>
          <a:xfrm flipV="1">
            <a:off x="2451100" y="4938713"/>
            <a:ext cx="2106613" cy="846137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3D7710-FDF8-0348-8C8B-DD80CE4BC5D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5492750" y="4724400"/>
            <a:ext cx="792163" cy="0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69" name="TextBox 22">
            <a:extLst>
              <a:ext uri="{FF2B5EF4-FFF2-40B4-BE49-F238E27FC236}">
                <a16:creationId xmlns:a16="http://schemas.microsoft.com/office/drawing/2014/main" id="{B88FFC1E-3455-0C44-BBE7-1740C56B2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3" y="4352925"/>
            <a:ext cx="14112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/>
              <a:t>SPARQL</a:t>
            </a:r>
            <a:br>
              <a:rPr lang="en-US" altLang="en-US" sz="2400"/>
            </a:br>
            <a:r>
              <a:rPr lang="en-US" altLang="en-US" sz="2400"/>
              <a:t>protocol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AA49F52-EF56-2F46-9311-95C0286BB44A}"/>
              </a:ext>
            </a:extLst>
          </p:cNvPr>
          <p:cNvSpPr/>
          <p:nvPr/>
        </p:nvSpPr>
        <p:spPr>
          <a:xfrm>
            <a:off x="1568450" y="3333750"/>
            <a:ext cx="790575" cy="9445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err="1">
                <a:solidFill>
                  <a:schemeClr val="tx1"/>
                </a:solidFill>
              </a:rPr>
              <a:t>Rdf</a:t>
            </a:r>
            <a:endParaRPr lang="en-US" b="1">
              <a:solidFill>
                <a:schemeClr val="tx1"/>
              </a:solidFill>
            </a:endParaRPr>
          </a:p>
          <a:p>
            <a:pPr algn="ctr">
              <a:defRPr/>
            </a:pPr>
            <a:endParaRPr lang="en-US" sz="105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 b="1">
                <a:solidFill>
                  <a:schemeClr val="tx1"/>
                </a:solidFill>
              </a:rPr>
              <a:t>module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8045-FAC2-0D4A-97D5-9AA54121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75BF-03E8-3D42-977C-6D9CC8273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SPARQL 1.1 added many aggregation operators, like count, min, max, …</a:t>
            </a:r>
          </a:p>
          <a:p>
            <a:r>
              <a:rPr lang="en-US" sz="3200" dirty="0"/>
              <a:t>Generally used in the results specification</a:t>
            </a:r>
          </a:p>
          <a:p>
            <a:pPr marL="401637" lvl="1" indent="0">
              <a:buNone/>
            </a:pPr>
            <a:r>
              <a:rPr lang="en-US" sz="2800" dirty="0"/>
              <a:t>PREFIX </a:t>
            </a:r>
            <a:r>
              <a:rPr lang="en-US" sz="2800" dirty="0" err="1"/>
              <a:t>dbo</a:t>
            </a:r>
            <a:r>
              <a:rPr lang="en-US" sz="2800" dirty="0"/>
              <a:t>: &lt;http://</a:t>
            </a:r>
            <a:r>
              <a:rPr lang="en-US" sz="2800" dirty="0" err="1"/>
              <a:t>dbpedia.org</a:t>
            </a:r>
            <a:r>
              <a:rPr lang="en-US" sz="2800" dirty="0"/>
              <a:t>/ontology/&gt;</a:t>
            </a:r>
          </a:p>
          <a:p>
            <a:pPr marL="401637" lvl="1" indent="0">
              <a:buNone/>
            </a:pPr>
            <a:r>
              <a:rPr lang="en-US" sz="2800" dirty="0"/>
              <a:t>SELECT </a:t>
            </a:r>
            <a:r>
              <a:rPr lang="en-US" sz="2800" b="1" dirty="0"/>
              <a:t>(COUNT(?film) AS ?</a:t>
            </a:r>
            <a:r>
              <a:rPr lang="en-US" sz="2800" b="1" dirty="0" err="1"/>
              <a:t>numberOfFilms</a:t>
            </a:r>
            <a:r>
              <a:rPr lang="en-US" sz="2800" b="1" dirty="0"/>
              <a:t>)</a:t>
            </a:r>
          </a:p>
          <a:p>
            <a:pPr marL="401637" lvl="1" indent="0">
              <a:buNone/>
            </a:pPr>
            <a:r>
              <a:rPr lang="en-US" sz="2800" dirty="0"/>
              <a:t>    WHERE {?film a </a:t>
            </a:r>
            <a:r>
              <a:rPr lang="en-US" sz="2800" dirty="0" err="1"/>
              <a:t>dbo:Film</a:t>
            </a:r>
            <a:r>
              <a:rPr lang="en-US" sz="2800" dirty="0"/>
              <a:t> .}</a:t>
            </a:r>
          </a:p>
          <a:p>
            <a:r>
              <a:rPr lang="en-US" sz="3200" dirty="0"/>
              <a:t>This finds 129,980 films</a:t>
            </a:r>
          </a:p>
        </p:txBody>
      </p:sp>
    </p:spTree>
    <p:extLst>
      <p:ext uri="{BB962C8B-B14F-4D97-AF65-F5344CB8AC3E}">
        <p14:creationId xmlns:p14="http://schemas.microsoft.com/office/powerpoint/2010/main" val="1012102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EDD0-E58B-E347-BEAC-1DE329AB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42AA-6F8D-C74D-AD4A-FE5005678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GROUP BY breaks the query's result set into groups before applying the aggregate functions</a:t>
            </a:r>
          </a:p>
          <a:p>
            <a:r>
              <a:rPr lang="en-US" sz="3200" dirty="0"/>
              <a:t>Find BO’s properties and group them by property and find the number in each group</a:t>
            </a:r>
            <a:endParaRPr lang="en-US" dirty="0"/>
          </a:p>
          <a:p>
            <a:pPr marL="401637" lvl="1" indent="0">
              <a:buNone/>
            </a:pPr>
            <a:r>
              <a:rPr lang="en-US" dirty="0"/>
              <a:t>PREFIX </a:t>
            </a:r>
            <a:r>
              <a:rPr lang="en-US" dirty="0" err="1"/>
              <a:t>dbr</a:t>
            </a:r>
            <a:r>
              <a:rPr lang="en-US" dirty="0"/>
              <a:t>: &lt;http://</a:t>
            </a:r>
            <a:r>
              <a:rPr lang="en-US" dirty="0" err="1"/>
              <a:t>dbpedia.org</a:t>
            </a:r>
            <a:r>
              <a:rPr lang="en-US" dirty="0"/>
              <a:t>/resource/&gt;</a:t>
            </a:r>
          </a:p>
          <a:p>
            <a:pPr marL="401637" lvl="1" indent="0">
              <a:buNone/>
            </a:pPr>
            <a:r>
              <a:rPr lang="en-US" dirty="0"/>
              <a:t>PREFIX </a:t>
            </a:r>
            <a:r>
              <a:rPr lang="en-US" dirty="0" err="1"/>
              <a:t>dbo</a:t>
            </a:r>
            <a:r>
              <a:rPr lang="en-US" dirty="0"/>
              <a:t>: &lt;http://</a:t>
            </a:r>
            <a:r>
              <a:rPr lang="en-US" dirty="0" err="1"/>
              <a:t>dbpedia.org</a:t>
            </a:r>
            <a:r>
              <a:rPr lang="en-US" dirty="0"/>
              <a:t>/ontology/&gt;</a:t>
            </a:r>
          </a:p>
          <a:p>
            <a:pPr marL="401637" lvl="1" indent="0">
              <a:buNone/>
            </a:pPr>
            <a:r>
              <a:rPr lang="en-US" dirty="0"/>
              <a:t>SELECT ?p (COUNT(?p) as ?number)</a:t>
            </a:r>
          </a:p>
          <a:p>
            <a:pPr marL="401637" lvl="1" indent="0">
              <a:buNone/>
            </a:pPr>
            <a:r>
              <a:rPr lang="en-US" dirty="0"/>
              <a:t>WHERE { </a:t>
            </a:r>
            <a:r>
              <a:rPr lang="en-US" dirty="0" err="1"/>
              <a:t>dbr:Barack_Obama</a:t>
            </a:r>
            <a:r>
              <a:rPr lang="en-US" dirty="0"/>
              <a:t> ?p ?o }</a:t>
            </a:r>
          </a:p>
          <a:p>
            <a:pPr marL="401637" lvl="1" indent="0">
              <a:buNone/>
            </a:pPr>
            <a:r>
              <a:rPr lang="en-US" dirty="0"/>
              <a:t>GROUP BY ?p ORDER BY DESC(count(?p))</a:t>
            </a:r>
          </a:p>
        </p:txBody>
      </p:sp>
    </p:spTree>
    <p:extLst>
      <p:ext uri="{BB962C8B-B14F-4D97-AF65-F5344CB8AC3E}">
        <p14:creationId xmlns:p14="http://schemas.microsoft.com/office/powerpoint/2010/main" val="2189584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22783ADF-47DE-A84C-9959-54A35EF99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Inference via SPARQL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CC81-E396-854A-86C5-C970F1E12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This query adds inverse spouse relations that don’t already exist: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1100" dirty="0"/>
          </a:p>
          <a:p>
            <a:pPr marL="401637" lvl="1" indent="0">
              <a:buFontTx/>
              <a:buNone/>
              <a:defRPr/>
            </a:pPr>
            <a:r>
              <a:rPr lang="en-US" sz="2800" dirty="0"/>
              <a:t>PREFIX </a:t>
            </a:r>
            <a:r>
              <a:rPr lang="en-US" sz="2800" dirty="0" err="1"/>
              <a:t>dbo</a:t>
            </a:r>
            <a:r>
              <a:rPr lang="en-US" sz="2800" dirty="0"/>
              <a:t>: &lt;http://</a:t>
            </a:r>
            <a:r>
              <a:rPr lang="en-US" sz="2800" dirty="0" err="1"/>
              <a:t>dbpedia.org</a:t>
            </a:r>
            <a:r>
              <a:rPr lang="en-US" sz="2800" dirty="0"/>
              <a:t>/ontology/&gt;</a:t>
            </a:r>
          </a:p>
          <a:p>
            <a:pPr marL="401637" lvl="1" indent="0">
              <a:buFontTx/>
              <a:buNone/>
              <a:defRPr/>
            </a:pPr>
            <a:r>
              <a:rPr lang="en-US" sz="2800" dirty="0"/>
              <a:t>INSERT { ?p2 </a:t>
            </a:r>
            <a:r>
              <a:rPr lang="en-US" sz="2800" dirty="0" err="1"/>
              <a:t>dbo:spouse</a:t>
            </a:r>
            <a:r>
              <a:rPr lang="en-US" sz="2800" dirty="0"/>
              <a:t> ?p1. }</a:t>
            </a:r>
          </a:p>
          <a:p>
            <a:pPr marL="401637" lvl="1" indent="0">
              <a:buFontTx/>
              <a:buNone/>
              <a:defRPr/>
            </a:pPr>
            <a:r>
              <a:rPr lang="en-US" sz="2800" dirty="0"/>
              <a:t>WHERE {?p1 </a:t>
            </a:r>
            <a:r>
              <a:rPr lang="en-US" sz="2800" dirty="0" err="1"/>
              <a:t>dbo:spouse</a:t>
            </a:r>
            <a:r>
              <a:rPr lang="en-US" sz="2800" dirty="0"/>
              <a:t> ?p2.</a:t>
            </a:r>
          </a:p>
          <a:p>
            <a:pPr marL="401637" lvl="1" indent="0">
              <a:buFontTx/>
              <a:buNone/>
              <a:defRPr/>
            </a:pPr>
            <a:r>
              <a:rPr lang="en-US" sz="2800" dirty="0"/>
              <a:t>               FILTER NOT EXISTS {?p2 </a:t>
            </a:r>
            <a:r>
              <a:rPr lang="en-US" sz="2800" dirty="0" err="1"/>
              <a:t>dbo:spouse</a:t>
            </a:r>
            <a:r>
              <a:rPr lang="en-US" sz="2800" dirty="0"/>
              <a:t> ?p1}}</a:t>
            </a:r>
          </a:p>
          <a:p>
            <a:pPr>
              <a:defRPr/>
            </a:pPr>
            <a:r>
              <a:rPr lang="en-US" dirty="0">
                <a:hlinkClick r:id="rId2"/>
              </a:rPr>
              <a:t>SPIN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SHACL</a:t>
            </a:r>
            <a:r>
              <a:rPr lang="en-US" dirty="0"/>
              <a:t> are systems to represent simple constraint &amp; inference rules that are done by </a:t>
            </a:r>
            <a:r>
              <a:rPr lang="en-US" dirty="0" err="1"/>
              <a:t>sparql</a:t>
            </a:r>
            <a:endParaRPr lang="en-US" dirty="0"/>
          </a:p>
          <a:p>
            <a:pPr>
              <a:defRPr/>
            </a:pPr>
            <a:r>
              <a:rPr lang="en-US" dirty="0"/>
              <a:t>A big feature is that the rules are represented in the graph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C239-3FF5-4440-9ECE-9DDC4FA08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340768"/>
            <a:ext cx="8641208" cy="5184775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SPARQ 1.1 added many more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features …</a:t>
            </a:r>
          </a:p>
          <a:p>
            <a:pPr lvl="1">
              <a:defRPr/>
            </a:pPr>
            <a:r>
              <a:rPr lang="en-US" sz="2800" spc="-15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Subqueries</a:t>
            </a:r>
          </a:p>
          <a:p>
            <a:pPr lvl="1">
              <a:defRPr/>
            </a:pPr>
            <a:r>
              <a:rPr lang="en-US" sz="2800" spc="-15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Negation: MINUS</a:t>
            </a:r>
          </a:p>
          <a:p>
            <a:pPr lvl="1">
              <a:defRPr/>
            </a:pPr>
            <a:r>
              <a:rPr lang="en-US" sz="2800" spc="-15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Federated queries that access multiple endpoints</a:t>
            </a:r>
          </a:p>
          <a:p>
            <a:pPr>
              <a:defRPr/>
            </a:pPr>
            <a:r>
              <a:rPr lang="en-US" sz="3600" spc="-15" dirty="0">
                <a:solidFill>
                  <a:srgbClr val="5252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you want to extract from an RDF graph can probably be returned by one query</a:t>
            </a:r>
          </a:p>
          <a:p>
            <a:pPr lvl="1">
              <a:defRPr/>
            </a:pPr>
            <a:r>
              <a:rPr lang="en-US" sz="3200" spc="-15" dirty="0">
                <a:solidFill>
                  <a:srgbClr val="5252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Might be a complicated one, though …</a:t>
            </a:r>
          </a:p>
          <a:p>
            <a:pPr>
              <a:defRPr/>
            </a:pPr>
            <a:r>
              <a:rPr lang="en-US" sz="3600" spc="-15" dirty="0">
                <a:solidFill>
                  <a:srgbClr val="5252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web for SPARQL tricks or this book</a:t>
            </a:r>
          </a:p>
          <a:p>
            <a:pPr>
              <a:defRPr/>
            </a:pPr>
            <a:endParaRPr lang="en-US" sz="3200" spc="-15" dirty="0">
              <a:solidFill>
                <a:srgbClr val="52525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34" name="Title 4">
            <a:extLst>
              <a:ext uri="{FF2B5EF4-FFF2-40B4-BE49-F238E27FC236}">
                <a16:creationId xmlns:a16="http://schemas.microsoft.com/office/drawing/2014/main" id="{E0089D76-E503-9843-B174-8903640BA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6192366" cy="784225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SPARQL 1.1 Additions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78C24F-1D24-534A-9816-F929ADCB9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032" y="260350"/>
            <a:ext cx="24003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5C6FFB9C-FF5F-DF49-98EE-8F9016AF7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Some SPARQL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610D-AAAC-0143-8626-8D64847BC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5184775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dirty="0"/>
              <a:t>There are many public endpoints, e.g.</a:t>
            </a:r>
          </a:p>
          <a:p>
            <a:pPr marL="458788" indent="-276225">
              <a:defRPr/>
            </a:pPr>
            <a:r>
              <a:rPr lang="en-US" sz="3200" dirty="0" err="1"/>
              <a:t>Dbpedia</a:t>
            </a:r>
            <a:r>
              <a:rPr lang="en-US" sz="3200" dirty="0"/>
              <a:t>:  https://</a:t>
            </a:r>
            <a:r>
              <a:rPr lang="en-US" sz="3200" dirty="0" err="1"/>
              <a:t>dbpedia.ort</a:t>
            </a:r>
            <a:r>
              <a:rPr lang="en-US" sz="3200" dirty="0"/>
              <a:t>/</a:t>
            </a:r>
            <a:r>
              <a:rPr lang="en-US" sz="3200" dirty="0" err="1"/>
              <a:t>sparql</a:t>
            </a:r>
            <a:r>
              <a:rPr lang="en-US" sz="3200" dirty="0"/>
              <a:t>/</a:t>
            </a:r>
          </a:p>
          <a:p>
            <a:pPr marL="458788" indent="-276225">
              <a:defRPr/>
            </a:pPr>
            <a:r>
              <a:rPr lang="en-US" sz="3200" dirty="0" err="1"/>
              <a:t>Wikidata</a:t>
            </a:r>
            <a:r>
              <a:rPr lang="en-US" sz="3200" dirty="0"/>
              <a:t>: https://</a:t>
            </a:r>
            <a:r>
              <a:rPr lang="en-US" sz="3200" dirty="0" err="1"/>
              <a:t>query.wikidata.org</a:t>
            </a:r>
            <a:r>
              <a:rPr lang="en-US" sz="3200" dirty="0"/>
              <a:t>/</a:t>
            </a:r>
            <a:r>
              <a:rPr lang="en-US" sz="3200" dirty="0" err="1"/>
              <a:t>sparql</a:t>
            </a:r>
            <a:endParaRPr lang="en-US" sz="3200" dirty="0"/>
          </a:p>
          <a:p>
            <a:pPr marL="458788" indent="-276225">
              <a:defRPr/>
            </a:pPr>
            <a:r>
              <a:rPr lang="en-US" sz="3200" dirty="0"/>
              <a:t>DBLP: </a:t>
            </a:r>
            <a:r>
              <a:rPr lang="en-US" sz="3200" dirty="0">
                <a:hlinkClick r:id="rId2"/>
              </a:rPr>
              <a:t>https://dblp.l3s.de/d2r/sparql</a:t>
            </a:r>
            <a:endParaRPr lang="en-US" sz="3200" dirty="0"/>
          </a:p>
          <a:p>
            <a:pPr marL="458788" indent="-276225">
              <a:defRPr/>
            </a:pPr>
            <a:r>
              <a:rPr lang="en-US" sz="3600" dirty="0"/>
              <a:t>See W3C’s list of </a:t>
            </a:r>
            <a:r>
              <a:rPr lang="en-US" sz="3200" dirty="0">
                <a:hlinkClick r:id="rId3"/>
              </a:rPr>
              <a:t>currently alive SPARQL endpoints</a:t>
            </a:r>
            <a:endParaRPr lang="en-US" sz="32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dirty="0"/>
              <a:t>It’s not hard to set up your own, e.g.</a:t>
            </a:r>
          </a:p>
          <a:p>
            <a:pPr marL="514350" indent="-331788">
              <a:defRPr/>
            </a:pPr>
            <a:r>
              <a:rPr lang="en-US" sz="3200" dirty="0"/>
              <a:t>UMBC cybersecurity knowledge graph: http://eb4.cs.umbc.edu:9090/</a:t>
            </a:r>
            <a:r>
              <a:rPr lang="en-US" sz="3200" dirty="0" err="1"/>
              <a:t>ckg</a:t>
            </a:r>
            <a:r>
              <a:rPr lang="en-US" sz="3200" dirty="0"/>
              <a:t>/query/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370A9F4F-3F31-074E-AE37-BD526C87D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Endpoint GUIs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6BE41215-7298-DF4A-97E4-720A45E870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Some endpoints offer their own SPARQL GUI you can use to enter ad hoc queries </a:t>
            </a:r>
          </a:p>
          <a:p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They may use the same URL as the REST interface and rely on the protocol to know when it’s a person and when a query</a:t>
            </a:r>
          </a:p>
          <a:p>
            <a:pPr lvl="1"/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Dbpedia: </a:t>
            </a:r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  <a:hlinkClick r:id="rId2"/>
              </a:rPr>
              <a:t>http://dbpedia.org/sparql/</a:t>
            </a:r>
            <a:endParaRPr lang="en-US" altLang="en-US" sz="32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Wikidata: </a:t>
            </a:r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  <a:hlinkClick r:id="rId3"/>
              </a:rPr>
              <a:t>https://query.wikidata.org/</a:t>
            </a:r>
            <a:endParaRPr lang="en-US" altLang="en-US" sz="32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DBLP: </a:t>
            </a:r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  <a:hlinkClick r:id="rId4"/>
              </a:rPr>
              <a:t>https://dblp.l3s.de/d2r/snorql/</a:t>
            </a:r>
            <a:endParaRPr lang="en-US" altLang="en-US" sz="32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/>
            <a:endParaRPr lang="en-US" altLang="en-US" sz="32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3CEFE02B-1E0D-9143-B14A-B57DCE329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General SPARQL GUIs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0759F5F6-8FF3-414C-BECE-BD3D233F10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You can also access or run a general SPARQL GUI that can talk to any SPARQL endpoint</a:t>
            </a:r>
          </a:p>
          <a:p>
            <a:r>
              <a:rPr lang="en-US" altLang="en-US" sz="3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 nice example is YASGUI, which has a public resource: </a:t>
            </a: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hlinkClick r:id="rId2"/>
              </a:rPr>
              <a:t>https://yqagui.org/</a:t>
            </a: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and is available to </a:t>
            </a:r>
            <a:r>
              <a:rPr lang="en-US" altLang="en-US" sz="3600" dirty="0">
                <a:latin typeface="Calibri" panose="020F0502020204030204" pitchFamily="34" charset="0"/>
                <a:ea typeface="ＭＳ Ｐゴシック" panose="020B0600070205080204" pitchFamily="34" charset="-128"/>
                <a:hlinkClick r:id="rId3"/>
              </a:rPr>
              <a:t>download</a:t>
            </a:r>
            <a:r>
              <a:rPr lang="en-US" altLang="en-US" sz="3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Another open-source GUI is </a:t>
            </a: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hlinkClick r:id="rId4"/>
              </a:rPr>
              <a:t>Twinkle</a:t>
            </a: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834A6586-A167-E441-A4A6-0090E7778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YASGUI: Yet Another SPARQL GUI</a:t>
            </a:r>
          </a:p>
        </p:txBody>
      </p:sp>
      <p:pic>
        <p:nvPicPr>
          <p:cNvPr id="6" name="Picture 5" descr="A screenshot of a computer&#13;&#10;&#13;&#10;Description automatically generated">
            <a:hlinkClick r:id="rId2"/>
            <a:extLst>
              <a:ext uri="{FF2B5EF4-FFF2-40B4-BE49-F238E27FC236}">
                <a16:creationId xmlns:a16="http://schemas.microsoft.com/office/drawing/2014/main" id="{B5DD1924-9304-254D-88EB-0B667826C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" y="836712"/>
            <a:ext cx="8186738" cy="63157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39D947-90E9-5D49-B099-98A2CA81A67F}"/>
              </a:ext>
            </a:extLst>
          </p:cNvPr>
          <p:cNvSpPr txBox="1"/>
          <p:nvPr/>
        </p:nvSpPr>
        <p:spPr>
          <a:xfrm>
            <a:off x="5516563" y="6013450"/>
            <a:ext cx="3303587" cy="584200"/>
          </a:xfrm>
          <a:prstGeom prst="rect">
            <a:avLst/>
          </a:prstGeom>
          <a:solidFill>
            <a:schemeClr val="bg1">
              <a:lumMod val="50000"/>
              <a:alpha val="2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/>
              <a:t>https://</a:t>
            </a:r>
            <a:r>
              <a:rPr lang="en-US" sz="3200" err="1"/>
              <a:t>yasgui.org</a:t>
            </a:r>
            <a:endParaRPr 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6228FD9-EE74-FF4F-8C5C-137CB1BAC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SPARQL query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FA12-3AD5-0A4A-9B84-5BBCC831A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7" y="1131888"/>
            <a:ext cx="3313113" cy="5465762"/>
          </a:xfrm>
        </p:spPr>
        <p:txBody>
          <a:bodyPr/>
          <a:lstStyle/>
          <a:p>
            <a:pPr marL="236538" indent="-236538">
              <a:defRPr/>
            </a:pPr>
            <a:r>
              <a:rPr lang="en-US" sz="2200" i="1" dirty="0"/>
              <a:t>Prefix declarations</a:t>
            </a:r>
            <a:r>
              <a:rPr lang="en-US" sz="2200" dirty="0"/>
              <a:t> for abbreviating URIs</a:t>
            </a:r>
          </a:p>
          <a:p>
            <a:pPr marL="236538" indent="-236538">
              <a:defRPr/>
            </a:pPr>
            <a:r>
              <a:rPr lang="en-US" sz="2200" i="1" dirty="0"/>
              <a:t>Dataset definition:</a:t>
            </a:r>
            <a:r>
              <a:rPr lang="en-US" sz="2200" dirty="0"/>
              <a:t> what RDF graph(s) are being queried</a:t>
            </a:r>
          </a:p>
          <a:p>
            <a:pPr marL="236538" indent="-236538">
              <a:defRPr/>
            </a:pPr>
            <a:r>
              <a:rPr lang="en-US" sz="2200" i="1" dirty="0"/>
              <a:t>Result clause: </a:t>
            </a:r>
            <a:r>
              <a:rPr lang="en-US" sz="2200" dirty="0"/>
              <a:t>what information to return from the query</a:t>
            </a:r>
          </a:p>
          <a:p>
            <a:pPr marL="236538" indent="-236538">
              <a:defRPr/>
            </a:pPr>
            <a:r>
              <a:rPr lang="en-US" sz="2200" i="1" dirty="0"/>
              <a:t>Query pattern: </a:t>
            </a:r>
            <a:r>
              <a:rPr lang="en-US" sz="2200" dirty="0"/>
              <a:t>what to query for in dataset</a:t>
            </a:r>
          </a:p>
          <a:p>
            <a:pPr marL="236538" indent="-236538">
              <a:defRPr/>
            </a:pPr>
            <a:r>
              <a:rPr lang="en-US" sz="2200" i="1" dirty="0"/>
              <a:t>Query modifiers</a:t>
            </a:r>
            <a:r>
              <a:rPr lang="en-US" sz="2200" dirty="0"/>
              <a:t>, slicing, ordering, rearranging query results</a:t>
            </a:r>
          </a:p>
          <a:p>
            <a:pPr>
              <a:defRPr/>
            </a:pPr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82D132-5F3E-A14C-80F4-F969BD8B470D}"/>
              </a:ext>
            </a:extLst>
          </p:cNvPr>
          <p:cNvSpPr txBox="1">
            <a:spLocks/>
          </p:cNvSpPr>
          <p:nvPr/>
        </p:nvSpPr>
        <p:spPr bwMode="auto">
          <a:xfrm>
            <a:off x="3492500" y="1377950"/>
            <a:ext cx="5472113" cy="52197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/>
          <a:lstStyle>
            <a:lvl1pPr marL="280988" indent="-2809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marL="682625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rgbClr val="000000"/>
                </a:solidFill>
                <a:latin typeface="Calibri"/>
                <a:ea typeface="ＭＳ Ｐゴシック" charset="-128"/>
              </a:defRPr>
            </a:lvl2pPr>
            <a:lvl3pPr marL="1023938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rgbClr val="000000"/>
                </a:solidFill>
                <a:latin typeface="Calibri"/>
                <a:ea typeface="ＭＳ Ｐゴシック" charset="-128"/>
              </a:defRPr>
            </a:lvl3pPr>
            <a:lvl4pPr marL="136525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rgbClr val="000000"/>
                </a:solidFill>
                <a:latin typeface="Calibri"/>
                <a:ea typeface="ＭＳ Ｐゴシック" charset="-128"/>
              </a:defRPr>
            </a:lvl4pPr>
            <a:lvl5pPr marL="170656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Calibri"/>
                <a:ea typeface="ＭＳ Ｐゴシック" charset="-128"/>
              </a:defRPr>
            </a:lvl5pPr>
            <a:lvl6pPr marL="2163763" indent="-2270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620963" indent="-2270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078163" indent="-2270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535363" indent="-2270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prefix declarations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/>
              <a:t>PREFIX ex: &lt;http://</a:t>
            </a:r>
            <a:r>
              <a:rPr lang="en-US" sz="2000" b="1" dirty="0" err="1"/>
              <a:t>example.com</a:t>
            </a:r>
            <a:r>
              <a:rPr lang="en-US" sz="2000" b="1" dirty="0"/>
              <a:t>/</a:t>
            </a:r>
            <a:r>
              <a:rPr lang="en-US" sz="2000" b="1" dirty="0" err="1"/>
              <a:t>rdf</a:t>
            </a:r>
            <a:r>
              <a:rPr lang="en-US" sz="2000" b="1" dirty="0"/>
              <a:t>/&gt;  …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optional named graph source</a:t>
            </a:r>
            <a:br>
              <a:rPr lang="en-US" sz="2000" dirty="0"/>
            </a:br>
            <a:r>
              <a:rPr lang="en-US" sz="2000" b="1" dirty="0"/>
              <a:t>FROM ... </a:t>
            </a:r>
            <a:br>
              <a:rPr lang="en-US" sz="2000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result clause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select,ask,update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…)</a:t>
            </a:r>
            <a:br>
              <a:rPr lang="en-US" sz="2000" dirty="0"/>
            </a:br>
            <a:r>
              <a:rPr lang="en-US" sz="2000" b="1" dirty="0"/>
              <a:t>SELECT ... 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query pattern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US" sz="2000" dirty="0"/>
            </a:br>
            <a:r>
              <a:rPr lang="en-US" sz="2000" b="1" dirty="0"/>
              <a:t>WHERE { ... } </a:t>
            </a:r>
            <a:br>
              <a:rPr lang="en-US" sz="2000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query modifiers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US" sz="2000" dirty="0"/>
            </a:br>
            <a:r>
              <a:rPr lang="en-US" sz="2000" b="1" dirty="0"/>
              <a:t>ORDER BY ...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/>
              <a:t>GROUP BY ….</a:t>
            </a:r>
            <a:br>
              <a:rPr lang="en-US" sz="2000" b="1" dirty="0"/>
            </a:br>
            <a:r>
              <a:rPr lang="en-US" sz="2000" b="1" dirty="0"/>
              <a:t>LIMIT 100 </a:t>
            </a:r>
            <a:endParaRPr lang="en-US" sz="2000" b="1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5573</TotalTime>
  <Words>2833</Words>
  <Application>Microsoft Macintosh PowerPoint</Application>
  <PresentationFormat>On-screen Show (4:3)</PresentationFormat>
  <Paragraphs>375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</vt:lpstr>
      <vt:lpstr>Wingdings</vt:lpstr>
      <vt:lpstr>Capsules</vt:lpstr>
      <vt:lpstr>SPARQL An RDF Query Language </vt:lpstr>
      <vt:lpstr>SPARQL</vt:lpstr>
      <vt:lpstr>SPARQL History</vt:lpstr>
      <vt:lpstr>Typical Architecture</vt:lpstr>
      <vt:lpstr>Some SPARQL endpoints</vt:lpstr>
      <vt:lpstr>Endpoint GUIs</vt:lpstr>
      <vt:lpstr>General SPARQL GUIs</vt:lpstr>
      <vt:lpstr>YASGUI: Yet Another SPARQL GUI</vt:lpstr>
      <vt:lpstr>SPARQL query structure</vt:lpstr>
      <vt:lpstr>Basic SPARQL Query Forms </vt:lpstr>
      <vt:lpstr>A Query: Maryland Cities</vt:lpstr>
      <vt:lpstr>SPARQL protocol parameters</vt:lpstr>
      <vt:lpstr>Maryland Cities and population</vt:lpstr>
      <vt:lpstr>Maryland cities, population, names</vt:lpstr>
      <vt:lpstr>Just the @en names, w/o lang tag</vt:lpstr>
      <vt:lpstr>Order results by population (descending)</vt:lpstr>
      <vt:lpstr>Wait, where’s Catonsville? </vt:lpstr>
      <vt:lpstr>UNION operator is OR</vt:lpstr>
      <vt:lpstr>Now we have duplicate entries </vt:lpstr>
      <vt:lpstr>DISTINCT produces unique results</vt:lpstr>
      <vt:lpstr>Some cities are missing </vt:lpstr>
      <vt:lpstr>OPTIONAL handles missing data</vt:lpstr>
      <vt:lpstr>Handling queries with many results</vt:lpstr>
      <vt:lpstr>Get the first 10K</vt:lpstr>
      <vt:lpstr>Get the second 10K with OFFSET</vt:lpstr>
      <vt:lpstr>A simple program gets them all</vt:lpstr>
      <vt:lpstr>ASK query</vt:lpstr>
      <vt:lpstr>DESCRIBE Query</vt:lpstr>
      <vt:lpstr>Describes’s results?</vt:lpstr>
      <vt:lpstr>DESCRIBE Query (2)</vt:lpstr>
      <vt:lpstr>DESCRIBE Query (3)</vt:lpstr>
      <vt:lpstr>DESCRIBE Query (4)</vt:lpstr>
      <vt:lpstr>Construct query (1)</vt:lpstr>
      <vt:lpstr>On construct</vt:lpstr>
      <vt:lpstr>Construct query (2)</vt:lpstr>
      <vt:lpstr>Construct query (3)</vt:lpstr>
      <vt:lpstr>Example: finding missing inverses</vt:lpstr>
      <vt:lpstr>RDF Named graphs</vt:lpstr>
      <vt:lpstr>UPDATE QUERIES</vt:lpstr>
      <vt:lpstr>Aggregation Operators</vt:lpstr>
      <vt:lpstr>Group by</vt:lpstr>
      <vt:lpstr>Inference via SPARQL</vt:lpstr>
      <vt:lpstr> SPARQL 1.1 Additions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167</cp:revision>
  <cp:lastPrinted>2018-11-12T20:51:21Z</cp:lastPrinted>
  <dcterms:created xsi:type="dcterms:W3CDTF">2009-03-30T19:59:59Z</dcterms:created>
  <dcterms:modified xsi:type="dcterms:W3CDTF">2019-05-31T12:38:25Z</dcterms:modified>
</cp:coreProperties>
</file>