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handoutMasterIdLst>
    <p:handoutMasterId r:id="rId82"/>
  </p:handoutMasterIdLst>
  <p:sldIdLst>
    <p:sldId id="256" r:id="rId2"/>
    <p:sldId id="259" r:id="rId3"/>
    <p:sldId id="260" r:id="rId4"/>
    <p:sldId id="261" r:id="rId5"/>
    <p:sldId id="293" r:id="rId6"/>
    <p:sldId id="263" r:id="rId7"/>
    <p:sldId id="332" r:id="rId8"/>
    <p:sldId id="265" r:id="rId9"/>
    <p:sldId id="290" r:id="rId10"/>
    <p:sldId id="333" r:id="rId11"/>
    <p:sldId id="334" r:id="rId12"/>
    <p:sldId id="335" r:id="rId13"/>
    <p:sldId id="336" r:id="rId14"/>
    <p:sldId id="266" r:id="rId15"/>
    <p:sldId id="267" r:id="rId16"/>
    <p:sldId id="268" r:id="rId17"/>
    <p:sldId id="291" r:id="rId18"/>
    <p:sldId id="270" r:id="rId19"/>
    <p:sldId id="271" r:id="rId20"/>
    <p:sldId id="337" r:id="rId21"/>
    <p:sldId id="339" r:id="rId22"/>
    <p:sldId id="338" r:id="rId23"/>
    <p:sldId id="272" r:id="rId24"/>
    <p:sldId id="341" r:id="rId25"/>
    <p:sldId id="342" r:id="rId26"/>
    <p:sldId id="273" r:id="rId27"/>
    <p:sldId id="275" r:id="rId28"/>
    <p:sldId id="276" r:id="rId29"/>
    <p:sldId id="317" r:id="rId30"/>
    <p:sldId id="343" r:id="rId31"/>
    <p:sldId id="344" r:id="rId32"/>
    <p:sldId id="277" r:id="rId33"/>
    <p:sldId id="278" r:id="rId34"/>
    <p:sldId id="294" r:id="rId35"/>
    <p:sldId id="279" r:id="rId36"/>
    <p:sldId id="295" r:id="rId37"/>
    <p:sldId id="297" r:id="rId38"/>
    <p:sldId id="280" r:id="rId39"/>
    <p:sldId id="282" r:id="rId40"/>
    <p:sldId id="299" r:id="rId41"/>
    <p:sldId id="298" r:id="rId42"/>
    <p:sldId id="283"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284" r:id="rId58"/>
    <p:sldId id="300" r:id="rId59"/>
    <p:sldId id="34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285" r:id="rId76"/>
    <p:sldId id="286" r:id="rId77"/>
    <p:sldId id="316" r:id="rId78"/>
    <p:sldId id="292" r:id="rId79"/>
    <p:sldId id="287" r:id="rId8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25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63"/>
    <p:restoredTop sz="95330" autoAdjust="0"/>
  </p:normalViewPr>
  <p:slideViewPr>
    <p:cSldViewPr snapToGrid="0" snapToObjects="1" showGuides="1">
      <p:cViewPr>
        <p:scale>
          <a:sx n="122" d="100"/>
          <a:sy n="122" d="100"/>
        </p:scale>
        <p:origin x="392" y="344"/>
      </p:cViewPr>
      <p:guideLst>
        <p:guide orient="horz" pos="2167"/>
        <p:guide pos="2550"/>
      </p:guideLst>
    </p:cSldViewPr>
  </p:slideViewPr>
  <p:notesTextViewPr>
    <p:cViewPr>
      <p:scale>
        <a:sx n="100" d="100"/>
        <a:sy n="100" d="100"/>
      </p:scale>
      <p:origin x="0" y="0"/>
    </p:cViewPr>
  </p:notesTextViewPr>
  <p:sorterViewPr>
    <p:cViewPr>
      <p:scale>
        <a:sx n="42" d="100"/>
        <a:sy n="42"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548A42E5-82D9-774C-8223-3F94FCEB2411}" type="datetimeFigureOut">
              <a:rPr lang="en-US" smtClean="0"/>
              <a:t>11/19/18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20FF3F6-4567-5440-8629-B459EC4A255E}" type="slidenum">
              <a:rPr lang="en-US" smtClean="0"/>
              <a:t>‹#›</a:t>
            </a:fld>
            <a:endParaRPr lang="en-US"/>
          </a:p>
        </p:txBody>
      </p:sp>
    </p:spTree>
    <p:extLst>
      <p:ext uri="{BB962C8B-B14F-4D97-AF65-F5344CB8AC3E}">
        <p14:creationId xmlns:p14="http://schemas.microsoft.com/office/powerpoint/2010/main" val="4038225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3A7935EB-AC6D-6C4B-8F31-710F3B378CA4}" type="datetimeFigureOut">
              <a:rPr lang="en-US" smtClean="0"/>
              <a:t>11/19/18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AC3BE34-F709-E74A-942C-AEFD1F038958}" type="slidenum">
              <a:rPr lang="en-US" smtClean="0"/>
              <a:t>‹#›</a:t>
            </a:fld>
            <a:endParaRPr lang="en-US"/>
          </a:p>
        </p:txBody>
      </p:sp>
    </p:spTree>
    <p:extLst>
      <p:ext uri="{BB962C8B-B14F-4D97-AF65-F5344CB8AC3E}">
        <p14:creationId xmlns:p14="http://schemas.microsoft.com/office/powerpoint/2010/main" val="27981226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individual we can put here.</a:t>
            </a:r>
            <a:r>
              <a:rPr lang="en-US" baseline="0" dirty="0"/>
              <a:t> </a:t>
            </a:r>
            <a:endParaRPr lang="en-US" dirty="0"/>
          </a:p>
        </p:txBody>
      </p:sp>
      <p:sp>
        <p:nvSpPr>
          <p:cNvPr id="4" name="Slide Number Placeholder 3"/>
          <p:cNvSpPr>
            <a:spLocks noGrp="1"/>
          </p:cNvSpPr>
          <p:nvPr>
            <p:ph type="sldNum" sz="quarter" idx="10"/>
          </p:nvPr>
        </p:nvSpPr>
        <p:spPr/>
        <p:txBody>
          <a:bodyPr/>
          <a:lstStyle/>
          <a:p>
            <a:fld id="{5AC3BE34-F709-E74A-942C-AEFD1F038958}" type="slidenum">
              <a:rPr lang="en-US" smtClean="0"/>
              <a:t>11</a:t>
            </a:fld>
            <a:endParaRPr lang="en-US"/>
          </a:p>
        </p:txBody>
      </p:sp>
    </p:spTree>
    <p:extLst>
      <p:ext uri="{BB962C8B-B14F-4D97-AF65-F5344CB8AC3E}">
        <p14:creationId xmlns:p14="http://schemas.microsoft.com/office/powerpoint/2010/main" val="3878740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19535-EE0E-6F49-B0F4-46137DAF80E9}" type="slidenum">
              <a:rPr lang="en-US"/>
              <a:pPr/>
              <a:t>49</a:t>
            </a:fld>
            <a:endParaRPr lang="en-US"/>
          </a:p>
        </p:txBody>
      </p:sp>
      <p:sp>
        <p:nvSpPr>
          <p:cNvPr id="499714"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9715"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AF137-E933-A44B-B03D-F8902D54FB33}" type="slidenum">
              <a:rPr lang="en-US"/>
              <a:pPr/>
              <a:t>50</a:t>
            </a:fld>
            <a:endParaRPr lang="en-US"/>
          </a:p>
        </p:txBody>
      </p:sp>
      <p:sp>
        <p:nvSpPr>
          <p:cNvPr id="501762"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1763"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27170-195C-F747-A3FA-A8D46D9651D3}" type="slidenum">
              <a:rPr lang="en-US"/>
              <a:pPr/>
              <a:t>51</a:t>
            </a:fld>
            <a:endParaRPr lang="en-US"/>
          </a:p>
        </p:txBody>
      </p:sp>
      <p:sp>
        <p:nvSpPr>
          <p:cNvPr id="503810"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3811"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CACD8-AAFD-784A-A001-D783F622119C}" type="slidenum">
              <a:rPr lang="en-US"/>
              <a:pPr/>
              <a:t>52</a:t>
            </a:fld>
            <a:endParaRPr lang="en-US"/>
          </a:p>
        </p:txBody>
      </p:sp>
      <p:sp>
        <p:nvSpPr>
          <p:cNvPr id="505858"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5859"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21D38-C5F1-E045-9868-DEF56529C989}" type="slidenum">
              <a:rPr lang="en-US"/>
              <a:pPr/>
              <a:t>53</a:t>
            </a:fld>
            <a:endParaRPr lang="en-US"/>
          </a:p>
        </p:txBody>
      </p:sp>
      <p:sp>
        <p:nvSpPr>
          <p:cNvPr id="507906"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7907"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1AE41-882A-EB41-8BA0-E610816984C3}" type="slidenum">
              <a:rPr lang="en-US"/>
              <a:pPr/>
              <a:t>54</a:t>
            </a:fld>
            <a:endParaRPr lang="en-US"/>
          </a:p>
        </p:txBody>
      </p:sp>
      <p:sp>
        <p:nvSpPr>
          <p:cNvPr id="509954"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9955"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F4284-CFBE-6242-B044-A18C9CBEF9B3}" type="slidenum">
              <a:rPr lang="en-US"/>
              <a:pPr/>
              <a:t>55</a:t>
            </a:fld>
            <a:endParaRPr lang="en-US"/>
          </a:p>
        </p:txBody>
      </p:sp>
      <p:sp>
        <p:nvSpPr>
          <p:cNvPr id="512002"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12003"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BC3CD-D7FA-9E4E-B77A-EE5C882C67CF}" type="slidenum">
              <a:rPr lang="en-US"/>
              <a:pPr/>
              <a:t>56</a:t>
            </a:fld>
            <a:endParaRPr lang="en-US"/>
          </a:p>
        </p:txBody>
      </p:sp>
      <p:sp>
        <p:nvSpPr>
          <p:cNvPr id="514050"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14051"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E65FF-7B31-674C-A7B1-48853002BD25}" type="slidenum">
              <a:rPr lang="en-US"/>
              <a:pPr/>
              <a:t>58</a:t>
            </a:fld>
            <a:endParaRPr lang="en-US"/>
          </a:p>
        </p:txBody>
      </p:sp>
      <p:sp>
        <p:nvSpPr>
          <p:cNvPr id="516098"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16099"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1A29D-9523-1949-95FC-BA00A2AB5794}" type="slidenum">
              <a:rPr lang="en-US"/>
              <a:pPr/>
              <a:t>60</a:t>
            </a:fld>
            <a:endParaRPr lang="en-US"/>
          </a:p>
        </p:txBody>
      </p:sp>
      <p:sp>
        <p:nvSpPr>
          <p:cNvPr id="518146"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18147"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individual we can put here.</a:t>
            </a:r>
            <a:r>
              <a:rPr lang="en-US" baseline="0" dirty="0"/>
              <a:t> </a:t>
            </a:r>
            <a:endParaRPr lang="en-US" dirty="0"/>
          </a:p>
        </p:txBody>
      </p:sp>
      <p:sp>
        <p:nvSpPr>
          <p:cNvPr id="4" name="Slide Number Placeholder 3"/>
          <p:cNvSpPr>
            <a:spLocks noGrp="1"/>
          </p:cNvSpPr>
          <p:nvPr>
            <p:ph type="sldNum" sz="quarter" idx="10"/>
          </p:nvPr>
        </p:nvSpPr>
        <p:spPr/>
        <p:txBody>
          <a:bodyPr/>
          <a:lstStyle/>
          <a:p>
            <a:fld id="{5AC3BE34-F709-E74A-942C-AEFD1F038958}" type="slidenum">
              <a:rPr lang="en-US" smtClean="0"/>
              <a:t>12</a:t>
            </a:fld>
            <a:endParaRPr lang="en-US"/>
          </a:p>
        </p:txBody>
      </p:sp>
    </p:spTree>
    <p:extLst>
      <p:ext uri="{BB962C8B-B14F-4D97-AF65-F5344CB8AC3E}">
        <p14:creationId xmlns:p14="http://schemas.microsoft.com/office/powerpoint/2010/main" val="387874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1C8AE1-F4FA-0B48-BF2D-394BD300B0CB}" type="slidenum">
              <a:rPr lang="en-US"/>
              <a:pPr/>
              <a:t>61</a:t>
            </a:fld>
            <a:endParaRPr lang="en-US"/>
          </a:p>
        </p:txBody>
      </p:sp>
      <p:sp>
        <p:nvSpPr>
          <p:cNvPr id="520194"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20195"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A2450-812E-264E-9748-A516F9997E18}" type="slidenum">
              <a:rPr lang="en-US"/>
              <a:pPr/>
              <a:t>62</a:t>
            </a:fld>
            <a:endParaRPr lang="en-US"/>
          </a:p>
        </p:txBody>
      </p:sp>
      <p:sp>
        <p:nvSpPr>
          <p:cNvPr id="522242"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22243"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2CA8E-D543-6B46-9E34-00C0A0C13509}" type="slidenum">
              <a:rPr lang="en-US"/>
              <a:pPr/>
              <a:t>63</a:t>
            </a:fld>
            <a:endParaRPr lang="en-US"/>
          </a:p>
        </p:txBody>
      </p:sp>
      <p:sp>
        <p:nvSpPr>
          <p:cNvPr id="524290"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24291"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99E2A-18B4-6B46-89A8-AF8636738714}" type="slidenum">
              <a:rPr lang="en-US"/>
              <a:pPr/>
              <a:t>64</a:t>
            </a:fld>
            <a:endParaRPr lang="en-US"/>
          </a:p>
        </p:txBody>
      </p:sp>
      <p:sp>
        <p:nvSpPr>
          <p:cNvPr id="526338"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26339"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65D59-6D25-2E4A-A202-F79B8033407E}" type="slidenum">
              <a:rPr lang="en-US"/>
              <a:pPr/>
              <a:t>65</a:t>
            </a:fld>
            <a:endParaRPr lang="en-US"/>
          </a:p>
        </p:txBody>
      </p:sp>
      <p:sp>
        <p:nvSpPr>
          <p:cNvPr id="528386"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28387"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69965-CA1A-504B-BCF6-028E6E1A1028}" type="slidenum">
              <a:rPr lang="en-US"/>
              <a:pPr/>
              <a:t>66</a:t>
            </a:fld>
            <a:endParaRPr lang="en-US"/>
          </a:p>
        </p:txBody>
      </p:sp>
      <p:sp>
        <p:nvSpPr>
          <p:cNvPr id="530434"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30435"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96B63-AA52-704B-8BA5-C37295D21ACF}" type="slidenum">
              <a:rPr lang="en-US"/>
              <a:pPr/>
              <a:t>67</a:t>
            </a:fld>
            <a:endParaRPr lang="en-US"/>
          </a:p>
        </p:txBody>
      </p:sp>
      <p:sp>
        <p:nvSpPr>
          <p:cNvPr id="532482"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32483"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C7F6AC-CBC6-7447-90BD-290FADE8283A}" type="slidenum">
              <a:rPr lang="en-US"/>
              <a:pPr/>
              <a:t>68</a:t>
            </a:fld>
            <a:endParaRPr lang="en-US"/>
          </a:p>
        </p:txBody>
      </p:sp>
      <p:sp>
        <p:nvSpPr>
          <p:cNvPr id="534530"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34531"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47EC2-872E-9B47-B1B8-3E5BAAE47617}" type="slidenum">
              <a:rPr lang="en-US"/>
              <a:pPr/>
              <a:t>69</a:t>
            </a:fld>
            <a:endParaRPr lang="en-US"/>
          </a:p>
        </p:txBody>
      </p:sp>
      <p:sp>
        <p:nvSpPr>
          <p:cNvPr id="536578"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36579"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B7C7B-3D00-5344-86CB-BE5FD158CEBE}" type="slidenum">
              <a:rPr lang="en-US"/>
              <a:pPr/>
              <a:t>70</a:t>
            </a:fld>
            <a:endParaRPr lang="en-US"/>
          </a:p>
        </p:txBody>
      </p:sp>
      <p:sp>
        <p:nvSpPr>
          <p:cNvPr id="538626"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38627"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1EBB5-1483-B545-8F33-8DD42F442F9E}" type="slidenum">
              <a:rPr lang="en-US"/>
              <a:pPr/>
              <a:t>40</a:t>
            </a:fld>
            <a:endParaRPr lang="en-US"/>
          </a:p>
        </p:txBody>
      </p:sp>
      <p:sp>
        <p:nvSpPr>
          <p:cNvPr id="483330" name="Rectangle 2"/>
          <p:cNvSpPr>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83331" name="Rectangle 3"/>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53510-4F93-044A-8D97-8B5D4AA8C508}" type="slidenum">
              <a:rPr lang="en-US"/>
              <a:pPr/>
              <a:t>71</a:t>
            </a:fld>
            <a:endParaRPr lang="en-US"/>
          </a:p>
        </p:txBody>
      </p:sp>
      <p:sp>
        <p:nvSpPr>
          <p:cNvPr id="540674"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40675"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0197F-CF66-4B4F-A69D-CB5BE86ECB09}" type="slidenum">
              <a:rPr lang="en-US"/>
              <a:pPr/>
              <a:t>72</a:t>
            </a:fld>
            <a:endParaRPr lang="en-US"/>
          </a:p>
        </p:txBody>
      </p:sp>
      <p:sp>
        <p:nvSpPr>
          <p:cNvPr id="542722"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42723"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44E68A-0ABB-884E-9599-54F02966E8CF}" type="slidenum">
              <a:rPr lang="en-US"/>
              <a:pPr/>
              <a:t>73</a:t>
            </a:fld>
            <a:endParaRPr lang="en-US"/>
          </a:p>
        </p:txBody>
      </p:sp>
      <p:sp>
        <p:nvSpPr>
          <p:cNvPr id="544770"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44771"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D8FAA-F0F7-7F47-9DDA-09B382BF3279}" type="slidenum">
              <a:rPr lang="en-US"/>
              <a:pPr/>
              <a:t>74</a:t>
            </a:fld>
            <a:endParaRPr lang="en-US"/>
          </a:p>
        </p:txBody>
      </p:sp>
      <p:sp>
        <p:nvSpPr>
          <p:cNvPr id="546818"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46819"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1AFF6-6776-5E4D-8D03-11D2A504421E}" type="slidenum">
              <a:rPr lang="en-US"/>
              <a:pPr/>
              <a:t>77</a:t>
            </a:fld>
            <a:endParaRPr lang="en-US"/>
          </a:p>
        </p:txBody>
      </p:sp>
      <p:sp>
        <p:nvSpPr>
          <p:cNvPr id="562178"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2179"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531FC-99DC-DF4C-92D2-1CB3E74E9A5B}" type="slidenum">
              <a:rPr lang="en-US"/>
              <a:pPr/>
              <a:t>43</a:t>
            </a:fld>
            <a:endParaRPr lang="en-US"/>
          </a:p>
        </p:txBody>
      </p:sp>
      <p:sp>
        <p:nvSpPr>
          <p:cNvPr id="487426"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87427"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4D0FA0-D5BD-FE4A-8B74-706F888B4EA3}" type="slidenum">
              <a:rPr lang="en-US"/>
              <a:pPr/>
              <a:t>44</a:t>
            </a:fld>
            <a:endParaRPr lang="en-US"/>
          </a:p>
        </p:txBody>
      </p:sp>
      <p:sp>
        <p:nvSpPr>
          <p:cNvPr id="489474"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89475"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0CAFE-F20C-0444-BE1D-76835B79B7F7}" type="slidenum">
              <a:rPr lang="en-US"/>
              <a:pPr/>
              <a:t>45</a:t>
            </a:fld>
            <a:endParaRPr lang="en-US"/>
          </a:p>
        </p:txBody>
      </p:sp>
      <p:sp>
        <p:nvSpPr>
          <p:cNvPr id="491522"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1523"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20D86-E05E-F04B-8534-2BFFF7AF9058}" type="slidenum">
              <a:rPr lang="en-US"/>
              <a:pPr/>
              <a:t>46</a:t>
            </a:fld>
            <a:endParaRPr lang="en-US"/>
          </a:p>
        </p:txBody>
      </p:sp>
      <p:sp>
        <p:nvSpPr>
          <p:cNvPr id="493570"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3571"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E00C7-16AC-E540-BA78-BC03C0ABA0A6}" type="slidenum">
              <a:rPr lang="en-US"/>
              <a:pPr/>
              <a:t>47</a:t>
            </a:fld>
            <a:endParaRPr lang="en-US"/>
          </a:p>
        </p:txBody>
      </p:sp>
      <p:sp>
        <p:nvSpPr>
          <p:cNvPr id="495618"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5619"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08157-0446-AF46-B036-1B5210B5364F}" type="slidenum">
              <a:rPr lang="en-US"/>
              <a:pPr/>
              <a:t>48</a:t>
            </a:fld>
            <a:endParaRPr lang="en-US"/>
          </a:p>
        </p:txBody>
      </p:sp>
      <p:sp>
        <p:nvSpPr>
          <p:cNvPr id="497666" name="Rectangle 2"/>
          <p:cNvSpPr>
            <a:spLocks noGrp="1" noRot="1" noChangeAspect="1" noChangeArrowheads="1"/>
          </p:cNvSpPr>
          <p:nvPr>
            <p:ph type="sldImg"/>
          </p:nvPr>
        </p:nvSpPr>
        <p:spPr bwMode="auto">
          <a:xfrm>
            <a:off x="3490913" y="407988"/>
            <a:ext cx="2162175" cy="162242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7667" name="Rectangle 3"/>
          <p:cNvSpPr>
            <a:spLocks noGrp="1" noChangeArrowheads="1"/>
          </p:cNvSpPr>
          <p:nvPr>
            <p:ph type="body" idx="1"/>
          </p:nvPr>
        </p:nvSpPr>
        <p:spPr bwMode="auto">
          <a:xfrm>
            <a:off x="1221318" y="2190750"/>
            <a:ext cx="6701367" cy="4154091"/>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86493" tIns="43247" rIns="86493" bIns="4324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18122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19450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123329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363983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221217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122667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18775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113460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87029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196874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ADE9947-BC73-8A4B-8757-3AD54EB71C98}" type="datetimeFigureOut">
              <a:rPr lang="en-US" smtClean="0"/>
              <a:t>11/19/18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66C4E43-EC6B-3942-A2D6-8CBBBAAC0C79}" type="slidenum">
              <a:rPr lang="en-US" smtClean="0"/>
              <a:t>‹#›</a:t>
            </a:fld>
            <a:endParaRPr lang="en-US"/>
          </a:p>
        </p:txBody>
      </p:sp>
    </p:spTree>
    <p:extLst>
      <p:ext uri="{BB962C8B-B14F-4D97-AF65-F5344CB8AC3E}">
        <p14:creationId xmlns:p14="http://schemas.microsoft.com/office/powerpoint/2010/main" val="75822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96539"/>
            <a:ext cx="8229600" cy="48468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410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rgbClr val="000000"/>
          </a:solidFill>
          <a:latin typeface="+mj-lt"/>
          <a:ea typeface="+mj-ea"/>
          <a:cs typeface="+mj-cs"/>
        </a:defRPr>
      </a:lvl1pPr>
    </p:titleStyle>
    <p:bodyStyle>
      <a:lvl1pPr marL="231775" indent="-231775" algn="l" defTabSz="457200" rtl="0" eaLnBrk="1" latinLnBrk="0" hangingPunct="1">
        <a:spcBef>
          <a:spcPct val="20000"/>
        </a:spcBef>
        <a:buFont typeface="Arial"/>
        <a:buChar char="•"/>
        <a:defRPr sz="3200" kern="1200">
          <a:solidFill>
            <a:schemeClr val="tx1"/>
          </a:solidFill>
          <a:latin typeface="+mn-lt"/>
          <a:ea typeface="+mn-ea"/>
          <a:cs typeface="+mn-cs"/>
        </a:defRPr>
      </a:lvl1pPr>
      <a:lvl2pPr marL="454025" indent="-2222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741363" indent="-231775"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org/TR/owl2-prim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Type_punning" TargetMode="External"/><Relationship Id="rId2" Type="http://schemas.openxmlformats.org/officeDocument/2006/relationships/hyperlink" Target="https://en.wikipedia.org/wiki/Metamodel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file:////Validate%20via%20http/::owl.cs.manchester.ac.uk:validato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Computational_complexity_theory#Intractability" TargetMode="External"/><Relationship Id="rId2" Type="http://schemas.openxmlformats.org/officeDocument/2006/relationships/hyperlink" Target="https://en.wikipedia.org/wiki/Undecidable_probl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en.wikipedia.org/wiki/SNOMED_C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www.geneontology.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obofoundry.org/cgi-bin/detail.cgi?id=ncithesaurus" TargetMode="External"/><Relationship Id="rId5" Type="http://schemas.openxmlformats.org/officeDocument/2006/relationships/hyperlink" Target="http://en.wikipedia.org/wiki/SNOMED_CT" TargetMode="External"/><Relationship Id="rId4" Type="http://schemas.openxmlformats.org/officeDocument/2006/relationships/hyperlink" Target="http://en.wikipedia.org/wiki/OpenGALEN"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en.wikipedia.org/wiki/Datalo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Deductive_database" TargetMode="External"/><Relationship Id="rId2" Type="http://schemas.openxmlformats.org/officeDocument/2006/relationships/hyperlink" Target="http://en.wikipedia.org/wiki/Datalo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www.w3.org/TR/2009/WD-owl2-overview-20090421/"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1500" dirty="0"/>
              <a:t>OWL 2</a:t>
            </a:r>
          </a:p>
        </p:txBody>
      </p:sp>
      <p:sp>
        <p:nvSpPr>
          <p:cNvPr id="3" name="Subtitle 2"/>
          <p:cNvSpPr>
            <a:spLocks noGrp="1"/>
          </p:cNvSpPr>
          <p:nvPr>
            <p:ph type="subTitle" idx="1"/>
          </p:nvPr>
        </p:nvSpPr>
        <p:spPr/>
        <p:txBody>
          <a:bodyPr>
            <a:normAutofit/>
          </a:bodyPr>
          <a:lstStyle/>
          <a:p>
            <a:r>
              <a:rPr lang="en-US" sz="4000" dirty="0">
                <a:solidFill>
                  <a:srgbClr val="000000"/>
                </a:solidFill>
                <a:latin typeface="Calibri" charset="0"/>
              </a:rPr>
              <a:t>Web Ontology Language</a:t>
            </a:r>
            <a:endParaRPr lang="en-US" sz="4000" dirty="0">
              <a:solidFill>
                <a:srgbClr val="000000"/>
              </a:solidFill>
            </a:endParaRPr>
          </a:p>
        </p:txBody>
      </p:sp>
      <p:sp>
        <p:nvSpPr>
          <p:cNvPr id="4" name="TextBox 3"/>
          <p:cNvSpPr txBox="1"/>
          <p:nvPr/>
        </p:nvSpPr>
        <p:spPr>
          <a:xfrm>
            <a:off x="0" y="6366748"/>
            <a:ext cx="9144000" cy="400110"/>
          </a:xfrm>
          <a:prstGeom prst="rect">
            <a:avLst/>
          </a:prstGeom>
          <a:noFill/>
        </p:spPr>
        <p:txBody>
          <a:bodyPr wrap="square" rtlCol="0">
            <a:spAutoFit/>
          </a:bodyPr>
          <a:lstStyle/>
          <a:p>
            <a:pPr algn="ctr"/>
            <a:r>
              <a:rPr lang="en-US" sz="2000" i="1" dirty="0">
                <a:solidFill>
                  <a:schemeClr val="tx1">
                    <a:lumMod val="65000"/>
                    <a:lumOff val="35000"/>
                  </a:schemeClr>
                </a:solidFill>
              </a:rPr>
              <a:t>Some material adapted from presentations by Ian </a:t>
            </a:r>
            <a:r>
              <a:rPr lang="en-US" sz="2000" i="1" dirty="0" err="1">
                <a:solidFill>
                  <a:schemeClr val="tx1">
                    <a:lumMod val="65000"/>
                    <a:lumOff val="35000"/>
                  </a:schemeClr>
                </a:solidFill>
              </a:rPr>
              <a:t>Horrocks</a:t>
            </a:r>
            <a:r>
              <a:rPr lang="en-US" sz="2000" i="1" dirty="0">
                <a:solidFill>
                  <a:schemeClr val="tx1">
                    <a:lumMod val="65000"/>
                    <a:lumOff val="35000"/>
                  </a:schemeClr>
                </a:solidFill>
              </a:rPr>
              <a:t> and by </a:t>
            </a:r>
            <a:r>
              <a:rPr lang="en-US" sz="2000" i="1" dirty="0" err="1">
                <a:solidFill>
                  <a:schemeClr val="tx1">
                    <a:lumMod val="65000"/>
                    <a:lumOff val="35000"/>
                  </a:schemeClr>
                </a:solidFill>
              </a:rPr>
              <a:t>Feroz</a:t>
            </a:r>
            <a:r>
              <a:rPr lang="en-US" sz="2000" i="1" dirty="0">
                <a:solidFill>
                  <a:schemeClr val="tx1">
                    <a:lumMod val="65000"/>
                    <a:lumOff val="35000"/>
                  </a:schemeClr>
                </a:solidFill>
              </a:rPr>
              <a:t> </a:t>
            </a:r>
            <a:r>
              <a:rPr lang="en-US" sz="2000" i="1" dirty="0" err="1">
                <a:solidFill>
                  <a:schemeClr val="tx1">
                    <a:lumMod val="65000"/>
                    <a:lumOff val="35000"/>
                  </a:schemeClr>
                </a:solidFill>
              </a:rPr>
              <a:t>Farazi</a:t>
            </a:r>
            <a:endParaRPr lang="en-US" sz="2000" i="1" dirty="0">
              <a:solidFill>
                <a:schemeClr val="tx1">
                  <a:lumMod val="65000"/>
                  <a:lumOff val="35000"/>
                </a:schemeClr>
              </a:solidFill>
            </a:endParaRPr>
          </a:p>
        </p:txBody>
      </p:sp>
      <p:pic>
        <p:nvPicPr>
          <p:cNvPr id="5" name="Picture 4">
            <a:extLst>
              <a:ext uri="{FF2B5EF4-FFF2-40B4-BE49-F238E27FC236}">
                <a16:creationId xmlns:a16="http://schemas.microsoft.com/office/drawing/2014/main" id="{C2355806-E93A-4F42-8A31-8F99E3B04F83}"/>
              </a:ext>
            </a:extLst>
          </p:cNvPr>
          <p:cNvPicPr>
            <a:picLocks noChangeAspect="1"/>
          </p:cNvPicPr>
          <p:nvPr/>
        </p:nvPicPr>
        <p:blipFill>
          <a:blip r:embed="rId2"/>
          <a:stretch>
            <a:fillRect/>
          </a:stretch>
        </p:blipFill>
        <p:spPr>
          <a:xfrm>
            <a:off x="7573597" y="298450"/>
            <a:ext cx="1054100" cy="1689100"/>
          </a:xfrm>
          <a:prstGeom prst="rect">
            <a:avLst/>
          </a:prstGeom>
        </p:spPr>
      </p:pic>
      <p:pic>
        <p:nvPicPr>
          <p:cNvPr id="6" name="Picture 5">
            <a:extLst>
              <a:ext uri="{FF2B5EF4-FFF2-40B4-BE49-F238E27FC236}">
                <a16:creationId xmlns:a16="http://schemas.microsoft.com/office/drawing/2014/main" id="{00FF2D2B-E07B-684D-B378-F43B78BE0CF5}"/>
              </a:ext>
            </a:extLst>
          </p:cNvPr>
          <p:cNvPicPr>
            <a:picLocks noChangeAspect="1"/>
          </p:cNvPicPr>
          <p:nvPr/>
        </p:nvPicPr>
        <p:blipFill>
          <a:blip r:embed="rId2"/>
          <a:stretch>
            <a:fillRect/>
          </a:stretch>
        </p:blipFill>
        <p:spPr>
          <a:xfrm>
            <a:off x="317500" y="298450"/>
            <a:ext cx="1054100" cy="1689100"/>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31940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1"/>
          <p:cNvSpPr>
            <a:spLocks noGrp="1"/>
          </p:cNvSpPr>
          <p:nvPr>
            <p:ph type="title"/>
          </p:nvPr>
        </p:nvSpPr>
        <p:spPr>
          <a:xfrm>
            <a:off x="457200" y="274638"/>
            <a:ext cx="8502010" cy="1143000"/>
          </a:xfrm>
        </p:spPr>
        <p:txBody>
          <a:bodyPr>
            <a:normAutofit/>
          </a:bodyPr>
          <a:lstStyle/>
          <a:p>
            <a:pPr algn="l"/>
            <a:r>
              <a:rPr lang="en-US" dirty="0">
                <a:latin typeface="Calibri" charset="0"/>
              </a:rPr>
              <a:t>Syntactic sugar: negative assertions</a:t>
            </a:r>
            <a:endParaRPr lang="it-IT" dirty="0">
              <a:latin typeface="Calibri" charset="0"/>
            </a:endParaRPr>
          </a:p>
        </p:txBody>
      </p:sp>
      <p:sp>
        <p:nvSpPr>
          <p:cNvPr id="3" name="Segnaposto contenuto 2"/>
          <p:cNvSpPr>
            <a:spLocks noGrp="1"/>
          </p:cNvSpPr>
          <p:nvPr>
            <p:ph idx="1"/>
          </p:nvPr>
        </p:nvSpPr>
        <p:spPr>
          <a:xfrm>
            <a:off x="580144" y="1417637"/>
            <a:ext cx="7926562" cy="5328749"/>
          </a:xfrm>
        </p:spPr>
        <p:txBody>
          <a:bodyPr>
            <a:normAutofit/>
          </a:bodyPr>
          <a:lstStyle/>
          <a:p>
            <a:pPr>
              <a:lnSpc>
                <a:spcPct val="90000"/>
              </a:lnSpc>
            </a:pPr>
            <a:r>
              <a:rPr lang="en-US" dirty="0">
                <a:latin typeface="Calibri" charset="0"/>
              </a:rPr>
              <a:t>Note that the negative assertions are about two </a:t>
            </a:r>
            <a:r>
              <a:rPr lang="en-US" b="1" dirty="0">
                <a:latin typeface="Calibri" charset="0"/>
              </a:rPr>
              <a:t>individuals</a:t>
            </a:r>
          </a:p>
          <a:p>
            <a:pPr>
              <a:lnSpc>
                <a:spcPct val="90000"/>
              </a:lnSpc>
            </a:pPr>
            <a:r>
              <a:rPr lang="en-US" dirty="0">
                <a:latin typeface="Calibri" charset="0"/>
              </a:rPr>
              <a:t>Suppose we want to say that :john has no spouse?</a:t>
            </a:r>
          </a:p>
          <a:p>
            <a:pPr>
              <a:lnSpc>
                <a:spcPct val="90000"/>
              </a:lnSpc>
            </a:pPr>
            <a:r>
              <a:rPr lang="en-US" dirty="0">
                <a:latin typeface="Calibri" charset="0"/>
              </a:rPr>
              <a:t>Or to define the concept of an unmarried person?</a:t>
            </a:r>
          </a:p>
          <a:p>
            <a:pPr>
              <a:lnSpc>
                <a:spcPct val="90000"/>
              </a:lnSpc>
            </a:pPr>
            <a:r>
              <a:rPr lang="en-US" dirty="0">
                <a:latin typeface="Calibri" charset="0"/>
              </a:rPr>
              <a:t>Can we use a negative assertion to do it?</a:t>
            </a:r>
          </a:p>
          <a:p>
            <a:pPr>
              <a:lnSpc>
                <a:spcPct val="90000"/>
              </a:lnSpc>
            </a:pPr>
            <a:endParaRPr lang="en-US" sz="2800" dirty="0">
              <a:latin typeface="Calibri" charset="0"/>
            </a:endParaRPr>
          </a:p>
        </p:txBody>
      </p:sp>
    </p:spTree>
    <p:extLst>
      <p:ext uri="{BB962C8B-B14F-4D97-AF65-F5344CB8AC3E}">
        <p14:creationId xmlns:p14="http://schemas.microsoft.com/office/powerpoint/2010/main" val="298335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1"/>
          <p:cNvSpPr>
            <a:spLocks noGrp="1"/>
          </p:cNvSpPr>
          <p:nvPr>
            <p:ph type="title"/>
          </p:nvPr>
        </p:nvSpPr>
        <p:spPr>
          <a:xfrm>
            <a:off x="457200" y="274638"/>
            <a:ext cx="8502010" cy="1143000"/>
          </a:xfrm>
        </p:spPr>
        <p:txBody>
          <a:bodyPr>
            <a:normAutofit/>
          </a:bodyPr>
          <a:lstStyle/>
          <a:p>
            <a:pPr algn="l"/>
            <a:r>
              <a:rPr lang="en-US" dirty="0">
                <a:latin typeface="Calibri" charset="0"/>
              </a:rPr>
              <a:t>Syntactic sugar: negative assertions</a:t>
            </a:r>
            <a:endParaRPr lang="it-IT" dirty="0">
              <a:latin typeface="Calibri" charset="0"/>
            </a:endParaRPr>
          </a:p>
        </p:txBody>
      </p:sp>
      <p:sp>
        <p:nvSpPr>
          <p:cNvPr id="3" name="Segnaposto contenuto 2"/>
          <p:cNvSpPr>
            <a:spLocks noGrp="1"/>
          </p:cNvSpPr>
          <p:nvPr>
            <p:ph idx="1"/>
          </p:nvPr>
        </p:nvSpPr>
        <p:spPr>
          <a:xfrm>
            <a:off x="580144" y="1417637"/>
            <a:ext cx="7926562" cy="5328749"/>
          </a:xfrm>
        </p:spPr>
        <p:txBody>
          <a:bodyPr>
            <a:normAutofit/>
          </a:bodyPr>
          <a:lstStyle/>
          <a:p>
            <a:pPr>
              <a:lnSpc>
                <a:spcPct val="90000"/>
              </a:lnSpc>
            </a:pPr>
            <a:r>
              <a:rPr lang="en-US" dirty="0">
                <a:latin typeface="Calibri" charset="0"/>
              </a:rPr>
              <a:t>Suppose we want to say that :john has no spouse?</a:t>
            </a:r>
          </a:p>
          <a:p>
            <a:pPr marL="460375" indent="0">
              <a:lnSpc>
                <a:spcPct val="90000"/>
              </a:lnSpc>
              <a:buNone/>
            </a:pPr>
            <a:r>
              <a:rPr lang="en-US" sz="2800" dirty="0">
                <a:latin typeface="Calibri" charset="0"/>
              </a:rPr>
              <a:t>[a </a:t>
            </a:r>
            <a:r>
              <a:rPr lang="en-US" sz="2800" dirty="0" err="1">
                <a:latin typeface="Calibri" charset="0"/>
              </a:rPr>
              <a:t>owl:NegativeObjectPropertyAssertion</a:t>
            </a:r>
            <a:r>
              <a:rPr lang="en-US" sz="2800" dirty="0">
                <a:latin typeface="Calibri" charset="0"/>
              </a:rPr>
              <a:t>;</a:t>
            </a:r>
          </a:p>
          <a:p>
            <a:pPr marL="460375" indent="0">
              <a:lnSpc>
                <a:spcPct val="90000"/>
              </a:lnSpc>
              <a:buNone/>
            </a:pPr>
            <a:r>
              <a:rPr lang="en-US" sz="2800" dirty="0">
                <a:latin typeface="Calibri" charset="0"/>
              </a:rPr>
              <a:t>      </a:t>
            </a:r>
            <a:r>
              <a:rPr lang="en-US" sz="2800" dirty="0" err="1">
                <a:latin typeface="Calibri" charset="0"/>
              </a:rPr>
              <a:t>owl:sourceIndividual</a:t>
            </a:r>
            <a:r>
              <a:rPr lang="en-US" sz="2800" dirty="0">
                <a:latin typeface="Calibri" charset="0"/>
              </a:rPr>
              <a:t>  :john ;</a:t>
            </a:r>
          </a:p>
          <a:p>
            <a:pPr marL="460375" indent="0">
              <a:lnSpc>
                <a:spcPct val="90000"/>
              </a:lnSpc>
              <a:buNone/>
            </a:pPr>
            <a:r>
              <a:rPr lang="en-US" sz="2800" dirty="0">
                <a:latin typeface="Calibri" charset="0"/>
              </a:rPr>
              <a:t>      </a:t>
            </a:r>
            <a:r>
              <a:rPr lang="en-US" sz="2800" dirty="0" err="1">
                <a:latin typeface="Calibri" charset="0"/>
              </a:rPr>
              <a:t>owl:assertionProperty</a:t>
            </a:r>
            <a:r>
              <a:rPr lang="en-US" sz="2800" dirty="0">
                <a:latin typeface="Calibri" charset="0"/>
              </a:rPr>
              <a:t> </a:t>
            </a:r>
            <a:r>
              <a:rPr lang="en-US" sz="2800" dirty="0" err="1">
                <a:latin typeface="Calibri" charset="0"/>
              </a:rPr>
              <a:t>dbpo:spouse</a:t>
            </a:r>
            <a:r>
              <a:rPr lang="en-US" sz="2800" dirty="0">
                <a:latin typeface="Calibri" charset="0"/>
              </a:rPr>
              <a:t> ;</a:t>
            </a:r>
          </a:p>
          <a:p>
            <a:pPr marL="460375" indent="0">
              <a:lnSpc>
                <a:spcPct val="90000"/>
              </a:lnSpc>
              <a:buNone/>
            </a:pPr>
            <a:r>
              <a:rPr lang="en-US" sz="2800" dirty="0">
                <a:latin typeface="Calibri" charset="0"/>
              </a:rPr>
              <a:t>      </a:t>
            </a:r>
            <a:r>
              <a:rPr lang="en-US" sz="2800" dirty="0" err="1">
                <a:solidFill>
                  <a:srgbClr val="FF0000"/>
                </a:solidFill>
                <a:latin typeface="Calibri" charset="0"/>
              </a:rPr>
              <a:t>owl:targetIndividual</a:t>
            </a:r>
            <a:r>
              <a:rPr lang="en-US" sz="2800" dirty="0">
                <a:solidFill>
                  <a:srgbClr val="FF0000"/>
                </a:solidFill>
                <a:latin typeface="Calibri" charset="0"/>
              </a:rPr>
              <a:t>  ????????</a:t>
            </a:r>
            <a:r>
              <a:rPr lang="en-US" sz="2800" dirty="0">
                <a:latin typeface="Calibri" charset="0"/>
              </a:rPr>
              <a:t>] .</a:t>
            </a:r>
          </a:p>
          <a:p>
            <a:pPr>
              <a:lnSpc>
                <a:spcPct val="90000"/>
              </a:lnSpc>
            </a:pPr>
            <a:r>
              <a:rPr lang="en-US" dirty="0">
                <a:latin typeface="Calibri" charset="0"/>
              </a:rPr>
              <a:t>We can’t do this with a negative assertion </a:t>
            </a:r>
            <a:r>
              <a:rPr lang="en-US" dirty="0">
                <a:latin typeface="Calibri" charset="0"/>
                <a:sym typeface="Wingdings"/>
              </a:rPr>
              <a:t></a:t>
            </a:r>
          </a:p>
          <a:p>
            <a:pPr>
              <a:lnSpc>
                <a:spcPct val="90000"/>
              </a:lnSpc>
            </a:pPr>
            <a:r>
              <a:rPr lang="en-US" dirty="0">
                <a:latin typeface="Calibri" charset="0"/>
                <a:sym typeface="Wingdings"/>
              </a:rPr>
              <a:t>It requires a variable, e.g., there is no ?X such that (:john, </a:t>
            </a:r>
            <a:r>
              <a:rPr lang="en-US" dirty="0" err="1">
                <a:latin typeface="Calibri" charset="0"/>
                <a:sym typeface="Wingdings"/>
              </a:rPr>
              <a:t>dbpo:spouse</a:t>
            </a:r>
            <a:r>
              <a:rPr lang="en-US" dirty="0">
                <a:latin typeface="Calibri" charset="0"/>
                <a:sym typeface="Wingdings"/>
              </a:rPr>
              <a:t>, ?X) is true</a:t>
            </a:r>
            <a:endParaRPr lang="en-US" dirty="0">
              <a:latin typeface="Calibri" charset="0"/>
            </a:endParaRPr>
          </a:p>
        </p:txBody>
      </p:sp>
    </p:spTree>
    <p:extLst>
      <p:ext uri="{BB962C8B-B14F-4D97-AF65-F5344CB8AC3E}">
        <p14:creationId xmlns:p14="http://schemas.microsoft.com/office/powerpoint/2010/main" val="4858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1"/>
          <p:cNvSpPr>
            <a:spLocks noGrp="1"/>
          </p:cNvSpPr>
          <p:nvPr>
            <p:ph type="title"/>
          </p:nvPr>
        </p:nvSpPr>
        <p:spPr>
          <a:xfrm>
            <a:off x="457200" y="274638"/>
            <a:ext cx="8502010" cy="1143000"/>
          </a:xfrm>
        </p:spPr>
        <p:txBody>
          <a:bodyPr>
            <a:normAutofit/>
          </a:bodyPr>
          <a:lstStyle/>
          <a:p>
            <a:pPr algn="l"/>
            <a:r>
              <a:rPr lang="en-US" dirty="0">
                <a:latin typeface="Calibri" charset="0"/>
              </a:rPr>
              <a:t>Syntactic sugar: negative assertions</a:t>
            </a:r>
            <a:endParaRPr lang="it-IT" dirty="0">
              <a:latin typeface="Calibri" charset="0"/>
            </a:endParaRPr>
          </a:p>
        </p:txBody>
      </p:sp>
      <p:sp>
        <p:nvSpPr>
          <p:cNvPr id="3" name="Segnaposto contenuto 2"/>
          <p:cNvSpPr>
            <a:spLocks noGrp="1"/>
          </p:cNvSpPr>
          <p:nvPr>
            <p:ph idx="1"/>
          </p:nvPr>
        </p:nvSpPr>
        <p:spPr>
          <a:xfrm>
            <a:off x="580144" y="1417637"/>
            <a:ext cx="7926562" cy="5328749"/>
          </a:xfrm>
        </p:spPr>
        <p:txBody>
          <a:bodyPr>
            <a:normAutofit/>
          </a:bodyPr>
          <a:lstStyle/>
          <a:p>
            <a:pPr>
              <a:lnSpc>
                <a:spcPct val="90000"/>
              </a:lnSpc>
            </a:pPr>
            <a:r>
              <a:rPr lang="en-US" dirty="0">
                <a:latin typeface="Calibri" charset="0"/>
              </a:rPr>
              <a:t>The negative assertion feature is limited</a:t>
            </a:r>
          </a:p>
          <a:p>
            <a:pPr>
              <a:lnSpc>
                <a:spcPct val="90000"/>
              </a:lnSpc>
            </a:pPr>
            <a:r>
              <a:rPr lang="en-US" dirty="0">
                <a:latin typeface="Calibri" charset="0"/>
              </a:rPr>
              <a:t>Can we define a concept :</a:t>
            </a:r>
            <a:r>
              <a:rPr lang="en-US" dirty="0" err="1">
                <a:latin typeface="Calibri" charset="0"/>
              </a:rPr>
              <a:t>unmarriedPerson</a:t>
            </a:r>
            <a:r>
              <a:rPr lang="en-US" dirty="0">
                <a:latin typeface="Calibri" charset="0"/>
              </a:rPr>
              <a:t> and assert that :john is an instance of this?</a:t>
            </a:r>
          </a:p>
          <a:p>
            <a:pPr>
              <a:lnSpc>
                <a:spcPct val="90000"/>
              </a:lnSpc>
            </a:pPr>
            <a:r>
              <a:rPr lang="en-US" dirty="0">
                <a:latin typeface="Calibri" charset="0"/>
              </a:rPr>
              <a:t>We can do it this way in OWL:</a:t>
            </a:r>
          </a:p>
          <a:p>
            <a:pPr marL="571500" lvl="1" indent="-339725">
              <a:lnSpc>
                <a:spcPct val="90000"/>
              </a:lnSpc>
            </a:pPr>
            <a:r>
              <a:rPr lang="en-US" sz="3200" dirty="0">
                <a:latin typeface="Calibri" charset="0"/>
              </a:rPr>
              <a:t>An unmarried person is a kind of person </a:t>
            </a:r>
          </a:p>
          <a:p>
            <a:pPr marL="571500" lvl="1" indent="-339725">
              <a:lnSpc>
                <a:spcPct val="90000"/>
              </a:lnSpc>
            </a:pPr>
            <a:r>
              <a:rPr lang="en-US" sz="3200" dirty="0">
                <a:latin typeface="Calibri" charset="0"/>
              </a:rPr>
              <a:t>and a kind of thing with exactly 0 spouses</a:t>
            </a:r>
          </a:p>
        </p:txBody>
      </p:sp>
    </p:spTree>
    <p:extLst>
      <p:ext uri="{BB962C8B-B14F-4D97-AF65-F5344CB8AC3E}">
        <p14:creationId xmlns:p14="http://schemas.microsoft.com/office/powerpoint/2010/main" val="259252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3112"/>
          </a:xfrm>
        </p:spPr>
        <p:txBody>
          <a:bodyPr/>
          <a:lstStyle/>
          <a:p>
            <a:r>
              <a:rPr lang="en-US" dirty="0"/>
              <a:t>John is not married</a:t>
            </a:r>
          </a:p>
        </p:txBody>
      </p:sp>
      <p:sp>
        <p:nvSpPr>
          <p:cNvPr id="3" name="Content Placeholder 2"/>
          <p:cNvSpPr>
            <a:spLocks noGrp="1"/>
          </p:cNvSpPr>
          <p:nvPr>
            <p:ph idx="1"/>
          </p:nvPr>
        </p:nvSpPr>
        <p:spPr>
          <a:xfrm>
            <a:off x="457200" y="1299664"/>
            <a:ext cx="8229600" cy="4846806"/>
          </a:xfrm>
        </p:spPr>
        <p:txBody>
          <a:bodyPr/>
          <a:lstStyle/>
          <a:p>
            <a:pPr marL="0" indent="0">
              <a:buNone/>
            </a:pPr>
            <a:r>
              <a:rPr lang="en-US" dirty="0"/>
              <a:t>:john a :</a:t>
            </a:r>
            <a:r>
              <a:rPr lang="en-US" dirty="0" err="1"/>
              <a:t>unmarriedPerson</a:t>
            </a:r>
            <a:r>
              <a:rPr lang="en-US" dirty="0"/>
              <a:t> .</a:t>
            </a:r>
          </a:p>
          <a:p>
            <a:pPr marL="0" indent="0">
              <a:buNone/>
            </a:pPr>
            <a:r>
              <a:rPr lang="en-US" dirty="0"/>
              <a:t>:</a:t>
            </a:r>
            <a:r>
              <a:rPr lang="en-US" dirty="0" err="1"/>
              <a:t>unmarriedPerson</a:t>
            </a:r>
            <a:r>
              <a:rPr lang="en-US" dirty="0"/>
              <a:t> </a:t>
            </a:r>
            <a:br>
              <a:rPr lang="en-US" dirty="0"/>
            </a:br>
            <a:r>
              <a:rPr lang="en-US" dirty="0"/>
              <a:t>    a Person;</a:t>
            </a:r>
          </a:p>
          <a:p>
            <a:pPr marL="0" indent="0">
              <a:buNone/>
            </a:pPr>
            <a:r>
              <a:rPr lang="en-US" dirty="0"/>
              <a:t>    a [a </a:t>
            </a:r>
            <a:r>
              <a:rPr lang="en-US" dirty="0" err="1"/>
              <a:t>owl:Restriction</a:t>
            </a:r>
            <a:r>
              <a:rPr lang="en-US" dirty="0"/>
              <a:t>;</a:t>
            </a:r>
          </a:p>
          <a:p>
            <a:pPr marL="0" indent="0">
              <a:buNone/>
            </a:pPr>
            <a:r>
              <a:rPr lang="en-US" dirty="0"/>
              <a:t>         </a:t>
            </a:r>
            <a:r>
              <a:rPr lang="en-US" dirty="0" err="1"/>
              <a:t>onProperty</a:t>
            </a:r>
            <a:r>
              <a:rPr lang="en-US" dirty="0"/>
              <a:t> </a:t>
            </a:r>
            <a:r>
              <a:rPr lang="en-US" dirty="0" err="1"/>
              <a:t>dbpo:spouse</a:t>
            </a:r>
            <a:r>
              <a:rPr lang="en-US" dirty="0"/>
              <a:t>;</a:t>
            </a:r>
          </a:p>
          <a:p>
            <a:pPr marL="0" indent="0">
              <a:buNone/>
            </a:pPr>
            <a:r>
              <a:rPr lang="en-US" dirty="0"/>
              <a:t>         </a:t>
            </a:r>
            <a:r>
              <a:rPr lang="en-US" dirty="0" err="1"/>
              <a:t>owl:cardinality</a:t>
            </a:r>
            <a:r>
              <a:rPr lang="en-US" dirty="0"/>
              <a:t> “0”] .</a:t>
            </a:r>
          </a:p>
        </p:txBody>
      </p:sp>
    </p:spTree>
    <p:extLst>
      <p:ext uri="{BB962C8B-B14F-4D97-AF65-F5344CB8AC3E}">
        <p14:creationId xmlns:p14="http://schemas.microsoft.com/office/powerpoint/2010/main" val="230195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p:txBody>
          <a:bodyPr/>
          <a:lstStyle/>
          <a:p>
            <a:r>
              <a:rPr lang="en-US" dirty="0">
                <a:latin typeface="Calibri" charset="0"/>
              </a:rPr>
              <a:t>New property Features</a:t>
            </a:r>
            <a:endParaRPr lang="it-IT" dirty="0">
              <a:latin typeface="Calibri" charset="0"/>
            </a:endParaRPr>
          </a:p>
        </p:txBody>
      </p:sp>
      <p:sp>
        <p:nvSpPr>
          <p:cNvPr id="11267" name="Segnaposto contenuto 2"/>
          <p:cNvSpPr>
            <a:spLocks noGrp="1"/>
          </p:cNvSpPr>
          <p:nvPr>
            <p:ph idx="1"/>
          </p:nvPr>
        </p:nvSpPr>
        <p:spPr/>
        <p:txBody>
          <a:bodyPr/>
          <a:lstStyle/>
          <a:p>
            <a:r>
              <a:rPr lang="en-US" dirty="0">
                <a:latin typeface="Calibri" charset="0"/>
              </a:rPr>
              <a:t>Self restriction</a:t>
            </a:r>
          </a:p>
          <a:p>
            <a:r>
              <a:rPr lang="en-US" dirty="0">
                <a:latin typeface="Calibri" charset="0"/>
              </a:rPr>
              <a:t>Qualified cardinality restriction</a:t>
            </a:r>
          </a:p>
          <a:p>
            <a:r>
              <a:rPr lang="en-US" dirty="0">
                <a:latin typeface="Calibri" charset="0"/>
              </a:rPr>
              <a:t>Object properties</a:t>
            </a:r>
          </a:p>
          <a:p>
            <a:r>
              <a:rPr lang="en-US" dirty="0">
                <a:latin typeface="Calibri" charset="0"/>
              </a:rPr>
              <a:t>Disjoint properties</a:t>
            </a:r>
          </a:p>
          <a:p>
            <a:r>
              <a:rPr lang="en-US" dirty="0">
                <a:latin typeface="Calibri" charset="0"/>
              </a:rPr>
              <a:t>Property chain</a:t>
            </a:r>
          </a:p>
          <a:p>
            <a:r>
              <a:rPr lang="en-US" dirty="0">
                <a:latin typeface="Calibri" charset="0"/>
              </a:rPr>
              <a:t>Keys</a:t>
            </a:r>
            <a:endParaRPr lang="it-IT" dirty="0">
              <a:latin typeface="Calibri" charset="0"/>
            </a:endParaRPr>
          </a:p>
        </p:txBody>
      </p:sp>
    </p:spTree>
    <p:extLst>
      <p:ext uri="{BB962C8B-B14F-4D97-AF65-F5344CB8AC3E}">
        <p14:creationId xmlns:p14="http://schemas.microsoft.com/office/powerpoint/2010/main" val="155542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p:cNvSpPr>
            <a:spLocks noGrp="1"/>
          </p:cNvSpPr>
          <p:nvPr>
            <p:ph type="title"/>
          </p:nvPr>
        </p:nvSpPr>
        <p:spPr/>
        <p:txBody>
          <a:bodyPr/>
          <a:lstStyle/>
          <a:p>
            <a:r>
              <a:rPr lang="en-US" dirty="0">
                <a:latin typeface="Calibri" charset="0"/>
              </a:rPr>
              <a:t>Self restriction</a:t>
            </a:r>
            <a:endParaRPr lang="it-IT" dirty="0">
              <a:latin typeface="Calibri" charset="0"/>
            </a:endParaRPr>
          </a:p>
        </p:txBody>
      </p:sp>
      <p:sp>
        <p:nvSpPr>
          <p:cNvPr id="12291" name="Segnaposto contenuto 2"/>
          <p:cNvSpPr>
            <a:spLocks noGrp="1"/>
          </p:cNvSpPr>
          <p:nvPr>
            <p:ph idx="1"/>
          </p:nvPr>
        </p:nvSpPr>
        <p:spPr>
          <a:xfrm>
            <a:off x="457200" y="1417637"/>
            <a:ext cx="8229600" cy="5382257"/>
          </a:xfrm>
        </p:spPr>
        <p:txBody>
          <a:bodyPr/>
          <a:lstStyle/>
          <a:p>
            <a:r>
              <a:rPr lang="en-US" dirty="0">
                <a:solidFill>
                  <a:srgbClr val="000000"/>
                </a:solidFill>
                <a:latin typeface="Calibri" charset="0"/>
              </a:rPr>
              <a:t>Classes of objects that are related to themselves by a given property</a:t>
            </a:r>
          </a:p>
          <a:p>
            <a:pPr lvl="1"/>
            <a:r>
              <a:rPr lang="en-US" dirty="0">
                <a:solidFill>
                  <a:srgbClr val="000000"/>
                </a:solidFill>
                <a:latin typeface="Calibri" charset="0"/>
              </a:rPr>
              <a:t>E.g., the class of processes that regulate themselves</a:t>
            </a:r>
          </a:p>
          <a:p>
            <a:r>
              <a:rPr lang="en-US" dirty="0">
                <a:solidFill>
                  <a:srgbClr val="000000"/>
                </a:solidFill>
                <a:latin typeface="Calibri" charset="0"/>
              </a:rPr>
              <a:t>It is also called </a:t>
            </a:r>
            <a:r>
              <a:rPr lang="en-US" i="1" dirty="0">
                <a:solidFill>
                  <a:srgbClr val="000000"/>
                </a:solidFill>
                <a:latin typeface="Calibri" charset="0"/>
              </a:rPr>
              <a:t>local reflexivity</a:t>
            </a:r>
          </a:p>
          <a:p>
            <a:pPr lvl="1"/>
            <a:r>
              <a:rPr lang="en-US" dirty="0">
                <a:solidFill>
                  <a:srgbClr val="000000"/>
                </a:solidFill>
                <a:latin typeface="Calibri" charset="0"/>
              </a:rPr>
              <a:t>E.g., Auto-regulating processes regulate themselves</a:t>
            </a:r>
          </a:p>
          <a:p>
            <a:pPr marL="231775" lvl="2"/>
            <a:r>
              <a:rPr lang="en-US" sz="3200" dirty="0">
                <a:solidFill>
                  <a:srgbClr val="000000"/>
                </a:solidFill>
              </a:rPr>
              <a:t>Narcissists are things who love themselves</a:t>
            </a:r>
          </a:p>
          <a:p>
            <a:pPr marL="862012" lvl="3" indent="0">
              <a:buNone/>
            </a:pPr>
            <a:r>
              <a:rPr lang="en-US" sz="2800" dirty="0">
                <a:solidFill>
                  <a:srgbClr val="000000"/>
                </a:solidFill>
              </a:rPr>
              <a:t> :Narcissist </a:t>
            </a:r>
            <a:r>
              <a:rPr lang="en-US" sz="2800" dirty="0" err="1">
                <a:solidFill>
                  <a:srgbClr val="000000"/>
                </a:solidFill>
              </a:rPr>
              <a:t>owl:equivalentClass</a:t>
            </a:r>
            <a:endParaRPr lang="en-US" sz="2800" dirty="0">
              <a:solidFill>
                <a:srgbClr val="000000"/>
              </a:solidFill>
            </a:endParaRPr>
          </a:p>
          <a:p>
            <a:pPr marL="862012" lvl="3" indent="0">
              <a:buNone/>
            </a:pPr>
            <a:r>
              <a:rPr lang="en-US" sz="2800" dirty="0">
                <a:solidFill>
                  <a:srgbClr val="000000"/>
                </a:solidFill>
              </a:rPr>
              <a:t>    [a </a:t>
            </a:r>
            <a:r>
              <a:rPr lang="en-US" sz="2800" dirty="0" err="1">
                <a:solidFill>
                  <a:srgbClr val="000000"/>
                </a:solidFill>
              </a:rPr>
              <a:t>owl:Restriction</a:t>
            </a:r>
            <a:r>
              <a:rPr lang="en-US" sz="2800" dirty="0">
                <a:solidFill>
                  <a:srgbClr val="000000"/>
                </a:solidFill>
              </a:rPr>
              <a:t>;</a:t>
            </a:r>
          </a:p>
          <a:p>
            <a:pPr marL="862012" lvl="3" indent="0">
              <a:buNone/>
            </a:pPr>
            <a:r>
              <a:rPr lang="en-US" sz="2800" dirty="0">
                <a:solidFill>
                  <a:srgbClr val="000000"/>
                </a:solidFill>
              </a:rPr>
              <a:t>      </a:t>
            </a:r>
            <a:r>
              <a:rPr lang="en-US" sz="2800" dirty="0" err="1">
                <a:solidFill>
                  <a:srgbClr val="000000"/>
                </a:solidFill>
              </a:rPr>
              <a:t>owl:onProperty</a:t>
            </a:r>
            <a:r>
              <a:rPr lang="en-US" sz="2800" dirty="0">
                <a:solidFill>
                  <a:srgbClr val="000000"/>
                </a:solidFill>
              </a:rPr>
              <a:t>  :loves;</a:t>
            </a:r>
          </a:p>
          <a:p>
            <a:pPr marL="862012" lvl="3" indent="0">
              <a:buNone/>
            </a:pPr>
            <a:r>
              <a:rPr lang="en-US" sz="2800" dirty="0">
                <a:solidFill>
                  <a:srgbClr val="000000"/>
                </a:solidFill>
              </a:rPr>
              <a:t>      </a:t>
            </a:r>
            <a:r>
              <a:rPr lang="en-US" sz="2800" dirty="0" err="1">
                <a:solidFill>
                  <a:srgbClr val="000000"/>
                </a:solidFill>
              </a:rPr>
              <a:t>owl:hasSelf</a:t>
            </a:r>
            <a:r>
              <a:rPr lang="en-US" sz="2800" dirty="0">
                <a:solidFill>
                  <a:srgbClr val="000000"/>
                </a:solidFill>
              </a:rPr>
              <a:t> "true"^^</a:t>
            </a:r>
            <a:r>
              <a:rPr lang="en-US" sz="2800" dirty="0" err="1">
                <a:solidFill>
                  <a:srgbClr val="000000"/>
                </a:solidFill>
              </a:rPr>
              <a:t>xsd:boolean</a:t>
            </a:r>
            <a:r>
              <a:rPr lang="en-US" sz="2800" dirty="0">
                <a:solidFill>
                  <a:srgbClr val="000000"/>
                </a:solidFill>
              </a:rPr>
              <a:t>] .</a:t>
            </a:r>
          </a:p>
          <a:p>
            <a:pPr marL="231775" lvl="2"/>
            <a:endParaRPr lang="en-US" sz="3200" dirty="0">
              <a:solidFill>
                <a:srgbClr val="000000"/>
              </a:solidFill>
            </a:endParaRPr>
          </a:p>
          <a:p>
            <a:endParaRPr lang="it-IT" dirty="0">
              <a:solidFill>
                <a:srgbClr val="FF0000"/>
              </a:solidFill>
              <a:latin typeface="Calibri" charset="0"/>
            </a:endParaRPr>
          </a:p>
        </p:txBody>
      </p:sp>
      <p:pic>
        <p:nvPicPr>
          <p:cNvPr id="2" name="Picture 1">
            <a:extLst>
              <a:ext uri="{FF2B5EF4-FFF2-40B4-BE49-F238E27FC236}">
                <a16:creationId xmlns:a16="http://schemas.microsoft.com/office/drawing/2014/main" id="{2575A26B-C8E9-7241-B08C-39C87408F5B3}"/>
              </a:ext>
            </a:extLst>
          </p:cNvPr>
          <p:cNvPicPr>
            <a:picLocks noChangeAspect="1"/>
          </p:cNvPicPr>
          <p:nvPr/>
        </p:nvPicPr>
        <p:blipFill>
          <a:blip r:embed="rId2"/>
          <a:stretch>
            <a:fillRect/>
          </a:stretch>
        </p:blipFill>
        <p:spPr>
          <a:xfrm>
            <a:off x="7255823" y="58105"/>
            <a:ext cx="1685389" cy="1576066"/>
          </a:xfrm>
          <a:prstGeom prst="rect">
            <a:avLst/>
          </a:prstGeom>
        </p:spPr>
      </p:pic>
    </p:spTree>
    <p:extLst>
      <p:ext uri="{BB962C8B-B14F-4D97-AF65-F5344CB8AC3E}">
        <p14:creationId xmlns:p14="http://schemas.microsoft.com/office/powerpoint/2010/main" val="52314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p:txBody>
          <a:bodyPr/>
          <a:lstStyle/>
          <a:p>
            <a:r>
              <a:rPr lang="en-US" dirty="0">
                <a:latin typeface="Calibri" charset="0"/>
              </a:rPr>
              <a:t>Qualified cardinality restrictions</a:t>
            </a:r>
            <a:endParaRPr lang="it-IT" dirty="0">
              <a:latin typeface="Calibri" charset="0"/>
            </a:endParaRPr>
          </a:p>
        </p:txBody>
      </p:sp>
      <p:sp>
        <p:nvSpPr>
          <p:cNvPr id="13315" name="Segnaposto contenuto 2"/>
          <p:cNvSpPr>
            <a:spLocks noGrp="1"/>
          </p:cNvSpPr>
          <p:nvPr>
            <p:ph idx="1"/>
          </p:nvPr>
        </p:nvSpPr>
        <p:spPr>
          <a:xfrm>
            <a:off x="457199" y="1447302"/>
            <a:ext cx="8543925" cy="4846806"/>
          </a:xfrm>
        </p:spPr>
        <p:txBody>
          <a:bodyPr>
            <a:normAutofit/>
          </a:bodyPr>
          <a:lstStyle/>
          <a:p>
            <a:r>
              <a:rPr lang="en-US" sz="3600" dirty="0">
                <a:latin typeface="Calibri" charset="0"/>
              </a:rPr>
              <a:t>Qualifies the instances to be counted</a:t>
            </a:r>
          </a:p>
          <a:p>
            <a:r>
              <a:rPr lang="en-US" sz="3600" dirty="0">
                <a:latin typeface="Calibri" charset="0"/>
              </a:rPr>
              <a:t>Six varieties: </a:t>
            </a:r>
            <a:r>
              <a:rPr lang="en-US" sz="2800" dirty="0">
                <a:latin typeface="Calibri" charset="0"/>
              </a:rPr>
              <a:t>{</a:t>
            </a:r>
            <a:r>
              <a:rPr lang="en-US" sz="2800" dirty="0" err="1">
                <a:latin typeface="Calibri" charset="0"/>
              </a:rPr>
              <a:t>Data|Object</a:t>
            </a:r>
            <a:r>
              <a:rPr lang="en-US" sz="2800" dirty="0">
                <a:latin typeface="Calibri" charset="0"/>
              </a:rPr>
              <a:t>}{</a:t>
            </a:r>
            <a:r>
              <a:rPr lang="en-US" sz="2800" dirty="0" err="1">
                <a:latin typeface="Calibri" charset="0"/>
              </a:rPr>
              <a:t>Min|Exact|Max</a:t>
            </a:r>
            <a:r>
              <a:rPr lang="en-US" sz="2800" dirty="0">
                <a:latin typeface="Calibri" charset="0"/>
              </a:rPr>
              <a:t>} Type</a:t>
            </a:r>
          </a:p>
          <a:p>
            <a:r>
              <a:rPr lang="en-US" sz="3600" dirty="0">
                <a:latin typeface="Calibri" charset="0"/>
              </a:rPr>
              <a:t>Examples</a:t>
            </a:r>
          </a:p>
          <a:p>
            <a:pPr marL="571500" lvl="1" indent="-339725"/>
            <a:r>
              <a:rPr lang="en-US" sz="3200" dirty="0">
                <a:latin typeface="Calibri" charset="0"/>
              </a:rPr>
              <a:t>People with </a:t>
            </a:r>
            <a:r>
              <a:rPr lang="en-US" sz="3200" b="1" dirty="0">
                <a:solidFill>
                  <a:srgbClr val="000000"/>
                </a:solidFill>
                <a:latin typeface="Calibri" charset="0"/>
              </a:rPr>
              <a:t>exactly</a:t>
            </a:r>
            <a:r>
              <a:rPr lang="en-US" sz="3200" dirty="0">
                <a:solidFill>
                  <a:srgbClr val="000000"/>
                </a:solidFill>
                <a:latin typeface="Calibri" charset="0"/>
              </a:rPr>
              <a:t> 3 children who are girls</a:t>
            </a:r>
          </a:p>
          <a:p>
            <a:pPr marL="571500" lvl="1" indent="-339725"/>
            <a:r>
              <a:rPr lang="en-US" sz="3200" dirty="0">
                <a:solidFill>
                  <a:srgbClr val="000000"/>
                </a:solidFill>
                <a:latin typeface="Calibri" charset="0"/>
              </a:rPr>
              <a:t>People with </a:t>
            </a:r>
            <a:r>
              <a:rPr lang="en-US" sz="3200" b="1" dirty="0">
                <a:solidFill>
                  <a:srgbClr val="000000"/>
                </a:solidFill>
                <a:latin typeface="Calibri" charset="0"/>
              </a:rPr>
              <a:t>at least </a:t>
            </a:r>
            <a:r>
              <a:rPr lang="en-US" sz="3200" dirty="0">
                <a:solidFill>
                  <a:srgbClr val="000000"/>
                </a:solidFill>
                <a:latin typeface="Calibri" charset="0"/>
              </a:rPr>
              <a:t>3 names</a:t>
            </a:r>
          </a:p>
          <a:p>
            <a:pPr marL="571500" lvl="1" indent="-339725"/>
            <a:r>
              <a:rPr lang="en-US" sz="3200" dirty="0">
                <a:latin typeface="Calibri" charset="0"/>
              </a:rPr>
              <a:t>Each individual has </a:t>
            </a:r>
            <a:r>
              <a:rPr lang="en-US" sz="3200" b="1" dirty="0">
                <a:latin typeface="Calibri" charset="0"/>
              </a:rPr>
              <a:t>at most </a:t>
            </a:r>
            <a:r>
              <a:rPr lang="en-US" sz="3200" dirty="0">
                <a:latin typeface="Calibri" charset="0"/>
              </a:rPr>
              <a:t>1 SSN</a:t>
            </a:r>
          </a:p>
          <a:p>
            <a:pPr marL="571500" lvl="1" indent="-339725"/>
            <a:r>
              <a:rPr lang="en-US" sz="3200" dirty="0">
                <a:latin typeface="Calibri" charset="0"/>
              </a:rPr>
              <a:t>E.g., pizzas with exactly four toppings all of which are cheeses</a:t>
            </a:r>
          </a:p>
        </p:txBody>
      </p:sp>
    </p:spTree>
    <p:extLst>
      <p:ext uri="{BB962C8B-B14F-4D97-AF65-F5344CB8AC3E}">
        <p14:creationId xmlns:p14="http://schemas.microsoft.com/office/powerpoint/2010/main" val="183983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p:txBody>
          <a:bodyPr/>
          <a:lstStyle/>
          <a:p>
            <a:r>
              <a:rPr lang="en-US" dirty="0">
                <a:latin typeface="Calibri" charset="0"/>
              </a:rPr>
              <a:t>Qualified cardinality restrictions</a:t>
            </a:r>
            <a:endParaRPr lang="it-IT" dirty="0">
              <a:latin typeface="Calibri" charset="0"/>
            </a:endParaRPr>
          </a:p>
        </p:txBody>
      </p:sp>
      <p:sp>
        <p:nvSpPr>
          <p:cNvPr id="13315" name="Segnaposto contenuto 2"/>
          <p:cNvSpPr>
            <a:spLocks noGrp="1"/>
          </p:cNvSpPr>
          <p:nvPr>
            <p:ph idx="1"/>
          </p:nvPr>
        </p:nvSpPr>
        <p:spPr>
          <a:xfrm>
            <a:off x="457200" y="1304798"/>
            <a:ext cx="8496795" cy="5416636"/>
          </a:xfrm>
        </p:spPr>
        <p:txBody>
          <a:bodyPr>
            <a:normAutofit/>
          </a:bodyPr>
          <a:lstStyle/>
          <a:p>
            <a:r>
              <a:rPr lang="en-US" dirty="0">
                <a:solidFill>
                  <a:srgbClr val="000000"/>
                </a:solidFill>
                <a:latin typeface="Calibri" charset="0"/>
              </a:rPr>
              <a:t>Done via new properties with domain </a:t>
            </a:r>
            <a:r>
              <a:rPr lang="en-US" dirty="0" err="1">
                <a:solidFill>
                  <a:srgbClr val="000000"/>
                </a:solidFill>
                <a:latin typeface="Calibri" charset="0"/>
              </a:rPr>
              <a:t>owl:Re-striction</a:t>
            </a:r>
            <a:r>
              <a:rPr lang="en-US" dirty="0">
                <a:solidFill>
                  <a:srgbClr val="000000"/>
                </a:solidFill>
                <a:latin typeface="Calibri" charset="0"/>
              </a:rPr>
              <a:t>, namely </a:t>
            </a:r>
            <a:r>
              <a:rPr lang="en-US" sz="2800" i="1" dirty="0">
                <a:solidFill>
                  <a:srgbClr val="000000"/>
                </a:solidFill>
                <a:latin typeface="Calibri" charset="0"/>
              </a:rPr>
              <a:t>{</a:t>
            </a:r>
            <a:r>
              <a:rPr lang="en-US" sz="2800" i="1" dirty="0" err="1">
                <a:solidFill>
                  <a:srgbClr val="000000"/>
                </a:solidFill>
                <a:latin typeface="Calibri" charset="0"/>
              </a:rPr>
              <a:t>min|max</a:t>
            </a:r>
            <a:r>
              <a:rPr lang="en-US" sz="2800" i="1" dirty="0">
                <a:solidFill>
                  <a:srgbClr val="000000"/>
                </a:solidFill>
                <a:latin typeface="Calibri" charset="0"/>
              </a:rPr>
              <a:t>|} </a:t>
            </a:r>
            <a:r>
              <a:rPr lang="en-US" sz="2800" i="1" dirty="0" err="1">
                <a:solidFill>
                  <a:srgbClr val="000000"/>
                </a:solidFill>
                <a:latin typeface="Calibri" charset="0"/>
              </a:rPr>
              <a:t>QualifiedCardinality</a:t>
            </a:r>
            <a:r>
              <a:rPr lang="en-US" sz="2800" i="1" dirty="0">
                <a:solidFill>
                  <a:srgbClr val="000000"/>
                </a:solidFill>
                <a:latin typeface="Calibri" charset="0"/>
              </a:rPr>
              <a:t> </a:t>
            </a:r>
            <a:r>
              <a:rPr lang="en-US" dirty="0">
                <a:solidFill>
                  <a:srgbClr val="000000"/>
                </a:solidFill>
                <a:latin typeface="Calibri" charset="0"/>
              </a:rPr>
              <a:t>and</a:t>
            </a:r>
            <a:r>
              <a:rPr lang="en-US" sz="2800" dirty="0">
                <a:solidFill>
                  <a:srgbClr val="000000"/>
                </a:solidFill>
                <a:latin typeface="Calibri" charset="0"/>
              </a:rPr>
              <a:t> </a:t>
            </a:r>
            <a:r>
              <a:rPr lang="en-US" sz="2800" i="1" dirty="0" err="1">
                <a:solidFill>
                  <a:srgbClr val="000000"/>
                </a:solidFill>
                <a:latin typeface="Calibri" charset="0"/>
              </a:rPr>
              <a:t>onClass</a:t>
            </a:r>
            <a:endParaRPr lang="en-US" sz="2800" i="1" dirty="0">
              <a:solidFill>
                <a:srgbClr val="000000"/>
              </a:solidFill>
              <a:latin typeface="Calibri" charset="0"/>
            </a:endParaRPr>
          </a:p>
          <a:p>
            <a:r>
              <a:rPr lang="en-US" dirty="0">
                <a:solidFill>
                  <a:srgbClr val="000000"/>
                </a:solidFill>
                <a:latin typeface="Calibri" charset="0"/>
              </a:rPr>
              <a:t>E.g.: people with exactly 3 children who are girls</a:t>
            </a:r>
          </a:p>
          <a:p>
            <a:pPr marL="519113" lvl="2" indent="0">
              <a:buNone/>
            </a:pPr>
            <a:r>
              <a:rPr lang="en-US" sz="2800" dirty="0">
                <a:solidFill>
                  <a:srgbClr val="000000"/>
                </a:solidFill>
                <a:latin typeface="Calibri" charset="0"/>
              </a:rPr>
              <a:t>[a </a:t>
            </a:r>
            <a:r>
              <a:rPr lang="en-US" sz="2800" dirty="0" err="1">
                <a:solidFill>
                  <a:srgbClr val="000000"/>
                </a:solidFill>
                <a:latin typeface="Calibri" charset="0"/>
              </a:rPr>
              <a:t>owl:restriction</a:t>
            </a:r>
            <a:r>
              <a:rPr lang="en-US" sz="2800" dirty="0">
                <a:solidFill>
                  <a:srgbClr val="000000"/>
                </a:solidFill>
                <a:latin typeface="Calibri" charset="0"/>
              </a:rPr>
              <a:t>;</a:t>
            </a:r>
          </a:p>
          <a:p>
            <a:pPr marL="519113" lvl="2" indent="0">
              <a:buNone/>
            </a:pPr>
            <a:r>
              <a:rPr lang="en-US" sz="2800" dirty="0">
                <a:solidFill>
                  <a:srgbClr val="000000"/>
                </a:solidFill>
                <a:latin typeface="Calibri" charset="0"/>
              </a:rPr>
              <a:t>  </a:t>
            </a:r>
            <a:r>
              <a:rPr lang="en-US" sz="2800" dirty="0" err="1">
                <a:solidFill>
                  <a:srgbClr val="000000"/>
                </a:solidFill>
                <a:latin typeface="Calibri" charset="0"/>
              </a:rPr>
              <a:t>owl:onProperty</a:t>
            </a:r>
            <a:r>
              <a:rPr lang="en-US" sz="2800" dirty="0">
                <a:solidFill>
                  <a:srgbClr val="000000"/>
                </a:solidFill>
                <a:latin typeface="Calibri" charset="0"/>
              </a:rPr>
              <a:t> :</a:t>
            </a:r>
            <a:r>
              <a:rPr lang="en-US" sz="2800" dirty="0" err="1">
                <a:solidFill>
                  <a:srgbClr val="000000"/>
                </a:solidFill>
                <a:latin typeface="Calibri" charset="0"/>
              </a:rPr>
              <a:t>hasChild</a:t>
            </a:r>
            <a:r>
              <a:rPr lang="en-US" sz="2800" dirty="0">
                <a:solidFill>
                  <a:srgbClr val="000000"/>
                </a:solidFill>
                <a:latin typeface="Calibri" charset="0"/>
              </a:rPr>
              <a:t>;</a:t>
            </a:r>
          </a:p>
          <a:p>
            <a:pPr marL="519113" lvl="2" indent="0">
              <a:buNone/>
            </a:pPr>
            <a:r>
              <a:rPr lang="en-US" sz="2800" dirty="0">
                <a:solidFill>
                  <a:srgbClr val="000000"/>
                </a:solidFill>
                <a:latin typeface="Calibri" charset="0"/>
              </a:rPr>
              <a:t>  </a:t>
            </a:r>
            <a:r>
              <a:rPr lang="en-US" sz="2800" dirty="0" err="1">
                <a:solidFill>
                  <a:srgbClr val="000000"/>
                </a:solidFill>
                <a:latin typeface="Calibri" charset="0"/>
              </a:rPr>
              <a:t>owl:onClass</a:t>
            </a:r>
            <a:r>
              <a:rPr lang="en-US" sz="2800" dirty="0">
                <a:solidFill>
                  <a:srgbClr val="000000"/>
                </a:solidFill>
                <a:latin typeface="Calibri" charset="0"/>
              </a:rPr>
              <a:t> [</a:t>
            </a:r>
            <a:r>
              <a:rPr lang="en-US" sz="2800" dirty="0" err="1">
                <a:solidFill>
                  <a:srgbClr val="000000"/>
                </a:solidFill>
                <a:latin typeface="Calibri" charset="0"/>
              </a:rPr>
              <a:t>owl:subClassOf</a:t>
            </a:r>
            <a:r>
              <a:rPr lang="en-US" sz="2800" dirty="0">
                <a:solidFill>
                  <a:srgbClr val="000000"/>
                </a:solidFill>
                <a:latin typeface="Calibri" charset="0"/>
              </a:rPr>
              <a:t> :Female;</a:t>
            </a:r>
            <a:br>
              <a:rPr lang="en-US" sz="2800" dirty="0">
                <a:solidFill>
                  <a:srgbClr val="000000"/>
                </a:solidFill>
                <a:latin typeface="Calibri" charset="0"/>
              </a:rPr>
            </a:br>
            <a:r>
              <a:rPr lang="en-US" sz="2800" dirty="0">
                <a:solidFill>
                  <a:srgbClr val="000000"/>
                </a:solidFill>
                <a:latin typeface="Calibri" charset="0"/>
              </a:rPr>
              <a:t>                          </a:t>
            </a:r>
            <a:r>
              <a:rPr lang="en-US" sz="2800" dirty="0" err="1">
                <a:solidFill>
                  <a:srgbClr val="000000"/>
                </a:solidFill>
                <a:latin typeface="Calibri" charset="0"/>
              </a:rPr>
              <a:t>owl:subClassOf</a:t>
            </a:r>
            <a:r>
              <a:rPr lang="en-US" sz="2800" dirty="0">
                <a:solidFill>
                  <a:srgbClr val="000000"/>
                </a:solidFill>
                <a:latin typeface="Calibri" charset="0"/>
              </a:rPr>
              <a:t> :Minor].</a:t>
            </a:r>
          </a:p>
          <a:p>
            <a:pPr marL="519113" lvl="2" indent="0">
              <a:buNone/>
            </a:pPr>
            <a:r>
              <a:rPr lang="en-US" sz="2800" dirty="0">
                <a:solidFill>
                  <a:srgbClr val="000000"/>
                </a:solidFill>
                <a:latin typeface="Calibri" charset="0"/>
              </a:rPr>
              <a:t>  </a:t>
            </a:r>
            <a:r>
              <a:rPr lang="en-US" sz="2800" dirty="0" err="1">
                <a:solidFill>
                  <a:srgbClr val="000000"/>
                </a:solidFill>
                <a:latin typeface="Calibri" charset="0"/>
              </a:rPr>
              <a:t>QualifiedCardinality</a:t>
            </a:r>
            <a:r>
              <a:rPr lang="en-US" sz="2800" dirty="0">
                <a:solidFill>
                  <a:srgbClr val="000000"/>
                </a:solidFill>
                <a:latin typeface="Calibri" charset="0"/>
              </a:rPr>
              <a:t> “3” .</a:t>
            </a:r>
          </a:p>
          <a:p>
            <a:r>
              <a:rPr lang="en-US" dirty="0">
                <a:solidFill>
                  <a:srgbClr val="000000"/>
                </a:solidFill>
                <a:latin typeface="Calibri" charset="0"/>
              </a:rPr>
              <a:t>Or: </a:t>
            </a:r>
            <a:r>
              <a:rPr lang="en-US" dirty="0" err="1">
                <a:solidFill>
                  <a:srgbClr val="000000"/>
                </a:solidFill>
                <a:latin typeface="Calibri" charset="0"/>
              </a:rPr>
              <a:t>hasChild</a:t>
            </a:r>
            <a:r>
              <a:rPr lang="en-US" dirty="0">
                <a:solidFill>
                  <a:srgbClr val="000000"/>
                </a:solidFill>
                <a:latin typeface="Calibri" charset="0"/>
              </a:rPr>
              <a:t> </a:t>
            </a:r>
            <a:r>
              <a:rPr lang="en-US" dirty="0">
                <a:solidFill>
                  <a:schemeClr val="accent2"/>
                </a:solidFill>
                <a:latin typeface="Calibri" charset="0"/>
              </a:rPr>
              <a:t>exactly</a:t>
            </a:r>
            <a:r>
              <a:rPr lang="en-US" dirty="0">
                <a:solidFill>
                  <a:srgbClr val="000000"/>
                </a:solidFill>
                <a:latin typeface="Calibri" charset="0"/>
              </a:rPr>
              <a:t> 3 Female </a:t>
            </a:r>
            <a:r>
              <a:rPr lang="en-US" dirty="0">
                <a:solidFill>
                  <a:schemeClr val="accent1">
                    <a:lumMod val="75000"/>
                  </a:schemeClr>
                </a:solidFill>
                <a:latin typeface="Calibri" charset="0"/>
              </a:rPr>
              <a:t>and</a:t>
            </a:r>
            <a:r>
              <a:rPr lang="en-US" dirty="0">
                <a:solidFill>
                  <a:srgbClr val="000000"/>
                </a:solidFill>
                <a:latin typeface="Calibri" charset="0"/>
              </a:rPr>
              <a:t> Minor</a:t>
            </a:r>
          </a:p>
        </p:txBody>
      </p:sp>
    </p:spTree>
    <p:extLst>
      <p:ext uri="{BB962C8B-B14F-4D97-AF65-F5344CB8AC3E}">
        <p14:creationId xmlns:p14="http://schemas.microsoft.com/office/powerpoint/2010/main" val="340245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p:txBody>
          <a:bodyPr/>
          <a:lstStyle/>
          <a:p>
            <a:r>
              <a:rPr lang="en-US" dirty="0">
                <a:latin typeface="Calibri" charset="0"/>
              </a:rPr>
              <a:t>Object properties</a:t>
            </a:r>
            <a:endParaRPr lang="it-IT" dirty="0">
              <a:latin typeface="Calibri" charset="0"/>
            </a:endParaRPr>
          </a:p>
        </p:txBody>
      </p:sp>
      <p:sp>
        <p:nvSpPr>
          <p:cNvPr id="15363" name="Segnaposto contenuto 2"/>
          <p:cNvSpPr>
            <a:spLocks noGrp="1"/>
          </p:cNvSpPr>
          <p:nvPr>
            <p:ph idx="1"/>
          </p:nvPr>
        </p:nvSpPr>
        <p:spPr>
          <a:xfrm>
            <a:off x="457200" y="1417638"/>
            <a:ext cx="8229600" cy="5125707"/>
          </a:xfrm>
        </p:spPr>
        <p:txBody>
          <a:bodyPr/>
          <a:lstStyle/>
          <a:p>
            <a:r>
              <a:rPr lang="en-US" dirty="0" err="1">
                <a:latin typeface="Calibri" charset="0"/>
              </a:rPr>
              <a:t>ReflexiveObjectProperty</a:t>
            </a:r>
            <a:endParaRPr lang="en-US" dirty="0">
              <a:latin typeface="Calibri" charset="0"/>
            </a:endParaRPr>
          </a:p>
          <a:p>
            <a:pPr marL="571500" lvl="1" indent="-339725"/>
            <a:r>
              <a:rPr lang="en-US" dirty="0">
                <a:latin typeface="Calibri" charset="0"/>
              </a:rPr>
              <a:t>Globally reflexive</a:t>
            </a:r>
          </a:p>
          <a:p>
            <a:pPr marL="571500" lvl="1" indent="-339725"/>
            <a:r>
              <a:rPr lang="en-US" dirty="0">
                <a:latin typeface="Calibri" charset="0"/>
              </a:rPr>
              <a:t>Everything is part of itself</a:t>
            </a:r>
          </a:p>
          <a:p>
            <a:r>
              <a:rPr lang="en-US" dirty="0" err="1">
                <a:latin typeface="Calibri" charset="0"/>
              </a:rPr>
              <a:t>IrreflexiveObjectProperty</a:t>
            </a:r>
            <a:endParaRPr lang="en-US" dirty="0">
              <a:latin typeface="Calibri" charset="0"/>
            </a:endParaRPr>
          </a:p>
          <a:p>
            <a:pPr marL="571500" lvl="1" indent="-339725"/>
            <a:r>
              <a:rPr lang="en-US" dirty="0">
                <a:latin typeface="Calibri" charset="0"/>
              </a:rPr>
              <a:t>Nothing can be a proper part of itself</a:t>
            </a:r>
          </a:p>
          <a:p>
            <a:r>
              <a:rPr lang="en-US" dirty="0" err="1">
                <a:latin typeface="Calibri" charset="0"/>
              </a:rPr>
              <a:t>AsymmetricObjectProperty</a:t>
            </a:r>
            <a:endParaRPr lang="en-US" dirty="0">
              <a:latin typeface="Calibri" charset="0"/>
            </a:endParaRPr>
          </a:p>
          <a:p>
            <a:pPr marL="571500" lvl="1" indent="-339725"/>
            <a:r>
              <a:rPr lang="en-US" dirty="0">
                <a:latin typeface="Calibri" charset="0"/>
              </a:rPr>
              <a:t>If x is proper part of y, then the opposite does not hold</a:t>
            </a:r>
          </a:p>
        </p:txBody>
      </p:sp>
    </p:spTree>
    <p:extLst>
      <p:ext uri="{BB962C8B-B14F-4D97-AF65-F5344CB8AC3E}">
        <p14:creationId xmlns:p14="http://schemas.microsoft.com/office/powerpoint/2010/main" val="65794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457200" y="211138"/>
            <a:ext cx="8229600" cy="1143000"/>
          </a:xfrm>
        </p:spPr>
        <p:txBody>
          <a:bodyPr/>
          <a:lstStyle/>
          <a:p>
            <a:r>
              <a:rPr lang="en-US" dirty="0">
                <a:latin typeface="Calibri" charset="0"/>
              </a:rPr>
              <a:t>Disjoint properties</a:t>
            </a:r>
            <a:endParaRPr lang="it-IT" dirty="0">
              <a:latin typeface="Calibri" charset="0"/>
            </a:endParaRPr>
          </a:p>
        </p:txBody>
      </p:sp>
      <p:sp>
        <p:nvSpPr>
          <p:cNvPr id="16387" name="Segnaposto contenuto 2"/>
          <p:cNvSpPr>
            <a:spLocks noGrp="1"/>
          </p:cNvSpPr>
          <p:nvPr>
            <p:ph idx="1"/>
          </p:nvPr>
        </p:nvSpPr>
        <p:spPr>
          <a:xfrm>
            <a:off x="457200" y="1354137"/>
            <a:ext cx="8229600" cy="5165415"/>
          </a:xfrm>
        </p:spPr>
        <p:txBody>
          <a:bodyPr>
            <a:noAutofit/>
          </a:bodyPr>
          <a:lstStyle/>
          <a:p>
            <a:pPr marL="231775" lvl="2"/>
            <a:r>
              <a:rPr lang="en-US" sz="3200" dirty="0">
                <a:solidFill>
                  <a:srgbClr val="000000"/>
                </a:solidFill>
              </a:rPr>
              <a:t>E.g., you can’t be both the </a:t>
            </a:r>
            <a:r>
              <a:rPr lang="en-US" sz="3200" i="1" dirty="0">
                <a:solidFill>
                  <a:srgbClr val="000000"/>
                </a:solidFill>
              </a:rPr>
              <a:t>parent of </a:t>
            </a:r>
            <a:r>
              <a:rPr lang="en-US" sz="3200" dirty="0">
                <a:solidFill>
                  <a:srgbClr val="000000"/>
                </a:solidFill>
              </a:rPr>
              <a:t>and </a:t>
            </a:r>
            <a:r>
              <a:rPr lang="en-US" sz="3200" i="1" dirty="0">
                <a:solidFill>
                  <a:srgbClr val="000000"/>
                </a:solidFill>
              </a:rPr>
              <a:t>child of </a:t>
            </a:r>
            <a:r>
              <a:rPr lang="en-US" sz="3200" dirty="0">
                <a:solidFill>
                  <a:srgbClr val="000000"/>
                </a:solidFill>
              </a:rPr>
              <a:t>the same person</a:t>
            </a:r>
          </a:p>
          <a:p>
            <a:r>
              <a:rPr lang="en-US" dirty="0" err="1">
                <a:latin typeface="Calibri" charset="0"/>
              </a:rPr>
              <a:t>DisjointObjectProperties</a:t>
            </a:r>
            <a:r>
              <a:rPr lang="en-US" dirty="0">
                <a:latin typeface="Calibri" charset="0"/>
              </a:rPr>
              <a:t> (for object properties)</a:t>
            </a:r>
          </a:p>
          <a:p>
            <a:pPr marL="231775" lvl="1" indent="0">
              <a:buNone/>
            </a:pPr>
            <a:r>
              <a:rPr lang="en-US" dirty="0">
                <a:latin typeface="Calibri" charset="0"/>
              </a:rPr>
              <a:t>E.g., :</a:t>
            </a:r>
            <a:r>
              <a:rPr lang="en-US" dirty="0" err="1">
                <a:latin typeface="Calibri" charset="0"/>
              </a:rPr>
              <a:t>hasParent</a:t>
            </a:r>
            <a:r>
              <a:rPr lang="en-US" dirty="0">
                <a:latin typeface="Calibri" charset="0"/>
              </a:rPr>
              <a:t> </a:t>
            </a:r>
            <a:r>
              <a:rPr lang="en-US" dirty="0" err="1">
                <a:latin typeface="Calibri" charset="0"/>
              </a:rPr>
              <a:t>owl:propertyDisjointWith</a:t>
            </a:r>
            <a:r>
              <a:rPr lang="en-US" dirty="0">
                <a:latin typeface="Calibri" charset="0"/>
              </a:rPr>
              <a:t> :</a:t>
            </a:r>
            <a:r>
              <a:rPr lang="en-US" dirty="0" err="1">
                <a:latin typeface="Calibri" charset="0"/>
              </a:rPr>
              <a:t>hasChild</a:t>
            </a:r>
            <a:endParaRPr lang="en-US" dirty="0">
              <a:latin typeface="Calibri" charset="0"/>
            </a:endParaRPr>
          </a:p>
          <a:p>
            <a:r>
              <a:rPr lang="en-US" dirty="0" err="1">
                <a:latin typeface="Calibri" charset="0"/>
              </a:rPr>
              <a:t>DisjointDataProperties</a:t>
            </a:r>
            <a:r>
              <a:rPr lang="en-US" dirty="0">
                <a:latin typeface="Calibri" charset="0"/>
              </a:rPr>
              <a:t> (for data properties)</a:t>
            </a:r>
          </a:p>
          <a:p>
            <a:pPr marL="231775" lvl="1" indent="0">
              <a:buNone/>
            </a:pPr>
            <a:r>
              <a:rPr lang="en-US" dirty="0">
                <a:latin typeface="Calibri" charset="0"/>
              </a:rPr>
              <a:t>E.g., :</a:t>
            </a:r>
            <a:r>
              <a:rPr lang="en-US" dirty="0" err="1">
                <a:latin typeface="Calibri" charset="0"/>
              </a:rPr>
              <a:t>startTime</a:t>
            </a:r>
            <a:r>
              <a:rPr lang="en-US" dirty="0">
                <a:latin typeface="Calibri" charset="0"/>
              </a:rPr>
              <a:t> </a:t>
            </a:r>
            <a:r>
              <a:rPr lang="en-US" dirty="0" err="1">
                <a:latin typeface="Calibri" charset="0"/>
              </a:rPr>
              <a:t>owl:disjointWith</a:t>
            </a:r>
            <a:r>
              <a:rPr lang="en-US" dirty="0">
                <a:latin typeface="Calibri" charset="0"/>
              </a:rPr>
              <a:t> :</a:t>
            </a:r>
            <a:r>
              <a:rPr lang="en-US" dirty="0" err="1">
                <a:latin typeface="Calibri" charset="0"/>
              </a:rPr>
              <a:t>endTime</a:t>
            </a:r>
            <a:endParaRPr lang="en-US" dirty="0">
              <a:latin typeface="Calibri" charset="0"/>
            </a:endParaRPr>
          </a:p>
          <a:p>
            <a:pPr marL="228600" indent="-219075"/>
            <a:r>
              <a:rPr lang="it-IT" dirty="0" err="1">
                <a:latin typeface="Calibri" charset="0"/>
              </a:rPr>
              <a:t>AllDisjointProperties</a:t>
            </a:r>
            <a:r>
              <a:rPr lang="it-IT" dirty="0">
                <a:latin typeface="Calibri" charset="0"/>
              </a:rPr>
              <a:t> for </a:t>
            </a:r>
            <a:r>
              <a:rPr lang="it-IT" dirty="0" err="1">
                <a:latin typeface="Calibri" charset="0"/>
              </a:rPr>
              <a:t>pairwise</a:t>
            </a:r>
            <a:r>
              <a:rPr lang="it-IT" dirty="0">
                <a:latin typeface="Calibri" charset="0"/>
              </a:rPr>
              <a:t> </a:t>
            </a:r>
            <a:r>
              <a:rPr lang="it-IT" dirty="0" err="1">
                <a:latin typeface="Calibri" charset="0"/>
              </a:rPr>
              <a:t>disjointness</a:t>
            </a:r>
            <a:endParaRPr lang="it-IT" dirty="0">
              <a:latin typeface="Calibri" charset="0"/>
            </a:endParaRPr>
          </a:p>
          <a:p>
            <a:pPr marL="231775" lvl="1" indent="0">
              <a:buNone/>
            </a:pPr>
            <a:r>
              <a:rPr lang="it-IT" dirty="0">
                <a:latin typeface="Calibri" charset="0"/>
              </a:rPr>
              <a:t>[a </a:t>
            </a:r>
            <a:r>
              <a:rPr lang="it-IT" dirty="0" err="1">
                <a:latin typeface="Calibri" charset="0"/>
              </a:rPr>
              <a:t>owl:AlldisjointProperties</a:t>
            </a:r>
            <a:r>
              <a:rPr lang="it-IT" dirty="0">
                <a:latin typeface="Calibri" charset="0"/>
              </a:rPr>
              <a:t> ;</a:t>
            </a:r>
          </a:p>
          <a:p>
            <a:pPr marL="231775" lvl="1" indent="0">
              <a:buNone/>
            </a:pPr>
            <a:r>
              <a:rPr lang="it-IT" dirty="0">
                <a:latin typeface="Calibri" charset="0"/>
              </a:rPr>
              <a:t>   </a:t>
            </a:r>
            <a:r>
              <a:rPr lang="it-IT" dirty="0" err="1">
                <a:latin typeface="Calibri" charset="0"/>
              </a:rPr>
              <a:t>owl:members</a:t>
            </a:r>
            <a:r>
              <a:rPr lang="it-IT" dirty="0">
                <a:latin typeface="Calibri" charset="0"/>
              </a:rPr>
              <a:t> (:</a:t>
            </a:r>
            <a:r>
              <a:rPr lang="it-IT" dirty="0" err="1">
                <a:latin typeface="Calibri" charset="0"/>
              </a:rPr>
              <a:t>hasSon</a:t>
            </a:r>
            <a:r>
              <a:rPr lang="it-IT" dirty="0">
                <a:latin typeface="Calibri" charset="0"/>
              </a:rPr>
              <a:t> :</a:t>
            </a:r>
            <a:r>
              <a:rPr lang="it-IT" dirty="0" err="1">
                <a:latin typeface="Calibri" charset="0"/>
              </a:rPr>
              <a:t>hasDaughter</a:t>
            </a:r>
            <a:r>
              <a:rPr lang="it-IT" dirty="0">
                <a:latin typeface="Calibri" charset="0"/>
              </a:rPr>
              <a:t> :</a:t>
            </a:r>
            <a:r>
              <a:rPr lang="it-IT" dirty="0" err="1">
                <a:latin typeface="Calibri" charset="0"/>
              </a:rPr>
              <a:t>hasParent</a:t>
            </a:r>
            <a:r>
              <a:rPr lang="it-IT" dirty="0">
                <a:latin typeface="Calibri" charset="0"/>
              </a:rPr>
              <a:t>) ] .</a:t>
            </a:r>
          </a:p>
        </p:txBody>
      </p:sp>
    </p:spTree>
    <p:extLst>
      <p:ext uri="{BB962C8B-B14F-4D97-AF65-F5344CB8AC3E}">
        <p14:creationId xmlns:p14="http://schemas.microsoft.com/office/powerpoint/2010/main" val="82259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title"/>
          </p:nvPr>
        </p:nvSpPr>
        <p:spPr/>
        <p:txBody>
          <a:bodyPr/>
          <a:lstStyle/>
          <a:p>
            <a:r>
              <a:rPr lang="en-US" dirty="0">
                <a:latin typeface="Calibri" charset="0"/>
              </a:rPr>
              <a:t>Introduction</a:t>
            </a:r>
            <a:endParaRPr lang="it-IT" dirty="0">
              <a:latin typeface="Calibri" charset="0"/>
            </a:endParaRPr>
          </a:p>
        </p:txBody>
      </p:sp>
      <p:sp>
        <p:nvSpPr>
          <p:cNvPr id="4099" name="Segnaposto contenuto 2"/>
          <p:cNvSpPr>
            <a:spLocks noGrp="1"/>
          </p:cNvSpPr>
          <p:nvPr>
            <p:ph idx="1"/>
          </p:nvPr>
        </p:nvSpPr>
        <p:spPr>
          <a:xfrm>
            <a:off x="457200" y="1417638"/>
            <a:ext cx="8229600" cy="5297487"/>
          </a:xfrm>
        </p:spPr>
        <p:txBody>
          <a:bodyPr>
            <a:normAutofit/>
          </a:bodyPr>
          <a:lstStyle/>
          <a:p>
            <a:r>
              <a:rPr lang="en-US" dirty="0">
                <a:latin typeface="Calibri" charset="0"/>
                <a:hlinkClick r:id="rId2"/>
              </a:rPr>
              <a:t>OWL 2</a:t>
            </a:r>
            <a:r>
              <a:rPr lang="en-US" dirty="0">
                <a:latin typeface="Calibri" charset="0"/>
              </a:rPr>
              <a:t> extends OWL 1.1 and is backward compatible with it</a:t>
            </a:r>
          </a:p>
          <a:p>
            <a:r>
              <a:rPr lang="en-US" dirty="0">
                <a:latin typeface="Calibri" charset="0"/>
              </a:rPr>
              <a:t>The new features of OWL 2 based on real applications, use cases and user experience</a:t>
            </a:r>
          </a:p>
          <a:p>
            <a:r>
              <a:rPr lang="en-US" dirty="0">
                <a:latin typeface="Calibri" charset="0"/>
              </a:rPr>
              <a:t>Adopted as a W3C recommendation in December 2012</a:t>
            </a:r>
          </a:p>
          <a:p>
            <a:r>
              <a:rPr lang="en-US" dirty="0">
                <a:latin typeface="Calibri" charset="0"/>
              </a:rPr>
              <a:t>All new features were justified by use cases and examples</a:t>
            </a:r>
          </a:p>
          <a:p>
            <a:r>
              <a:rPr lang="en-US" dirty="0">
                <a:latin typeface="Calibri" charset="0"/>
              </a:rPr>
              <a:t>Most OWL software supports OWL 2</a:t>
            </a:r>
          </a:p>
          <a:p>
            <a:endParaRPr lang="en-US" dirty="0">
              <a:latin typeface="Calibri" charset="0"/>
            </a:endParaRPr>
          </a:p>
        </p:txBody>
      </p:sp>
    </p:spTree>
    <p:extLst>
      <p:ext uri="{BB962C8B-B14F-4D97-AF65-F5344CB8AC3E}">
        <p14:creationId xmlns:p14="http://schemas.microsoft.com/office/powerpoint/2010/main" val="360920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Dissertation Committee</a:t>
            </a:r>
          </a:p>
        </p:txBody>
      </p:sp>
      <p:sp>
        <p:nvSpPr>
          <p:cNvPr id="3" name="Content Placeholder 2"/>
          <p:cNvSpPr>
            <a:spLocks noGrp="1"/>
          </p:cNvSpPr>
          <p:nvPr>
            <p:ph idx="1"/>
          </p:nvPr>
        </p:nvSpPr>
        <p:spPr/>
        <p:txBody>
          <a:bodyPr/>
          <a:lstStyle/>
          <a:p>
            <a:pPr marL="0" indent="0">
              <a:buNone/>
            </a:pPr>
            <a:r>
              <a:rPr lang="en-US" dirty="0"/>
              <a:t>Here is a relevant real-world example.</a:t>
            </a:r>
          </a:p>
          <a:p>
            <a:pPr marL="222250" lvl="1" indent="0">
              <a:buNone/>
            </a:pPr>
            <a:endParaRPr lang="en-US" dirty="0"/>
          </a:p>
          <a:p>
            <a:pPr marL="222250" lvl="1" indent="0">
              <a:buNone/>
            </a:pPr>
            <a:r>
              <a:rPr lang="en-US" dirty="0"/>
              <a:t>A dissertation committee has a candidate who must be a student and five members all of whom must be faculty.  One member must be the advisor, another can be a co-advisor and two must be readers.  The readers can not serve as advisor or co-advisor.</a:t>
            </a:r>
          </a:p>
          <a:p>
            <a:pPr marL="222250" lvl="1" indent="0">
              <a:buNone/>
            </a:pPr>
            <a:endParaRPr lang="en-US" dirty="0"/>
          </a:p>
          <a:p>
            <a:pPr marL="0" indent="0">
              <a:buNone/>
            </a:pPr>
            <a:r>
              <a:rPr lang="en-US" dirty="0"/>
              <a:t>How can we model it in OWL?</a:t>
            </a:r>
          </a:p>
        </p:txBody>
      </p:sp>
    </p:spTree>
    <p:extLst>
      <p:ext uri="{BB962C8B-B14F-4D97-AF65-F5344CB8AC3E}">
        <p14:creationId xmlns:p14="http://schemas.microsoft.com/office/powerpoint/2010/main" val="311719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Dissertation Committee</a:t>
            </a:r>
          </a:p>
        </p:txBody>
      </p:sp>
      <p:sp>
        <p:nvSpPr>
          <p:cNvPr id="3" name="Content Placeholder 2"/>
          <p:cNvSpPr>
            <a:spLocks noGrp="1"/>
          </p:cNvSpPr>
          <p:nvPr>
            <p:ph idx="1"/>
          </p:nvPr>
        </p:nvSpPr>
        <p:spPr/>
        <p:txBody>
          <a:bodyPr>
            <a:normAutofit/>
          </a:bodyPr>
          <a:lstStyle/>
          <a:p>
            <a:pPr marL="0" indent="0">
              <a:buNone/>
            </a:pPr>
            <a:r>
              <a:rPr lang="en-US" sz="2400" dirty="0"/>
              <a:t>A </a:t>
            </a:r>
            <a:r>
              <a:rPr lang="en-US" sz="2400" b="1" dirty="0"/>
              <a:t>dissertation committee</a:t>
            </a:r>
            <a:r>
              <a:rPr lang="en-US" sz="2400" dirty="0"/>
              <a:t> has a candidate who must be a student and five members all of whom must be faculty.  One member must be the advisor, another can be a co-advisor and two must be readers.  The readers can not serve as advisor or co-advisor.</a:t>
            </a:r>
          </a:p>
          <a:p>
            <a:r>
              <a:rPr lang="en-US" dirty="0"/>
              <a:t>Define a </a:t>
            </a:r>
            <a:r>
              <a:rPr lang="en-US" dirty="0" err="1"/>
              <a:t>DissertationCommittee</a:t>
            </a:r>
            <a:r>
              <a:rPr lang="en-US" dirty="0"/>
              <a:t> class</a:t>
            </a:r>
          </a:p>
          <a:p>
            <a:r>
              <a:rPr lang="en-US" dirty="0"/>
              <a:t>Define properties it can have along with appropriate constraints</a:t>
            </a:r>
          </a:p>
        </p:txBody>
      </p:sp>
    </p:spTree>
    <p:extLst>
      <p:ext uri="{BB962C8B-B14F-4D97-AF65-F5344CB8AC3E}">
        <p14:creationId xmlns:p14="http://schemas.microsoft.com/office/powerpoint/2010/main" val="3941864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Dissertation Committee</a:t>
            </a:r>
          </a:p>
        </p:txBody>
      </p:sp>
      <p:sp>
        <p:nvSpPr>
          <p:cNvPr id="3" name="Content Placeholder 2"/>
          <p:cNvSpPr>
            <a:spLocks noGrp="1"/>
          </p:cNvSpPr>
          <p:nvPr>
            <p:ph idx="1"/>
          </p:nvPr>
        </p:nvSpPr>
        <p:spPr/>
        <p:txBody>
          <a:bodyPr>
            <a:normAutofit/>
          </a:bodyPr>
          <a:lstStyle/>
          <a:p>
            <a:pPr marL="0" indent="0">
              <a:buNone/>
            </a:pPr>
            <a:r>
              <a:rPr lang="en-US" sz="2800" dirty="0"/>
              <a:t>:DC a </a:t>
            </a:r>
            <a:r>
              <a:rPr lang="en-US" sz="2800" dirty="0" err="1"/>
              <a:t>owl:class</a:t>
            </a:r>
            <a:r>
              <a:rPr lang="en-US" sz="2800" dirty="0"/>
              <a:t>; [a </a:t>
            </a:r>
            <a:r>
              <a:rPr lang="en-US" sz="2800" dirty="0" err="1"/>
              <a:t>owl:Restriction</a:t>
            </a:r>
            <a:r>
              <a:rPr lang="en-US" sz="2800" dirty="0"/>
              <a:t>; </a:t>
            </a:r>
            <a:br>
              <a:rPr lang="en-US" sz="2800" dirty="0"/>
            </a:br>
            <a:r>
              <a:rPr lang="en-US" sz="2800" dirty="0"/>
              <a:t>    </a:t>
            </a:r>
            <a:r>
              <a:rPr lang="en-US" sz="2800" dirty="0" err="1"/>
              <a:t>owl:onProperty</a:t>
            </a:r>
            <a:r>
              <a:rPr lang="en-US" sz="2800" dirty="0"/>
              <a:t> :co-advisor; </a:t>
            </a:r>
            <a:r>
              <a:rPr lang="en-US" sz="2800" dirty="0" err="1"/>
              <a:t>owl:maxCardinality</a:t>
            </a:r>
            <a:r>
              <a:rPr lang="en-US" sz="2800" dirty="0"/>
              <a:t> “1”] .</a:t>
            </a:r>
          </a:p>
          <a:p>
            <a:pPr marL="0" indent="0">
              <a:buNone/>
            </a:pPr>
            <a:r>
              <a:rPr lang="en-US" sz="2800" dirty="0"/>
              <a:t>:candidate a </a:t>
            </a:r>
            <a:r>
              <a:rPr lang="en-US" sz="2800" dirty="0" err="1"/>
              <a:t>owl:FunctionalProperty</a:t>
            </a:r>
            <a:r>
              <a:rPr lang="en-US" sz="2800" dirty="0"/>
              <a:t>;  </a:t>
            </a:r>
            <a:br>
              <a:rPr lang="en-US" sz="2800" dirty="0"/>
            </a:br>
            <a:r>
              <a:rPr lang="en-US" sz="2800" dirty="0"/>
              <a:t>    </a:t>
            </a:r>
            <a:r>
              <a:rPr lang="en-US" sz="2800" dirty="0" err="1"/>
              <a:t>rdfs:domain</a:t>
            </a:r>
            <a:r>
              <a:rPr lang="en-US" sz="2800" dirty="0"/>
              <a:t> :DC;  </a:t>
            </a:r>
            <a:r>
              <a:rPr lang="en-US" sz="2800" dirty="0" err="1"/>
              <a:t>rdfs:range</a:t>
            </a:r>
            <a:r>
              <a:rPr lang="en-US" sz="2800" dirty="0"/>
              <a:t> :Student.</a:t>
            </a:r>
          </a:p>
          <a:p>
            <a:pPr marL="0" indent="0">
              <a:buNone/>
            </a:pPr>
            <a:r>
              <a:rPr lang="en-US" sz="2800" dirty="0"/>
              <a:t>:advisor a </a:t>
            </a:r>
            <a:r>
              <a:rPr lang="en-US" sz="2800" dirty="0" err="1"/>
              <a:t>owl:FunctionalProperty</a:t>
            </a:r>
            <a:r>
              <a:rPr lang="en-US" sz="2800" dirty="0"/>
              <a:t>;</a:t>
            </a:r>
            <a:br>
              <a:rPr lang="en-US" sz="2800" dirty="0"/>
            </a:br>
            <a:r>
              <a:rPr lang="en-US" sz="2800" dirty="0"/>
              <a:t>    </a:t>
            </a:r>
            <a:r>
              <a:rPr lang="en-US" sz="2800" dirty="0" err="1"/>
              <a:t>rdfs:domain</a:t>
            </a:r>
            <a:r>
              <a:rPr lang="en-US" sz="2800" dirty="0"/>
              <a:t> :DC;  </a:t>
            </a:r>
            <a:r>
              <a:rPr lang="en-US" sz="2800" dirty="0" err="1"/>
              <a:t>rdfs:range</a:t>
            </a:r>
            <a:r>
              <a:rPr lang="en-US" sz="2800" dirty="0"/>
              <a:t> :Faculty.</a:t>
            </a:r>
          </a:p>
          <a:p>
            <a:pPr marL="0" indent="0">
              <a:buNone/>
            </a:pPr>
            <a:r>
              <a:rPr lang="en-US" sz="2800" dirty="0"/>
              <a:t>:co-advisor </a:t>
            </a:r>
            <a:r>
              <a:rPr lang="en-US" sz="2800" dirty="0" err="1"/>
              <a:t>owl:ObjectProperty</a:t>
            </a:r>
            <a:r>
              <a:rPr lang="en-US" sz="2800" dirty="0"/>
              <a:t>;</a:t>
            </a:r>
            <a:br>
              <a:rPr lang="en-US" sz="2800" dirty="0"/>
            </a:br>
            <a:r>
              <a:rPr lang="en-US" sz="2800" dirty="0"/>
              <a:t>    </a:t>
            </a:r>
            <a:r>
              <a:rPr lang="en-US" sz="2800" dirty="0" err="1"/>
              <a:t>rdfs:domain</a:t>
            </a:r>
            <a:r>
              <a:rPr lang="en-US" sz="2800" dirty="0"/>
              <a:t> :DC;  </a:t>
            </a:r>
            <a:r>
              <a:rPr lang="en-US" sz="2800" dirty="0" err="1"/>
              <a:t>rdfs:range</a:t>
            </a:r>
            <a:r>
              <a:rPr lang="en-US" sz="2800" dirty="0"/>
              <a:t> :Faculty,</a:t>
            </a:r>
            <a:br>
              <a:rPr lang="en-US" sz="2800" dirty="0"/>
            </a:br>
            <a:r>
              <a:rPr lang="en-US" sz="2800" dirty="0"/>
              <a:t>    </a:t>
            </a:r>
            <a:r>
              <a:rPr lang="en-US" sz="2800" dirty="0" err="1"/>
              <a:t>owl:propertyDisjointWith</a:t>
            </a:r>
            <a:r>
              <a:rPr lang="en-US" sz="2800" dirty="0"/>
              <a:t> :advisor .</a:t>
            </a:r>
          </a:p>
          <a:p>
            <a:pPr marL="0" indent="0">
              <a:buNone/>
            </a:pPr>
            <a:r>
              <a:rPr lang="en-US" sz="2800" dirty="0"/>
              <a:t>…</a:t>
            </a:r>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767389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1"/>
          <p:cNvSpPr>
            <a:spLocks noGrp="1"/>
          </p:cNvSpPr>
          <p:nvPr>
            <p:ph type="title"/>
          </p:nvPr>
        </p:nvSpPr>
        <p:spPr>
          <a:xfrm>
            <a:off x="457200" y="274638"/>
            <a:ext cx="7065130" cy="1143000"/>
          </a:xfrm>
        </p:spPr>
        <p:txBody>
          <a:bodyPr/>
          <a:lstStyle/>
          <a:p>
            <a:r>
              <a:rPr lang="en-US" dirty="0">
                <a:latin typeface="Calibri" charset="0"/>
              </a:rPr>
              <a:t>Property Chains</a:t>
            </a:r>
            <a:endParaRPr lang="it-IT" dirty="0">
              <a:latin typeface="Calibri" charset="0"/>
            </a:endParaRPr>
          </a:p>
        </p:txBody>
      </p:sp>
      <p:sp>
        <p:nvSpPr>
          <p:cNvPr id="17411" name="Segnaposto contenuto 2"/>
          <p:cNvSpPr>
            <a:spLocks noGrp="1"/>
          </p:cNvSpPr>
          <p:nvPr>
            <p:ph idx="1"/>
          </p:nvPr>
        </p:nvSpPr>
        <p:spPr>
          <a:xfrm>
            <a:off x="344385" y="1696539"/>
            <a:ext cx="8692738" cy="4846806"/>
          </a:xfrm>
        </p:spPr>
        <p:txBody>
          <a:bodyPr/>
          <a:lstStyle/>
          <a:p>
            <a:r>
              <a:rPr lang="en-US" dirty="0">
                <a:latin typeface="Calibri" charset="0"/>
              </a:rPr>
              <a:t>A common pattern in a graph representation is a chain of properties, e.g. </a:t>
            </a:r>
            <a:r>
              <a:rPr lang="en-US" dirty="0" err="1">
                <a:latin typeface="Calibri" charset="0"/>
              </a:rPr>
              <a:t>parent</a:t>
            </a:r>
            <a:r>
              <a:rPr lang="en-US" b="1" dirty="0" err="1"/>
              <a:t>·</a:t>
            </a:r>
            <a:r>
              <a:rPr lang="en-US" dirty="0" err="1">
                <a:latin typeface="Calibri" charset="0"/>
              </a:rPr>
              <a:t>parent</a:t>
            </a:r>
            <a:endParaRPr lang="en-US" dirty="0">
              <a:latin typeface="Calibri" charset="0"/>
            </a:endParaRPr>
          </a:p>
          <a:p>
            <a:r>
              <a:rPr lang="en-US" dirty="0">
                <a:latin typeface="Calibri" charset="0"/>
              </a:rPr>
              <a:t>Properties can be defined as a composition of other properties</a:t>
            </a:r>
          </a:p>
          <a:p>
            <a:r>
              <a:rPr lang="en-US" dirty="0">
                <a:latin typeface="Calibri" charset="0"/>
              </a:rPr>
              <a:t>The brother of your parent is your uncle</a:t>
            </a:r>
          </a:p>
          <a:p>
            <a:pPr marL="339725" lvl="1" indent="0">
              <a:buNone/>
            </a:pPr>
            <a:r>
              <a:rPr lang="en-US" dirty="0">
                <a:latin typeface="Calibri" charset="0"/>
              </a:rPr>
              <a:t>:uncle </a:t>
            </a:r>
            <a:r>
              <a:rPr lang="en-US" dirty="0" err="1">
                <a:latin typeface="Calibri" charset="0"/>
              </a:rPr>
              <a:t>owl:propertyChainAxiom</a:t>
            </a:r>
            <a:r>
              <a:rPr lang="en-US" dirty="0">
                <a:latin typeface="Calibri" charset="0"/>
              </a:rPr>
              <a:t> (:parent :brother).</a:t>
            </a:r>
          </a:p>
          <a:p>
            <a:pPr marL="230188" indent="-230188"/>
            <a:r>
              <a:rPr lang="en-US" dirty="0">
                <a:latin typeface="Calibri" charset="0"/>
              </a:rPr>
              <a:t>Your parent’s sister’s spouse is your uncle </a:t>
            </a:r>
          </a:p>
          <a:p>
            <a:pPr marL="339725" lvl="1" indent="0">
              <a:buNone/>
            </a:pPr>
            <a:r>
              <a:rPr lang="en-US" dirty="0">
                <a:latin typeface="Calibri" charset="0"/>
              </a:rPr>
              <a:t>:uncle </a:t>
            </a:r>
            <a:r>
              <a:rPr lang="en-US" dirty="0" err="1">
                <a:latin typeface="Calibri" charset="0"/>
              </a:rPr>
              <a:t>owl:propertyChainAxiom</a:t>
            </a:r>
            <a:r>
              <a:rPr lang="en-US" dirty="0">
                <a:latin typeface="Calibri" charset="0"/>
              </a:rPr>
              <a:t> (:parent :sister :spouse). .</a:t>
            </a:r>
          </a:p>
          <a:p>
            <a:endParaRPr lang="it-IT" sz="1800" dirty="0">
              <a:latin typeface="Calibri" charset="0"/>
            </a:endParaRPr>
          </a:p>
        </p:txBody>
      </p:sp>
      <p:pic>
        <p:nvPicPr>
          <p:cNvPr id="2" name="Picture 1">
            <a:extLst>
              <a:ext uri="{FF2B5EF4-FFF2-40B4-BE49-F238E27FC236}">
                <a16:creationId xmlns:a16="http://schemas.microsoft.com/office/drawing/2014/main" id="{BC8FC5FE-55FC-D543-818C-A6BC91B2DD06}"/>
              </a:ext>
            </a:extLst>
          </p:cNvPr>
          <p:cNvPicPr>
            <a:picLocks noChangeAspect="1"/>
          </p:cNvPicPr>
          <p:nvPr/>
        </p:nvPicPr>
        <p:blipFill>
          <a:blip r:embed="rId2"/>
          <a:stretch>
            <a:fillRect/>
          </a:stretch>
        </p:blipFill>
        <p:spPr>
          <a:xfrm>
            <a:off x="7522330" y="184810"/>
            <a:ext cx="1261533" cy="1143000"/>
          </a:xfrm>
          <a:prstGeom prst="rect">
            <a:avLst/>
          </a:prstGeom>
        </p:spPr>
      </p:pic>
    </p:spTree>
    <p:extLst>
      <p:ext uri="{BB962C8B-B14F-4D97-AF65-F5344CB8AC3E}">
        <p14:creationId xmlns:p14="http://schemas.microsoft.com/office/powerpoint/2010/main" val="137015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1"/>
          <p:cNvSpPr>
            <a:spLocks noGrp="1"/>
          </p:cNvSpPr>
          <p:nvPr>
            <p:ph type="title"/>
          </p:nvPr>
        </p:nvSpPr>
        <p:spPr>
          <a:xfrm>
            <a:off x="249382" y="274638"/>
            <a:ext cx="7272948" cy="1143000"/>
          </a:xfrm>
        </p:spPr>
        <p:txBody>
          <a:bodyPr>
            <a:normAutofit fontScale="90000"/>
          </a:bodyPr>
          <a:lstStyle/>
          <a:p>
            <a:r>
              <a:rPr lang="en-US" dirty="0">
                <a:latin typeface="Calibri" charset="0"/>
              </a:rPr>
              <a:t>Property chains: OWL vs. SPARQL</a:t>
            </a:r>
            <a:endParaRPr lang="it-IT" dirty="0">
              <a:latin typeface="Calibri" charset="0"/>
            </a:endParaRPr>
          </a:p>
        </p:txBody>
      </p:sp>
      <p:sp>
        <p:nvSpPr>
          <p:cNvPr id="17411" name="Segnaposto contenuto 2"/>
          <p:cNvSpPr>
            <a:spLocks noGrp="1"/>
          </p:cNvSpPr>
          <p:nvPr>
            <p:ph idx="1"/>
          </p:nvPr>
        </p:nvSpPr>
        <p:spPr>
          <a:xfrm>
            <a:off x="252516" y="1216404"/>
            <a:ext cx="8692738" cy="2212596"/>
          </a:xfrm>
        </p:spPr>
        <p:txBody>
          <a:bodyPr/>
          <a:lstStyle/>
          <a:p>
            <a:r>
              <a:rPr lang="en-US" dirty="0">
                <a:latin typeface="Calibri" charset="0"/>
              </a:rPr>
              <a:t>SPARQL also supports property chains (aka paths) and adds expressivity with a regex-like grammar</a:t>
            </a:r>
          </a:p>
          <a:p>
            <a:r>
              <a:rPr lang="en-US" dirty="0">
                <a:latin typeface="Calibri" charset="0"/>
              </a:rPr>
              <a:t>Operators include ? (0 or 1), + (one or more), * (any number), ^ (inverse), # constraints, …</a:t>
            </a:r>
          </a:p>
          <a:p>
            <a:endParaRPr lang="it-IT" sz="1800" dirty="0">
              <a:latin typeface="Calibri" charset="0"/>
            </a:endParaRPr>
          </a:p>
        </p:txBody>
      </p:sp>
      <p:pic>
        <p:nvPicPr>
          <p:cNvPr id="2" name="Picture 1">
            <a:extLst>
              <a:ext uri="{FF2B5EF4-FFF2-40B4-BE49-F238E27FC236}">
                <a16:creationId xmlns:a16="http://schemas.microsoft.com/office/drawing/2014/main" id="{BC8FC5FE-55FC-D543-818C-A6BC91B2DD06}"/>
              </a:ext>
            </a:extLst>
          </p:cNvPr>
          <p:cNvPicPr>
            <a:picLocks noChangeAspect="1"/>
          </p:cNvPicPr>
          <p:nvPr/>
        </p:nvPicPr>
        <p:blipFill>
          <a:blip r:embed="rId2"/>
          <a:stretch>
            <a:fillRect/>
          </a:stretch>
        </p:blipFill>
        <p:spPr>
          <a:xfrm>
            <a:off x="7633085" y="274638"/>
            <a:ext cx="1261533" cy="1143000"/>
          </a:xfrm>
          <a:prstGeom prst="rect">
            <a:avLst/>
          </a:prstGeom>
        </p:spPr>
      </p:pic>
      <p:pic>
        <p:nvPicPr>
          <p:cNvPr id="4" name="Picture 3" descr="A screenshot of a cell phone&#13;&#10;&#13;&#10;Description automatically generated">
            <a:extLst>
              <a:ext uri="{FF2B5EF4-FFF2-40B4-BE49-F238E27FC236}">
                <a16:creationId xmlns:a16="http://schemas.microsoft.com/office/drawing/2014/main" id="{4731CCE5-BE5F-594E-9882-AA395AF60C04}"/>
              </a:ext>
            </a:extLst>
          </p:cNvPr>
          <p:cNvPicPr>
            <a:picLocks noChangeAspect="1"/>
          </p:cNvPicPr>
          <p:nvPr/>
        </p:nvPicPr>
        <p:blipFill>
          <a:blip r:embed="rId3"/>
          <a:stretch>
            <a:fillRect/>
          </a:stretch>
        </p:blipFill>
        <p:spPr>
          <a:xfrm>
            <a:off x="902525" y="3429000"/>
            <a:ext cx="6869187" cy="3239796"/>
          </a:xfrm>
          <a:prstGeom prst="rect">
            <a:avLst/>
          </a:prstGeom>
        </p:spPr>
      </p:pic>
    </p:spTree>
    <p:extLst>
      <p:ext uri="{BB962C8B-B14F-4D97-AF65-F5344CB8AC3E}">
        <p14:creationId xmlns:p14="http://schemas.microsoft.com/office/powerpoint/2010/main" val="4260358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1"/>
          <p:cNvSpPr>
            <a:spLocks noGrp="1"/>
          </p:cNvSpPr>
          <p:nvPr>
            <p:ph type="title"/>
          </p:nvPr>
        </p:nvSpPr>
        <p:spPr>
          <a:xfrm>
            <a:off x="249382" y="274638"/>
            <a:ext cx="7272948" cy="1143000"/>
          </a:xfrm>
        </p:spPr>
        <p:txBody>
          <a:bodyPr>
            <a:normAutofit fontScale="90000"/>
          </a:bodyPr>
          <a:lstStyle/>
          <a:p>
            <a:r>
              <a:rPr lang="en-US" dirty="0">
                <a:latin typeface="Calibri" charset="0"/>
              </a:rPr>
              <a:t>Property chains: OWL vs. SPARQL</a:t>
            </a:r>
            <a:endParaRPr lang="it-IT" dirty="0">
              <a:latin typeface="Calibri" charset="0"/>
            </a:endParaRPr>
          </a:p>
        </p:txBody>
      </p:sp>
      <p:sp>
        <p:nvSpPr>
          <p:cNvPr id="17411" name="Segnaposto contenuto 2"/>
          <p:cNvSpPr>
            <a:spLocks noGrp="1"/>
          </p:cNvSpPr>
          <p:nvPr>
            <p:ph idx="1"/>
          </p:nvPr>
        </p:nvSpPr>
        <p:spPr>
          <a:xfrm>
            <a:off x="249382" y="1417638"/>
            <a:ext cx="8894618" cy="5165724"/>
          </a:xfrm>
        </p:spPr>
        <p:txBody>
          <a:bodyPr>
            <a:noAutofit/>
          </a:bodyPr>
          <a:lstStyle/>
          <a:p>
            <a:r>
              <a:rPr lang="en-US" dirty="0">
                <a:latin typeface="Calibri" charset="0"/>
              </a:rPr>
              <a:t>Common </a:t>
            </a:r>
            <a:r>
              <a:rPr lang="en-US" dirty="0" err="1">
                <a:latin typeface="Calibri" charset="0"/>
              </a:rPr>
              <a:t>usecase</a:t>
            </a:r>
            <a:r>
              <a:rPr lang="en-US" dirty="0">
                <a:latin typeface="Calibri" charset="0"/>
              </a:rPr>
              <a:t>: find all of an entities types</a:t>
            </a:r>
          </a:p>
          <a:p>
            <a:pPr marL="222250" lvl="1" indent="0">
              <a:buNone/>
            </a:pPr>
            <a:r>
              <a:rPr lang="en-US" dirty="0">
                <a:latin typeface="Calibri" charset="0"/>
              </a:rPr>
              <a:t>SELECT DISTINCT ?class WHERE {</a:t>
            </a:r>
          </a:p>
          <a:p>
            <a:pPr marL="222250" lvl="1" indent="0">
              <a:buNone/>
            </a:pPr>
            <a:r>
              <a:rPr lang="en-US" dirty="0">
                <a:latin typeface="Calibri" charset="0"/>
              </a:rPr>
              <a:t>   </a:t>
            </a:r>
            <a:r>
              <a:rPr lang="en-US" dirty="0" err="1">
                <a:latin typeface="Calibri" charset="0"/>
              </a:rPr>
              <a:t>dbr:Barack_Obama</a:t>
            </a:r>
            <a:r>
              <a:rPr lang="en-US" dirty="0">
                <a:latin typeface="Calibri" charset="0"/>
              </a:rPr>
              <a:t> </a:t>
            </a:r>
            <a:r>
              <a:rPr lang="en-US" dirty="0" err="1">
                <a:latin typeface="Calibri" charset="0"/>
              </a:rPr>
              <a:t>rdf:type</a:t>
            </a:r>
            <a:r>
              <a:rPr lang="en-US" dirty="0">
                <a:latin typeface="Calibri" charset="0"/>
              </a:rPr>
              <a:t>/</a:t>
            </a:r>
            <a:r>
              <a:rPr lang="en-US" dirty="0" err="1">
                <a:latin typeface="Calibri" charset="0"/>
              </a:rPr>
              <a:t>owl:subclassOf</a:t>
            </a:r>
            <a:r>
              <a:rPr lang="en-US" dirty="0">
                <a:latin typeface="Calibri" charset="0"/>
              </a:rPr>
              <a:t>* ?class }</a:t>
            </a:r>
          </a:p>
          <a:p>
            <a:pPr marL="236538" indent="-236538"/>
            <a:r>
              <a:rPr lang="en-US" dirty="0">
                <a:latin typeface="Calibri" charset="0"/>
              </a:rPr>
              <a:t>Another: find all birth places using </a:t>
            </a:r>
            <a:r>
              <a:rPr lang="en-US" dirty="0" err="1">
                <a:latin typeface="Calibri" charset="0"/>
              </a:rPr>
              <a:t>isPartOf</a:t>
            </a:r>
            <a:br>
              <a:rPr lang="en-US" dirty="0">
                <a:latin typeface="Calibri" charset="0"/>
              </a:rPr>
            </a:br>
            <a:r>
              <a:rPr lang="en-US" sz="2800" dirty="0">
                <a:latin typeface="Calibri" charset="0"/>
              </a:rPr>
              <a:t>SELECT DISTINCT ?place WHERE {</a:t>
            </a:r>
          </a:p>
          <a:p>
            <a:pPr marL="236538" lvl="1" indent="-236538">
              <a:buNone/>
            </a:pPr>
            <a:r>
              <a:rPr lang="en-US" dirty="0">
                <a:latin typeface="Calibri" charset="0"/>
              </a:rPr>
              <a:t>     </a:t>
            </a:r>
            <a:r>
              <a:rPr lang="en-US" dirty="0" err="1">
                <a:latin typeface="Calibri" charset="0"/>
              </a:rPr>
              <a:t>dbr:Barack_Obama</a:t>
            </a:r>
            <a:r>
              <a:rPr lang="en-US" dirty="0">
                <a:latin typeface="Calibri" charset="0"/>
              </a:rPr>
              <a:t> </a:t>
            </a:r>
            <a:r>
              <a:rPr lang="en-US" dirty="0" err="1">
                <a:latin typeface="Calibri" charset="0"/>
              </a:rPr>
              <a:t>dbo:birthplace</a:t>
            </a:r>
            <a:r>
              <a:rPr lang="en-US" dirty="0">
                <a:latin typeface="Calibri" charset="0"/>
              </a:rPr>
              <a:t>/</a:t>
            </a:r>
            <a:r>
              <a:rPr lang="en-US" dirty="0" err="1">
                <a:latin typeface="Calibri" charset="0"/>
              </a:rPr>
              <a:t>dbo:isPartOf</a:t>
            </a:r>
            <a:r>
              <a:rPr lang="en-US" dirty="0">
                <a:latin typeface="Calibri" charset="0"/>
              </a:rPr>
              <a:t>* ?place}</a:t>
            </a:r>
          </a:p>
          <a:p>
            <a:pPr marL="290513" indent="-290513"/>
            <a:r>
              <a:rPr lang="en-US" dirty="0">
                <a:latin typeface="Calibri" charset="0"/>
              </a:rPr>
              <a:t>Another: find all ancestors</a:t>
            </a:r>
          </a:p>
          <a:p>
            <a:pPr marL="222250" lvl="1" indent="0">
              <a:buNone/>
            </a:pPr>
            <a:r>
              <a:rPr lang="en-US" dirty="0">
                <a:latin typeface="Calibri" charset="0"/>
              </a:rPr>
              <a:t>SELECT DISTINCT ?person WHERE {</a:t>
            </a:r>
          </a:p>
          <a:p>
            <a:pPr marL="236538" lvl="1" indent="-236538">
              <a:buNone/>
            </a:pPr>
            <a:r>
              <a:rPr lang="en-US" dirty="0">
                <a:latin typeface="Calibri" charset="0"/>
              </a:rPr>
              <a:t>     </a:t>
            </a:r>
            <a:r>
              <a:rPr lang="en-US" dirty="0" err="1">
                <a:latin typeface="Calibri" charset="0"/>
              </a:rPr>
              <a:t>dbr:Barack_Obama</a:t>
            </a:r>
            <a:r>
              <a:rPr lang="en-US" dirty="0">
                <a:latin typeface="Calibri" charset="0"/>
              </a:rPr>
              <a:t> ^</a:t>
            </a:r>
            <a:r>
              <a:rPr lang="en-US" dirty="0" err="1">
                <a:latin typeface="Calibri" charset="0"/>
              </a:rPr>
              <a:t>dbo:child</a:t>
            </a:r>
            <a:r>
              <a:rPr lang="en-US" dirty="0">
                <a:latin typeface="Calibri" charset="0"/>
              </a:rPr>
              <a:t>+ ?person}</a:t>
            </a:r>
          </a:p>
          <a:p>
            <a:pPr marL="222250" lvl="1" indent="0">
              <a:buNone/>
            </a:pPr>
            <a:endParaRPr lang="en-US" dirty="0">
              <a:latin typeface="Calibri" charset="0"/>
            </a:endParaRPr>
          </a:p>
          <a:p>
            <a:pPr marL="222250" lvl="1" indent="0">
              <a:buNone/>
            </a:pPr>
            <a:br>
              <a:rPr lang="en-US" dirty="0">
                <a:latin typeface="Calibri" charset="0"/>
              </a:rPr>
            </a:br>
            <a:endParaRPr lang="en-US" dirty="0">
              <a:latin typeface="Calibri" charset="0"/>
            </a:endParaRPr>
          </a:p>
          <a:p>
            <a:pPr marL="457200" indent="-457200"/>
            <a:endParaRPr lang="en-US" dirty="0">
              <a:latin typeface="Calibri" charset="0"/>
            </a:endParaRPr>
          </a:p>
          <a:p>
            <a:pPr marL="457200" indent="-457200"/>
            <a:endParaRPr lang="en-US" dirty="0">
              <a:latin typeface="Calibri" charset="0"/>
            </a:endParaRPr>
          </a:p>
          <a:p>
            <a:pPr marL="457200" indent="-457200"/>
            <a:endParaRPr lang="en-US" dirty="0">
              <a:latin typeface="Calibri" charset="0"/>
            </a:endParaRPr>
          </a:p>
          <a:p>
            <a:endParaRPr lang="it-IT" dirty="0">
              <a:latin typeface="Calibri" charset="0"/>
            </a:endParaRPr>
          </a:p>
        </p:txBody>
      </p:sp>
      <p:pic>
        <p:nvPicPr>
          <p:cNvPr id="2" name="Picture 1">
            <a:extLst>
              <a:ext uri="{FF2B5EF4-FFF2-40B4-BE49-F238E27FC236}">
                <a16:creationId xmlns:a16="http://schemas.microsoft.com/office/drawing/2014/main" id="{BC8FC5FE-55FC-D543-818C-A6BC91B2DD06}"/>
              </a:ext>
            </a:extLst>
          </p:cNvPr>
          <p:cNvPicPr>
            <a:picLocks noChangeAspect="1"/>
          </p:cNvPicPr>
          <p:nvPr/>
        </p:nvPicPr>
        <p:blipFill>
          <a:blip r:embed="rId2"/>
          <a:stretch>
            <a:fillRect/>
          </a:stretch>
        </p:blipFill>
        <p:spPr>
          <a:xfrm>
            <a:off x="7633085" y="274638"/>
            <a:ext cx="1261533" cy="1143000"/>
          </a:xfrm>
          <a:prstGeom prst="rect">
            <a:avLst/>
          </a:prstGeom>
        </p:spPr>
      </p:pic>
    </p:spTree>
    <p:extLst>
      <p:ext uri="{BB962C8B-B14F-4D97-AF65-F5344CB8AC3E}">
        <p14:creationId xmlns:p14="http://schemas.microsoft.com/office/powerpoint/2010/main" val="3113382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olo 1"/>
          <p:cNvSpPr>
            <a:spLocks noGrp="1"/>
          </p:cNvSpPr>
          <p:nvPr>
            <p:ph type="title"/>
          </p:nvPr>
        </p:nvSpPr>
        <p:spPr/>
        <p:txBody>
          <a:bodyPr/>
          <a:lstStyle/>
          <a:p>
            <a:r>
              <a:rPr lang="en-US" dirty="0">
                <a:latin typeface="Calibri" charset="0"/>
              </a:rPr>
              <a:t>Keys</a:t>
            </a:r>
            <a:endParaRPr lang="it-IT" dirty="0">
              <a:latin typeface="Calibri" charset="0"/>
            </a:endParaRPr>
          </a:p>
        </p:txBody>
      </p:sp>
      <p:sp>
        <p:nvSpPr>
          <p:cNvPr id="3" name="Segnaposto contenuto 2"/>
          <p:cNvSpPr>
            <a:spLocks noGrp="1"/>
          </p:cNvSpPr>
          <p:nvPr>
            <p:ph idx="1"/>
          </p:nvPr>
        </p:nvSpPr>
        <p:spPr>
          <a:xfrm>
            <a:off x="457200" y="1510802"/>
            <a:ext cx="8229600" cy="4846806"/>
          </a:xfrm>
        </p:spPr>
        <p:txBody>
          <a:bodyPr rtlCol="0">
            <a:normAutofit/>
          </a:bodyPr>
          <a:lstStyle/>
          <a:p>
            <a:pPr fontAlgn="auto">
              <a:spcAft>
                <a:spcPts val="0"/>
              </a:spcAft>
              <a:buFont typeface="Arial" pitchFamily="34" charset="0"/>
              <a:buChar char="•"/>
              <a:defRPr/>
            </a:pPr>
            <a:r>
              <a:rPr lang="en-US" dirty="0">
                <a:solidFill>
                  <a:srgbClr val="000000"/>
                </a:solidFill>
                <a:ea typeface="+mn-ea"/>
              </a:rPr>
              <a:t>Individuals can be identified uniquely</a:t>
            </a:r>
          </a:p>
          <a:p>
            <a:pPr fontAlgn="auto">
              <a:spcAft>
                <a:spcPts val="0"/>
              </a:spcAft>
              <a:buFont typeface="Arial" pitchFamily="34" charset="0"/>
              <a:buChar char="•"/>
              <a:defRPr/>
            </a:pPr>
            <a:r>
              <a:rPr lang="en-US" dirty="0">
                <a:solidFill>
                  <a:srgbClr val="000000"/>
                </a:solidFill>
                <a:ea typeface="+mn-ea"/>
              </a:rPr>
              <a:t>Identification can be done using</a:t>
            </a:r>
          </a:p>
          <a:p>
            <a:pPr lvl="1" fontAlgn="auto">
              <a:spcAft>
                <a:spcPts val="0"/>
              </a:spcAft>
              <a:buFont typeface="Arial" pitchFamily="34" charset="0"/>
              <a:buChar char="–"/>
              <a:defRPr/>
            </a:pPr>
            <a:r>
              <a:rPr lang="en-US" dirty="0">
                <a:ea typeface="+mn-ea"/>
              </a:rPr>
              <a:t>A data or object property (equivalent to inverse functional)</a:t>
            </a:r>
          </a:p>
          <a:p>
            <a:pPr lvl="1" fontAlgn="auto">
              <a:spcAft>
                <a:spcPts val="0"/>
              </a:spcAft>
              <a:buFont typeface="Arial" pitchFamily="34" charset="0"/>
              <a:buChar char="–"/>
              <a:defRPr/>
            </a:pPr>
            <a:r>
              <a:rPr lang="en-US" dirty="0">
                <a:ea typeface="+mn-ea"/>
              </a:rPr>
              <a:t>A set of properties</a:t>
            </a:r>
            <a:endParaRPr lang="en-US" dirty="0"/>
          </a:p>
          <a:p>
            <a:pPr>
              <a:defRPr/>
            </a:pPr>
            <a:r>
              <a:rPr lang="en-US" dirty="0"/>
              <a:t>Examples</a:t>
            </a:r>
          </a:p>
          <a:p>
            <a:pPr marL="509588" lvl="2" indent="0">
              <a:buNone/>
              <a:defRPr/>
            </a:pPr>
            <a:r>
              <a:rPr lang="en-US" sz="2800" dirty="0" err="1"/>
              <a:t>foaf:Person</a:t>
            </a:r>
            <a:r>
              <a:rPr lang="en-US" sz="2800" dirty="0"/>
              <a:t> </a:t>
            </a:r>
          </a:p>
          <a:p>
            <a:pPr marL="509588" lvl="2" indent="0">
              <a:buNone/>
              <a:defRPr/>
            </a:pPr>
            <a:r>
              <a:rPr lang="en-US" sz="2800" dirty="0"/>
              <a:t>   </a:t>
            </a:r>
            <a:r>
              <a:rPr lang="en-US" sz="2800" dirty="0" err="1"/>
              <a:t>owl:hasKey</a:t>
            </a:r>
            <a:r>
              <a:rPr lang="en-US" sz="2800" dirty="0"/>
              <a:t> (</a:t>
            </a:r>
            <a:r>
              <a:rPr lang="en-US" sz="2800" dirty="0" err="1"/>
              <a:t>foaf:mbox</a:t>
            </a:r>
            <a:r>
              <a:rPr lang="en-US" sz="2800" dirty="0"/>
              <a:t>),</a:t>
            </a:r>
          </a:p>
          <a:p>
            <a:pPr marL="509588" lvl="2" indent="0">
              <a:buNone/>
              <a:defRPr/>
            </a:pPr>
            <a:r>
              <a:rPr lang="en-US" sz="2800" dirty="0"/>
              <a:t>                        (:</a:t>
            </a:r>
            <a:r>
              <a:rPr lang="en-US" sz="2800" dirty="0" err="1"/>
              <a:t>homePhone</a:t>
            </a:r>
            <a:r>
              <a:rPr lang="en-US" sz="2800" dirty="0"/>
              <a:t> :</a:t>
            </a:r>
            <a:r>
              <a:rPr lang="en-US" sz="2800" dirty="0" err="1"/>
              <a:t>foaf:name</a:t>
            </a:r>
            <a:r>
              <a:rPr lang="en-US" sz="2800" dirty="0"/>
              <a:t>).</a:t>
            </a:r>
          </a:p>
          <a:p>
            <a:pPr marL="509588" lvl="2" indent="0">
              <a:buNone/>
              <a:defRPr/>
            </a:pPr>
            <a:endParaRPr lang="it-IT" sz="2800" dirty="0"/>
          </a:p>
        </p:txBody>
      </p:sp>
    </p:spTree>
    <p:extLst>
      <p:ext uri="{BB962C8B-B14F-4D97-AF65-F5344CB8AC3E}">
        <p14:creationId xmlns:p14="http://schemas.microsoft.com/office/powerpoint/2010/main" val="1099555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r>
              <a:rPr lang="en-US" dirty="0">
                <a:latin typeface="Calibri" charset="0"/>
              </a:rPr>
              <a:t>Extended </a:t>
            </a:r>
            <a:r>
              <a:rPr lang="en-US" dirty="0" err="1">
                <a:latin typeface="Calibri" charset="0"/>
              </a:rPr>
              <a:t>datatypes</a:t>
            </a:r>
            <a:endParaRPr lang="it-IT" dirty="0">
              <a:latin typeface="Calibri" charset="0"/>
            </a:endParaRPr>
          </a:p>
        </p:txBody>
      </p:sp>
      <p:sp>
        <p:nvSpPr>
          <p:cNvPr id="3" name="Segnaposto contenuto 2"/>
          <p:cNvSpPr>
            <a:spLocks noGrp="1"/>
          </p:cNvSpPr>
          <p:nvPr>
            <p:ph idx="1"/>
          </p:nvPr>
        </p:nvSpPr>
        <p:spPr/>
        <p:txBody>
          <a:bodyPr rtlCol="0">
            <a:normAutofit/>
          </a:bodyPr>
          <a:lstStyle/>
          <a:p>
            <a:pPr fontAlgn="auto">
              <a:spcAft>
                <a:spcPts val="0"/>
              </a:spcAft>
              <a:buFont typeface="Arial" pitchFamily="34" charset="0"/>
              <a:buChar char="•"/>
              <a:defRPr/>
            </a:pPr>
            <a:r>
              <a:rPr lang="en-US" dirty="0">
                <a:ea typeface="+mn-ea"/>
              </a:rPr>
              <a:t>Extra </a:t>
            </a:r>
            <a:r>
              <a:rPr lang="en-US" dirty="0" err="1">
                <a:ea typeface="+mn-ea"/>
              </a:rPr>
              <a:t>datatypes</a:t>
            </a:r>
            <a:endParaRPr lang="en-US" dirty="0">
              <a:ea typeface="+mn-ea"/>
            </a:endParaRPr>
          </a:p>
          <a:p>
            <a:pPr lvl="1" fontAlgn="auto">
              <a:spcAft>
                <a:spcPts val="0"/>
              </a:spcAft>
              <a:buFont typeface="Arial" pitchFamily="34" charset="0"/>
              <a:buChar char="–"/>
              <a:defRPr/>
            </a:pPr>
            <a:r>
              <a:rPr lang="en-US" dirty="0"/>
              <a:t>Examples:</a:t>
            </a:r>
            <a:r>
              <a:rPr lang="en-US" dirty="0">
                <a:ea typeface="+mn-ea"/>
              </a:rPr>
              <a:t> </a:t>
            </a:r>
            <a:r>
              <a:rPr lang="en-US" dirty="0" err="1">
                <a:ea typeface="+mn-ea"/>
              </a:rPr>
              <a:t>owl:real</a:t>
            </a:r>
            <a:r>
              <a:rPr lang="en-US" dirty="0"/>
              <a:t>,</a:t>
            </a:r>
            <a:r>
              <a:rPr lang="en-US" dirty="0">
                <a:ea typeface="+mn-ea"/>
              </a:rPr>
              <a:t> </a:t>
            </a:r>
            <a:r>
              <a:rPr lang="en-US" dirty="0" err="1">
                <a:ea typeface="+mn-ea"/>
              </a:rPr>
              <a:t>owl:rational</a:t>
            </a:r>
            <a:r>
              <a:rPr lang="en-US" dirty="0">
                <a:ea typeface="+mn-ea"/>
              </a:rPr>
              <a:t>, </a:t>
            </a:r>
            <a:r>
              <a:rPr lang="en-US" dirty="0" err="1">
                <a:ea typeface="+mn-ea"/>
              </a:rPr>
              <a:t>xsd:pattern</a:t>
            </a:r>
            <a:endParaRPr lang="en-US" dirty="0">
              <a:ea typeface="+mn-ea"/>
            </a:endParaRPr>
          </a:p>
          <a:p>
            <a:pPr fontAlgn="auto">
              <a:spcAft>
                <a:spcPts val="0"/>
              </a:spcAft>
              <a:buFont typeface="Arial" pitchFamily="34" charset="0"/>
              <a:buChar char="•"/>
              <a:defRPr/>
            </a:pPr>
            <a:r>
              <a:rPr lang="en-US" dirty="0" err="1">
                <a:ea typeface="+mn-ea"/>
              </a:rPr>
              <a:t>Datatype</a:t>
            </a:r>
            <a:r>
              <a:rPr lang="en-US" dirty="0">
                <a:ea typeface="+mn-ea"/>
              </a:rPr>
              <a:t> restrictions</a:t>
            </a:r>
          </a:p>
          <a:p>
            <a:pPr lvl="1" fontAlgn="auto">
              <a:spcAft>
                <a:spcPts val="0"/>
              </a:spcAft>
              <a:buFont typeface="Arial" pitchFamily="34" charset="0"/>
              <a:buChar char="–"/>
              <a:defRPr/>
            </a:pPr>
            <a:r>
              <a:rPr lang="en-US" dirty="0">
                <a:ea typeface="+mn-ea"/>
              </a:rPr>
              <a:t>Range of </a:t>
            </a:r>
            <a:r>
              <a:rPr lang="en-US" dirty="0" err="1">
                <a:ea typeface="+mn-ea"/>
              </a:rPr>
              <a:t>datatypes</a:t>
            </a:r>
            <a:endParaRPr lang="en-US" dirty="0">
              <a:ea typeface="+mn-ea"/>
            </a:endParaRPr>
          </a:p>
          <a:p>
            <a:pPr lvl="1" fontAlgn="auto">
              <a:spcAft>
                <a:spcPts val="0"/>
              </a:spcAft>
              <a:buFont typeface="Arial" pitchFamily="34" charset="0"/>
              <a:buChar char="–"/>
              <a:defRPr/>
            </a:pPr>
            <a:r>
              <a:rPr lang="en-US" dirty="0">
                <a:ea typeface="+mn-ea"/>
              </a:rPr>
              <a:t>For example, </a:t>
            </a:r>
            <a:r>
              <a:rPr lang="en-US" dirty="0"/>
              <a:t>a teenager</a:t>
            </a:r>
            <a:r>
              <a:rPr lang="en-US" dirty="0">
                <a:ea typeface="+mn-ea"/>
              </a:rPr>
              <a:t> has age </a:t>
            </a:r>
            <a:r>
              <a:rPr lang="en-US" dirty="0"/>
              <a:t>between 13 and </a:t>
            </a:r>
            <a:r>
              <a:rPr lang="en-US" dirty="0">
                <a:ea typeface="+mn-ea"/>
              </a:rPr>
              <a:t>18</a:t>
            </a:r>
          </a:p>
        </p:txBody>
      </p:sp>
    </p:spTree>
    <p:extLst>
      <p:ext uri="{BB962C8B-B14F-4D97-AF65-F5344CB8AC3E}">
        <p14:creationId xmlns:p14="http://schemas.microsoft.com/office/powerpoint/2010/main" val="2174006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olo 1"/>
          <p:cNvSpPr>
            <a:spLocks noGrp="1"/>
          </p:cNvSpPr>
          <p:nvPr>
            <p:ph type="title"/>
          </p:nvPr>
        </p:nvSpPr>
        <p:spPr/>
        <p:txBody>
          <a:bodyPr/>
          <a:lstStyle/>
          <a:p>
            <a:r>
              <a:rPr lang="en-US" dirty="0">
                <a:latin typeface="Calibri" charset="0"/>
              </a:rPr>
              <a:t>Extended </a:t>
            </a:r>
            <a:r>
              <a:rPr lang="en-US" dirty="0" err="1">
                <a:latin typeface="Calibri" charset="0"/>
              </a:rPr>
              <a:t>datatypes</a:t>
            </a:r>
            <a:endParaRPr lang="it-IT" dirty="0">
              <a:latin typeface="Calibri" charset="0"/>
            </a:endParaRPr>
          </a:p>
        </p:txBody>
      </p:sp>
      <p:sp>
        <p:nvSpPr>
          <p:cNvPr id="21507" name="Segnaposto contenuto 2"/>
          <p:cNvSpPr>
            <a:spLocks noGrp="1"/>
          </p:cNvSpPr>
          <p:nvPr>
            <p:ph idx="1"/>
          </p:nvPr>
        </p:nvSpPr>
        <p:spPr/>
        <p:txBody>
          <a:bodyPr/>
          <a:lstStyle/>
          <a:p>
            <a:r>
              <a:rPr lang="en-US" dirty="0">
                <a:latin typeface="Calibri" charset="0"/>
              </a:rPr>
              <a:t>Data range combinations</a:t>
            </a:r>
          </a:p>
          <a:p>
            <a:pPr lvl="1"/>
            <a:r>
              <a:rPr lang="en-US" dirty="0">
                <a:latin typeface="Calibri" charset="0"/>
              </a:rPr>
              <a:t>Intersection of</a:t>
            </a:r>
          </a:p>
          <a:p>
            <a:pPr lvl="2"/>
            <a:r>
              <a:rPr lang="it-IT" dirty="0" err="1">
                <a:latin typeface="Calibri" charset="0"/>
              </a:rPr>
              <a:t>DataIntersectionOf</a:t>
            </a:r>
            <a:r>
              <a:rPr lang="it-IT" dirty="0">
                <a:latin typeface="Calibri" charset="0"/>
              </a:rPr>
              <a:t>( </a:t>
            </a:r>
            <a:r>
              <a:rPr lang="it-IT" i="1" dirty="0" err="1">
                <a:latin typeface="Calibri" charset="0"/>
              </a:rPr>
              <a:t>xsd:nonNegativeInteger</a:t>
            </a:r>
            <a:r>
              <a:rPr lang="it-IT" dirty="0">
                <a:latin typeface="Calibri" charset="0"/>
              </a:rPr>
              <a:t> </a:t>
            </a:r>
            <a:r>
              <a:rPr lang="it-IT" i="1" dirty="0" err="1">
                <a:latin typeface="Calibri" charset="0"/>
              </a:rPr>
              <a:t>xsd:nonPositiveInteger</a:t>
            </a:r>
            <a:r>
              <a:rPr lang="it-IT" dirty="0">
                <a:latin typeface="Calibri" charset="0"/>
              </a:rPr>
              <a:t> )</a:t>
            </a:r>
            <a:endParaRPr lang="en-US" dirty="0">
              <a:latin typeface="Calibri" charset="0"/>
            </a:endParaRPr>
          </a:p>
          <a:p>
            <a:pPr lvl="1"/>
            <a:r>
              <a:rPr lang="en-US" dirty="0">
                <a:latin typeface="Calibri" charset="0"/>
              </a:rPr>
              <a:t>Union of</a:t>
            </a:r>
          </a:p>
          <a:p>
            <a:pPr lvl="2"/>
            <a:r>
              <a:rPr lang="it-IT" dirty="0" err="1">
                <a:latin typeface="Calibri" charset="0"/>
              </a:rPr>
              <a:t>DataUnionOf</a:t>
            </a:r>
            <a:r>
              <a:rPr lang="it-IT" dirty="0">
                <a:latin typeface="Calibri" charset="0"/>
              </a:rPr>
              <a:t>( </a:t>
            </a:r>
            <a:r>
              <a:rPr lang="it-IT" i="1" dirty="0" err="1">
                <a:latin typeface="Calibri" charset="0"/>
              </a:rPr>
              <a:t>xsd:string</a:t>
            </a:r>
            <a:r>
              <a:rPr lang="it-IT" dirty="0">
                <a:latin typeface="Calibri" charset="0"/>
              </a:rPr>
              <a:t> </a:t>
            </a:r>
            <a:r>
              <a:rPr lang="it-IT" i="1" dirty="0" err="1">
                <a:latin typeface="Calibri" charset="0"/>
              </a:rPr>
              <a:t>xsd:integer</a:t>
            </a:r>
            <a:r>
              <a:rPr lang="it-IT" dirty="0">
                <a:latin typeface="Calibri" charset="0"/>
              </a:rPr>
              <a:t> )</a:t>
            </a:r>
            <a:endParaRPr lang="en-US" dirty="0">
              <a:latin typeface="Calibri" charset="0"/>
            </a:endParaRPr>
          </a:p>
          <a:p>
            <a:pPr lvl="1"/>
            <a:r>
              <a:rPr lang="en-US" dirty="0">
                <a:latin typeface="Calibri" charset="0"/>
              </a:rPr>
              <a:t>Complement of data range</a:t>
            </a:r>
            <a:endParaRPr lang="it-IT" dirty="0">
              <a:latin typeface="Calibri" charset="0"/>
            </a:endParaRPr>
          </a:p>
          <a:p>
            <a:pPr lvl="2"/>
            <a:r>
              <a:rPr lang="it-IT" dirty="0" err="1">
                <a:latin typeface="Calibri" charset="0"/>
              </a:rPr>
              <a:t>DataComplementOf</a:t>
            </a:r>
            <a:r>
              <a:rPr lang="it-IT" dirty="0">
                <a:latin typeface="Calibri" charset="0"/>
              </a:rPr>
              <a:t>( </a:t>
            </a:r>
            <a:r>
              <a:rPr lang="it-IT" i="1" dirty="0" err="1">
                <a:latin typeface="Calibri" charset="0"/>
              </a:rPr>
              <a:t>xsd:positiveInteger</a:t>
            </a:r>
            <a:r>
              <a:rPr lang="it-IT" dirty="0">
                <a:latin typeface="Calibri" charset="0"/>
              </a:rPr>
              <a:t> )</a:t>
            </a:r>
            <a:endParaRPr lang="en-US" dirty="0">
              <a:latin typeface="Calibri" charset="0"/>
            </a:endParaRPr>
          </a:p>
          <a:p>
            <a:pPr lvl="1"/>
            <a:endParaRPr lang="it-IT" dirty="0">
              <a:latin typeface="Calibri" charset="0"/>
            </a:endParaRPr>
          </a:p>
        </p:txBody>
      </p:sp>
    </p:spTree>
    <p:extLst>
      <p:ext uri="{BB962C8B-B14F-4D97-AF65-F5344CB8AC3E}">
        <p14:creationId xmlns:p14="http://schemas.microsoft.com/office/powerpoint/2010/main" val="3957200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r>
              <a:rPr lang="en-US" dirty="0">
                <a:latin typeface="Calibri" charset="0"/>
              </a:rPr>
              <a:t>An Example: Teenager</a:t>
            </a:r>
            <a:endParaRPr lang="it-IT" dirty="0">
              <a:latin typeface="Calibri" charset="0"/>
            </a:endParaRPr>
          </a:p>
        </p:txBody>
      </p:sp>
      <p:sp>
        <p:nvSpPr>
          <p:cNvPr id="3" name="Segnaposto contenuto 2"/>
          <p:cNvSpPr>
            <a:spLocks noGrp="1"/>
          </p:cNvSpPr>
          <p:nvPr>
            <p:ph idx="1"/>
          </p:nvPr>
        </p:nvSpPr>
        <p:spPr>
          <a:xfrm>
            <a:off x="457200" y="1463177"/>
            <a:ext cx="8229600" cy="4846806"/>
          </a:xfrm>
        </p:spPr>
        <p:txBody>
          <a:bodyPr rtlCol="0">
            <a:noAutofit/>
          </a:bodyPr>
          <a:lstStyle/>
          <a:p>
            <a:pPr marL="0" indent="0" fontAlgn="auto">
              <a:spcAft>
                <a:spcPts val="0"/>
              </a:spcAft>
              <a:buNone/>
              <a:defRPr/>
            </a:pPr>
            <a:r>
              <a:rPr lang="en-US" sz="2800" dirty="0"/>
              <a:t> :Teenager a </a:t>
            </a:r>
            <a:br>
              <a:rPr lang="en-US" sz="2800" dirty="0"/>
            </a:br>
            <a:r>
              <a:rPr lang="en-US" sz="2800" dirty="0"/>
              <a:t>    [</a:t>
            </a:r>
            <a:r>
              <a:rPr lang="en-US" sz="2800" dirty="0" err="1"/>
              <a:t>owl:Restriction</a:t>
            </a:r>
            <a:r>
              <a:rPr lang="en-US" sz="2800" dirty="0"/>
              <a:t> ;</a:t>
            </a:r>
            <a:br>
              <a:rPr lang="en-US" sz="2800" dirty="0"/>
            </a:br>
            <a:r>
              <a:rPr lang="en-US" sz="2800" dirty="0"/>
              <a:t>        </a:t>
            </a:r>
            <a:r>
              <a:rPr lang="en-US" sz="2800" dirty="0" err="1"/>
              <a:t>owl:onProperty</a:t>
            </a:r>
            <a:r>
              <a:rPr lang="en-US" sz="2800" dirty="0"/>
              <a:t> :</a:t>
            </a:r>
            <a:r>
              <a:rPr lang="en-US" sz="2800" dirty="0" err="1"/>
              <a:t>hasAge</a:t>
            </a:r>
            <a:r>
              <a:rPr lang="en-US" sz="2800" dirty="0"/>
              <a:t> ;</a:t>
            </a:r>
            <a:br>
              <a:rPr lang="en-US" sz="2800" dirty="0"/>
            </a:br>
            <a:r>
              <a:rPr lang="en-US" sz="2800" dirty="0"/>
              <a:t>        </a:t>
            </a:r>
            <a:r>
              <a:rPr lang="en-US" sz="2800" dirty="0" err="1"/>
              <a:t>owl:someValuesFrom</a:t>
            </a:r>
            <a:r>
              <a:rPr lang="en-US" sz="2800" dirty="0"/>
              <a:t> _:y .]</a:t>
            </a:r>
          </a:p>
          <a:p>
            <a:pPr marL="0" indent="0" fontAlgn="auto">
              <a:spcAft>
                <a:spcPts val="0"/>
              </a:spcAft>
              <a:buNone/>
              <a:defRPr/>
            </a:pPr>
            <a:r>
              <a:rPr lang="en-US" sz="2800" dirty="0"/>
              <a:t> _:y a </a:t>
            </a:r>
            <a:r>
              <a:rPr lang="en-US" sz="2800" dirty="0" err="1"/>
              <a:t>rdfs:Datatype</a:t>
            </a:r>
            <a:r>
              <a:rPr lang="en-US" sz="2800" dirty="0"/>
              <a:t> ;</a:t>
            </a:r>
            <a:br>
              <a:rPr lang="en-US" sz="2800" dirty="0"/>
            </a:br>
            <a:r>
              <a:rPr lang="en-US" sz="2800" dirty="0"/>
              <a:t>        </a:t>
            </a:r>
            <a:r>
              <a:rPr lang="en-US" sz="2800" dirty="0" err="1"/>
              <a:t>owl:onDatatype</a:t>
            </a:r>
            <a:r>
              <a:rPr lang="en-US" sz="2800" dirty="0"/>
              <a:t>  </a:t>
            </a:r>
            <a:r>
              <a:rPr lang="en-US" sz="2800" dirty="0" err="1"/>
              <a:t>xsd:integer</a:t>
            </a:r>
            <a:r>
              <a:rPr lang="en-US" sz="2800" dirty="0"/>
              <a:t> ;</a:t>
            </a:r>
            <a:br>
              <a:rPr lang="en-US" sz="2800" dirty="0"/>
            </a:br>
            <a:r>
              <a:rPr lang="en-US" sz="2800" dirty="0"/>
              <a:t>        </a:t>
            </a:r>
            <a:r>
              <a:rPr lang="en-US" sz="2800" dirty="0" err="1"/>
              <a:t>owl:withRestrictions</a:t>
            </a:r>
            <a:r>
              <a:rPr lang="en-US" sz="2800" dirty="0"/>
              <a:t> ( _:z1 _:z2 ) .</a:t>
            </a:r>
          </a:p>
          <a:p>
            <a:pPr marL="0" indent="0" fontAlgn="auto">
              <a:spcAft>
                <a:spcPts val="0"/>
              </a:spcAft>
              <a:buNone/>
              <a:defRPr/>
            </a:pPr>
            <a:r>
              <a:rPr lang="en-US" sz="2800" dirty="0"/>
              <a:t> _:z1 </a:t>
            </a:r>
            <a:r>
              <a:rPr lang="en-US" sz="2800" dirty="0" err="1"/>
              <a:t>xsd:minInclusive</a:t>
            </a:r>
            <a:r>
              <a:rPr lang="en-US" sz="2800" dirty="0"/>
              <a:t>     "13"^^</a:t>
            </a:r>
            <a:r>
              <a:rPr lang="en-US" sz="2800" dirty="0" err="1"/>
              <a:t>xsd:integer</a:t>
            </a:r>
            <a:r>
              <a:rPr lang="en-US" sz="2800" dirty="0"/>
              <a:t> .</a:t>
            </a:r>
          </a:p>
          <a:p>
            <a:pPr marL="0" indent="0" fontAlgn="auto">
              <a:spcAft>
                <a:spcPts val="0"/>
              </a:spcAft>
              <a:buNone/>
              <a:defRPr/>
            </a:pPr>
            <a:r>
              <a:rPr lang="en-US" sz="2800" dirty="0"/>
              <a:t> _:z2 </a:t>
            </a:r>
            <a:r>
              <a:rPr lang="en-US" sz="2800" dirty="0" err="1"/>
              <a:t>xsd:maxInclusive</a:t>
            </a:r>
            <a:r>
              <a:rPr lang="en-US" sz="2800" dirty="0"/>
              <a:t>     "19"^^</a:t>
            </a:r>
            <a:r>
              <a:rPr lang="en-US" sz="2800" dirty="0" err="1"/>
              <a:t>xsd:integer</a:t>
            </a:r>
            <a:r>
              <a:rPr lang="en-US" sz="2800" dirty="0"/>
              <a:t> .</a:t>
            </a:r>
          </a:p>
        </p:txBody>
      </p:sp>
    </p:spTree>
    <p:extLst>
      <p:ext uri="{BB962C8B-B14F-4D97-AF65-F5344CB8AC3E}">
        <p14:creationId xmlns:p14="http://schemas.microsoft.com/office/powerpoint/2010/main" val="318516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olo 1"/>
          <p:cNvSpPr>
            <a:spLocks noGrp="1"/>
          </p:cNvSpPr>
          <p:nvPr>
            <p:ph type="title"/>
          </p:nvPr>
        </p:nvSpPr>
        <p:spPr/>
        <p:txBody>
          <a:bodyPr/>
          <a:lstStyle/>
          <a:p>
            <a:r>
              <a:rPr lang="en-US" dirty="0">
                <a:latin typeface="Calibri" charset="0"/>
              </a:rPr>
              <a:t>Features and Rationale</a:t>
            </a:r>
            <a:endParaRPr lang="it-IT" dirty="0">
              <a:latin typeface="Calibri" charset="0"/>
            </a:endParaRPr>
          </a:p>
        </p:txBody>
      </p:sp>
      <p:sp>
        <p:nvSpPr>
          <p:cNvPr id="5123" name="Segnaposto contenuto 2"/>
          <p:cNvSpPr>
            <a:spLocks noGrp="1"/>
          </p:cNvSpPr>
          <p:nvPr>
            <p:ph idx="1"/>
          </p:nvPr>
        </p:nvSpPr>
        <p:spPr>
          <a:xfrm>
            <a:off x="1219200" y="1463177"/>
            <a:ext cx="6956425" cy="4846806"/>
          </a:xfrm>
        </p:spPr>
        <p:txBody>
          <a:bodyPr/>
          <a:lstStyle/>
          <a:p>
            <a:r>
              <a:rPr lang="en-US" dirty="0">
                <a:latin typeface="Calibri" charset="0"/>
              </a:rPr>
              <a:t>Syntactic sugar</a:t>
            </a:r>
          </a:p>
          <a:p>
            <a:r>
              <a:rPr lang="en-US" dirty="0">
                <a:latin typeface="Calibri" charset="0"/>
              </a:rPr>
              <a:t>New constructs for properties</a:t>
            </a:r>
          </a:p>
          <a:p>
            <a:r>
              <a:rPr lang="en-US" dirty="0">
                <a:latin typeface="Calibri" charset="0"/>
              </a:rPr>
              <a:t>Extended </a:t>
            </a:r>
            <a:r>
              <a:rPr lang="en-US" dirty="0" err="1">
                <a:latin typeface="Calibri" charset="0"/>
              </a:rPr>
              <a:t>datatypes</a:t>
            </a:r>
            <a:endParaRPr lang="en-US" dirty="0">
              <a:latin typeface="Calibri" charset="0"/>
            </a:endParaRPr>
          </a:p>
          <a:p>
            <a:r>
              <a:rPr lang="en-US" dirty="0">
                <a:latin typeface="Calibri" charset="0"/>
              </a:rPr>
              <a:t>Punning</a:t>
            </a:r>
          </a:p>
          <a:p>
            <a:r>
              <a:rPr lang="en-US" dirty="0">
                <a:latin typeface="Calibri" charset="0"/>
              </a:rPr>
              <a:t>Extended annotations</a:t>
            </a:r>
          </a:p>
          <a:p>
            <a:r>
              <a:rPr lang="en-US" dirty="0">
                <a:latin typeface="Calibri" charset="0"/>
              </a:rPr>
              <a:t>Some innovations</a:t>
            </a:r>
          </a:p>
          <a:p>
            <a:r>
              <a:rPr lang="en-US" dirty="0">
                <a:latin typeface="Calibri" charset="0"/>
              </a:rPr>
              <a:t>Minor features</a:t>
            </a:r>
          </a:p>
        </p:txBody>
      </p:sp>
    </p:spTree>
    <p:extLst>
      <p:ext uri="{BB962C8B-B14F-4D97-AF65-F5344CB8AC3E}">
        <p14:creationId xmlns:p14="http://schemas.microsoft.com/office/powerpoint/2010/main" val="287406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r>
              <a:rPr lang="en-US" dirty="0">
                <a:latin typeface="Calibri" charset="0"/>
              </a:rPr>
              <a:t>An Example: Teenager (2)</a:t>
            </a:r>
            <a:endParaRPr lang="it-IT" dirty="0">
              <a:latin typeface="Calibri" charset="0"/>
            </a:endParaRPr>
          </a:p>
        </p:txBody>
      </p:sp>
      <p:sp>
        <p:nvSpPr>
          <p:cNvPr id="3" name="Segnaposto contenuto 2"/>
          <p:cNvSpPr>
            <a:spLocks noGrp="1"/>
          </p:cNvSpPr>
          <p:nvPr>
            <p:ph idx="1"/>
          </p:nvPr>
        </p:nvSpPr>
        <p:spPr>
          <a:xfrm>
            <a:off x="457200" y="1463177"/>
            <a:ext cx="8229600" cy="4846806"/>
          </a:xfrm>
        </p:spPr>
        <p:txBody>
          <a:bodyPr rtlCol="0">
            <a:noAutofit/>
          </a:bodyPr>
          <a:lstStyle/>
          <a:p>
            <a:pPr marL="0" indent="0" fontAlgn="auto">
              <a:spcAft>
                <a:spcPts val="0"/>
              </a:spcAft>
              <a:buNone/>
              <a:defRPr/>
            </a:pPr>
            <a:r>
              <a:rPr lang="en-US" sz="2800" dirty="0"/>
              <a:t> :Teenager a </a:t>
            </a:r>
            <a:br>
              <a:rPr lang="en-US" sz="2800" dirty="0"/>
            </a:br>
            <a:r>
              <a:rPr lang="en-US" sz="2800" dirty="0"/>
              <a:t>    [</a:t>
            </a:r>
            <a:r>
              <a:rPr lang="en-US" sz="2800" dirty="0" err="1"/>
              <a:t>owl:Restriction</a:t>
            </a:r>
            <a:r>
              <a:rPr lang="en-US" sz="2800" dirty="0"/>
              <a:t> ;</a:t>
            </a:r>
            <a:br>
              <a:rPr lang="en-US" sz="2800" dirty="0"/>
            </a:br>
            <a:r>
              <a:rPr lang="en-US" sz="2800" dirty="0"/>
              <a:t>        </a:t>
            </a:r>
            <a:r>
              <a:rPr lang="en-US" sz="2800" dirty="0" err="1"/>
              <a:t>owl:onProperty</a:t>
            </a:r>
            <a:r>
              <a:rPr lang="en-US" sz="2800" dirty="0"/>
              <a:t> :</a:t>
            </a:r>
            <a:r>
              <a:rPr lang="en-US" sz="2800" dirty="0" err="1"/>
              <a:t>hasAge</a:t>
            </a:r>
            <a:r>
              <a:rPr lang="en-US" sz="2800" dirty="0"/>
              <a:t> ;</a:t>
            </a:r>
            <a:br>
              <a:rPr lang="en-US" sz="2800" dirty="0"/>
            </a:br>
            <a:r>
              <a:rPr lang="en-US" sz="2800" dirty="0"/>
              <a:t>        </a:t>
            </a:r>
            <a:r>
              <a:rPr lang="en-US" sz="2800" dirty="0" err="1"/>
              <a:t>owl:someValuesFrom</a:t>
            </a:r>
            <a:endParaRPr lang="en-US" sz="2800" dirty="0"/>
          </a:p>
          <a:p>
            <a:pPr marL="0" indent="0" fontAlgn="auto">
              <a:spcAft>
                <a:spcPts val="0"/>
              </a:spcAft>
              <a:buNone/>
              <a:defRPr/>
            </a:pPr>
            <a:r>
              <a:rPr lang="en-US" sz="2800" dirty="0"/>
              <a:t>          [a </a:t>
            </a:r>
            <a:r>
              <a:rPr lang="en-US" sz="2800" dirty="0" err="1"/>
              <a:t>rdfs:Datatype</a:t>
            </a:r>
            <a:r>
              <a:rPr lang="en-US" sz="2800" dirty="0"/>
              <a:t> ;</a:t>
            </a:r>
            <a:br>
              <a:rPr lang="en-US" sz="2800" dirty="0"/>
            </a:br>
            <a:r>
              <a:rPr lang="en-US" sz="2800" dirty="0"/>
              <a:t>            </a:t>
            </a:r>
            <a:r>
              <a:rPr lang="en-US" sz="2800" dirty="0" err="1"/>
              <a:t>owl:onDatatype</a:t>
            </a:r>
            <a:r>
              <a:rPr lang="en-US" sz="2800" dirty="0"/>
              <a:t>  </a:t>
            </a:r>
            <a:r>
              <a:rPr lang="en-US" sz="2800" dirty="0" err="1"/>
              <a:t>xsd:integer</a:t>
            </a:r>
            <a:r>
              <a:rPr lang="en-US" sz="2800" dirty="0"/>
              <a:t> ;</a:t>
            </a:r>
            <a:br>
              <a:rPr lang="en-US" sz="2800" dirty="0"/>
            </a:br>
            <a:r>
              <a:rPr lang="en-US" sz="2800" dirty="0"/>
              <a:t>            </a:t>
            </a:r>
            <a:r>
              <a:rPr lang="en-US" sz="2800" dirty="0" err="1"/>
              <a:t>owl:withRestrictions</a:t>
            </a:r>
            <a:r>
              <a:rPr lang="en-US" sz="2800" dirty="0"/>
              <a:t> </a:t>
            </a:r>
          </a:p>
          <a:p>
            <a:pPr marL="0" indent="0" fontAlgn="auto">
              <a:spcAft>
                <a:spcPts val="0"/>
              </a:spcAft>
              <a:buNone/>
              <a:defRPr/>
            </a:pPr>
            <a:r>
              <a:rPr lang="en-US" sz="2800" dirty="0"/>
              <a:t>              ( [</a:t>
            </a:r>
            <a:r>
              <a:rPr lang="en-US" sz="2800" dirty="0" err="1"/>
              <a:t>xsd:minInclusive</a:t>
            </a:r>
            <a:r>
              <a:rPr lang="en-US" sz="2800" dirty="0"/>
              <a:t>     "13"^^</a:t>
            </a:r>
            <a:r>
              <a:rPr lang="en-US" sz="2800" dirty="0" err="1"/>
              <a:t>xsd:integer</a:t>
            </a:r>
            <a:r>
              <a:rPr lang="en-US" sz="2800" dirty="0"/>
              <a:t>] </a:t>
            </a:r>
          </a:p>
          <a:p>
            <a:pPr marL="0" indent="0" fontAlgn="auto">
              <a:spcAft>
                <a:spcPts val="0"/>
              </a:spcAft>
              <a:buNone/>
              <a:defRPr/>
            </a:pPr>
            <a:r>
              <a:rPr lang="en-US" sz="2800" dirty="0"/>
              <a:t>                [</a:t>
            </a:r>
            <a:r>
              <a:rPr lang="en-US" sz="2800" dirty="0" err="1"/>
              <a:t>xsd:maxInclusive</a:t>
            </a:r>
            <a:r>
              <a:rPr lang="en-US" sz="2800" dirty="0"/>
              <a:t>     "19"^^</a:t>
            </a:r>
            <a:r>
              <a:rPr lang="en-US" sz="2800" dirty="0" err="1"/>
              <a:t>xsd:integer</a:t>
            </a:r>
            <a:r>
              <a:rPr lang="en-US" sz="2800" dirty="0"/>
              <a:t> ])]] .</a:t>
            </a:r>
          </a:p>
        </p:txBody>
      </p:sp>
    </p:spTree>
    <p:extLst>
      <p:ext uri="{BB962C8B-B14F-4D97-AF65-F5344CB8AC3E}">
        <p14:creationId xmlns:p14="http://schemas.microsoft.com/office/powerpoint/2010/main" val="2383900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r>
              <a:rPr lang="en-US" dirty="0">
                <a:latin typeface="Calibri" charset="0"/>
              </a:rPr>
              <a:t>An Example: Teenager (3)</a:t>
            </a:r>
            <a:endParaRPr lang="it-IT" dirty="0">
              <a:latin typeface="Calibri" charset="0"/>
            </a:endParaRPr>
          </a:p>
        </p:txBody>
      </p:sp>
      <p:sp>
        <p:nvSpPr>
          <p:cNvPr id="3" name="Segnaposto contenuto 2"/>
          <p:cNvSpPr>
            <a:spLocks noGrp="1"/>
          </p:cNvSpPr>
          <p:nvPr>
            <p:ph idx="1"/>
          </p:nvPr>
        </p:nvSpPr>
        <p:spPr>
          <a:xfrm>
            <a:off x="457200" y="1463177"/>
            <a:ext cx="8229600" cy="4846806"/>
          </a:xfrm>
        </p:spPr>
        <p:txBody>
          <a:bodyPr rtlCol="0">
            <a:noAutofit/>
          </a:bodyPr>
          <a:lstStyle/>
          <a:p>
            <a:pPr marL="0" indent="0" fontAlgn="auto">
              <a:spcAft>
                <a:spcPts val="0"/>
              </a:spcAft>
              <a:buNone/>
              <a:defRPr/>
            </a:pPr>
            <a:r>
              <a:rPr lang="en-US" sz="2800" dirty="0"/>
              <a:t>:has Age some </a:t>
            </a:r>
            <a:br>
              <a:rPr lang="en-US" sz="2800" dirty="0"/>
            </a:br>
            <a:r>
              <a:rPr lang="en-US" sz="2800" dirty="0"/>
              <a:t>    [</a:t>
            </a:r>
            <a:r>
              <a:rPr lang="en-US" sz="2800" dirty="0" err="1"/>
              <a:t>owl:Restriction</a:t>
            </a:r>
            <a:r>
              <a:rPr lang="en-US" sz="2800" dirty="0"/>
              <a:t> ;</a:t>
            </a:r>
            <a:br>
              <a:rPr lang="en-US" sz="2800" dirty="0"/>
            </a:br>
            <a:r>
              <a:rPr lang="en-US" sz="2800" dirty="0"/>
              <a:t>        </a:t>
            </a:r>
            <a:r>
              <a:rPr lang="en-US" sz="2800" dirty="0" err="1"/>
              <a:t>owl:onProperty</a:t>
            </a:r>
            <a:r>
              <a:rPr lang="en-US" sz="2800" dirty="0"/>
              <a:t> :</a:t>
            </a:r>
            <a:r>
              <a:rPr lang="en-US" sz="2800" dirty="0" err="1"/>
              <a:t>hasAge</a:t>
            </a:r>
            <a:r>
              <a:rPr lang="en-US" sz="2800" dirty="0"/>
              <a:t> ;</a:t>
            </a:r>
            <a:br>
              <a:rPr lang="en-US" sz="2800" dirty="0"/>
            </a:br>
            <a:r>
              <a:rPr lang="en-US" sz="2800" dirty="0"/>
              <a:t>        </a:t>
            </a:r>
            <a:r>
              <a:rPr lang="en-US" sz="2800" dirty="0" err="1"/>
              <a:t>owl:someValuesFrom</a:t>
            </a:r>
            <a:endParaRPr lang="en-US" sz="2800" dirty="0"/>
          </a:p>
          <a:p>
            <a:pPr marL="0" indent="0" fontAlgn="auto">
              <a:spcAft>
                <a:spcPts val="0"/>
              </a:spcAft>
              <a:buNone/>
              <a:defRPr/>
            </a:pPr>
            <a:r>
              <a:rPr lang="en-US" sz="2800" dirty="0"/>
              <a:t>          [a </a:t>
            </a:r>
            <a:r>
              <a:rPr lang="en-US" sz="2800" dirty="0" err="1"/>
              <a:t>rdfs:Datatype</a:t>
            </a:r>
            <a:r>
              <a:rPr lang="en-US" sz="2800" dirty="0"/>
              <a:t> ;</a:t>
            </a:r>
            <a:br>
              <a:rPr lang="en-US" sz="2800" dirty="0"/>
            </a:br>
            <a:r>
              <a:rPr lang="en-US" sz="2800" dirty="0"/>
              <a:t>            </a:t>
            </a:r>
            <a:r>
              <a:rPr lang="en-US" sz="2800" dirty="0" err="1"/>
              <a:t>owl:onDatatype</a:t>
            </a:r>
            <a:r>
              <a:rPr lang="en-US" sz="2800" dirty="0"/>
              <a:t>  </a:t>
            </a:r>
            <a:r>
              <a:rPr lang="en-US" sz="2800" dirty="0" err="1"/>
              <a:t>xsd:integer</a:t>
            </a:r>
            <a:r>
              <a:rPr lang="en-US" sz="2800" dirty="0"/>
              <a:t> ;</a:t>
            </a:r>
            <a:br>
              <a:rPr lang="en-US" sz="2800" dirty="0"/>
            </a:br>
            <a:r>
              <a:rPr lang="en-US" sz="2800" dirty="0"/>
              <a:t>            </a:t>
            </a:r>
            <a:r>
              <a:rPr lang="en-US" sz="2800" dirty="0" err="1"/>
              <a:t>owl:withRestrictions</a:t>
            </a:r>
            <a:r>
              <a:rPr lang="en-US" sz="2800" dirty="0"/>
              <a:t> </a:t>
            </a:r>
          </a:p>
          <a:p>
            <a:pPr marL="0" indent="0" fontAlgn="auto">
              <a:spcAft>
                <a:spcPts val="0"/>
              </a:spcAft>
              <a:buNone/>
              <a:defRPr/>
            </a:pPr>
            <a:r>
              <a:rPr lang="en-US" sz="2800" dirty="0"/>
              <a:t>              ( [</a:t>
            </a:r>
            <a:r>
              <a:rPr lang="en-US" sz="2800" dirty="0" err="1"/>
              <a:t>xsd:minInclusive</a:t>
            </a:r>
            <a:r>
              <a:rPr lang="en-US" sz="2800" dirty="0"/>
              <a:t>     "13"^^</a:t>
            </a:r>
            <a:r>
              <a:rPr lang="en-US" sz="2800" dirty="0" err="1"/>
              <a:t>xsd:integer</a:t>
            </a:r>
            <a:r>
              <a:rPr lang="en-US" sz="2800" dirty="0"/>
              <a:t>] </a:t>
            </a:r>
          </a:p>
          <a:p>
            <a:pPr marL="0" indent="0" fontAlgn="auto">
              <a:spcAft>
                <a:spcPts val="0"/>
              </a:spcAft>
              <a:buNone/>
              <a:defRPr/>
            </a:pPr>
            <a:r>
              <a:rPr lang="en-US" sz="2800" dirty="0"/>
              <a:t>                [</a:t>
            </a:r>
            <a:r>
              <a:rPr lang="en-US" sz="2800" dirty="0" err="1"/>
              <a:t>xsd:maxInclusive</a:t>
            </a:r>
            <a:r>
              <a:rPr lang="en-US" sz="2800" dirty="0"/>
              <a:t>     "19"^^</a:t>
            </a:r>
            <a:r>
              <a:rPr lang="en-US" sz="2800" dirty="0" err="1"/>
              <a:t>xsd:integer</a:t>
            </a:r>
            <a:r>
              <a:rPr lang="en-US" sz="2800" dirty="0"/>
              <a:t> ])]] .</a:t>
            </a:r>
          </a:p>
        </p:txBody>
      </p:sp>
    </p:spTree>
    <p:extLst>
      <p:ext uri="{BB962C8B-B14F-4D97-AF65-F5344CB8AC3E}">
        <p14:creationId xmlns:p14="http://schemas.microsoft.com/office/powerpoint/2010/main" val="3157126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olo 1"/>
          <p:cNvSpPr>
            <a:spLocks noGrp="1"/>
          </p:cNvSpPr>
          <p:nvPr>
            <p:ph type="title"/>
          </p:nvPr>
        </p:nvSpPr>
        <p:spPr/>
        <p:txBody>
          <a:bodyPr/>
          <a:lstStyle/>
          <a:p>
            <a:r>
              <a:rPr lang="en-US" dirty="0">
                <a:latin typeface="Calibri" charset="0"/>
              </a:rPr>
              <a:t>Punning</a:t>
            </a:r>
            <a:endParaRPr lang="it-IT" dirty="0">
              <a:latin typeface="Calibri" charset="0"/>
            </a:endParaRPr>
          </a:p>
        </p:txBody>
      </p:sp>
      <p:sp>
        <p:nvSpPr>
          <p:cNvPr id="3" name="Segnaposto contenuto 2"/>
          <p:cNvSpPr>
            <a:spLocks noGrp="1"/>
          </p:cNvSpPr>
          <p:nvPr>
            <p:ph idx="1"/>
          </p:nvPr>
        </p:nvSpPr>
        <p:spPr>
          <a:xfrm>
            <a:off x="457200" y="1269908"/>
            <a:ext cx="8229600" cy="5516164"/>
          </a:xfrm>
        </p:spPr>
        <p:txBody>
          <a:bodyPr>
            <a:normAutofit/>
          </a:bodyPr>
          <a:lstStyle/>
          <a:p>
            <a:r>
              <a:rPr lang="en-US" i="1" dirty="0">
                <a:latin typeface="Calibri" charset="0"/>
              </a:rPr>
              <a:t>OWL 1 DL</a:t>
            </a:r>
            <a:r>
              <a:rPr lang="en-US" dirty="0">
                <a:latin typeface="Calibri" charset="0"/>
              </a:rPr>
              <a:t> things can’t be both a class and instance</a:t>
            </a:r>
          </a:p>
          <a:p>
            <a:pPr lvl="1"/>
            <a:r>
              <a:rPr lang="en-US" dirty="0">
                <a:latin typeface="Calibri" charset="0"/>
              </a:rPr>
              <a:t>E.g., :</a:t>
            </a:r>
            <a:r>
              <a:rPr lang="en-US" dirty="0" err="1">
                <a:latin typeface="Calibri" charset="0"/>
              </a:rPr>
              <a:t>SnowLeopard</a:t>
            </a:r>
            <a:r>
              <a:rPr lang="en-US" dirty="0">
                <a:latin typeface="Calibri" charset="0"/>
              </a:rPr>
              <a:t> can’t be both a subclass of :Feline and an instance of :</a:t>
            </a:r>
            <a:r>
              <a:rPr lang="en-US" dirty="0" err="1">
                <a:latin typeface="Calibri" charset="0"/>
              </a:rPr>
              <a:t>EndangeredSpecies</a:t>
            </a:r>
            <a:endParaRPr lang="en-US" dirty="0">
              <a:latin typeface="Calibri" charset="0"/>
            </a:endParaRPr>
          </a:p>
          <a:p>
            <a:r>
              <a:rPr lang="en-US" dirty="0">
                <a:latin typeface="Calibri" charset="0"/>
              </a:rPr>
              <a:t>OWL 2 DL offers better support for </a:t>
            </a:r>
            <a:r>
              <a:rPr lang="en-US" dirty="0">
                <a:latin typeface="Calibri" charset="0"/>
                <a:hlinkClick r:id="rId2"/>
              </a:rPr>
              <a:t>meta-modeling</a:t>
            </a:r>
            <a:r>
              <a:rPr lang="en-US" dirty="0">
                <a:latin typeface="Calibri" charset="0"/>
              </a:rPr>
              <a:t> via </a:t>
            </a:r>
            <a:r>
              <a:rPr lang="en-US" i="1" dirty="0">
                <a:latin typeface="Calibri" charset="0"/>
                <a:hlinkClick r:id="rId3"/>
              </a:rPr>
              <a:t>punning</a:t>
            </a:r>
            <a:endParaRPr lang="en-US" i="1" dirty="0">
              <a:latin typeface="Calibri" charset="0"/>
            </a:endParaRPr>
          </a:p>
          <a:p>
            <a:pPr lvl="1"/>
            <a:r>
              <a:rPr lang="en-US" dirty="0">
                <a:latin typeface="Calibri" charset="0"/>
              </a:rPr>
              <a:t>A URI denoting an owl thing can have two distinct views, e.g., as a </a:t>
            </a:r>
            <a:r>
              <a:rPr lang="en-US" b="1" dirty="0">
                <a:latin typeface="Calibri" charset="0"/>
              </a:rPr>
              <a:t>class</a:t>
            </a:r>
            <a:r>
              <a:rPr lang="en-US" dirty="0">
                <a:latin typeface="Calibri" charset="0"/>
              </a:rPr>
              <a:t> and as an </a:t>
            </a:r>
            <a:r>
              <a:rPr lang="en-US" b="1" dirty="0">
                <a:latin typeface="Calibri" charset="0"/>
              </a:rPr>
              <a:t>instance</a:t>
            </a:r>
          </a:p>
          <a:p>
            <a:pPr lvl="1"/>
            <a:r>
              <a:rPr lang="en-US" dirty="0">
                <a:latin typeface="Calibri" charset="0"/>
              </a:rPr>
              <a:t>The one intended is determined by its </a:t>
            </a:r>
            <a:r>
              <a:rPr lang="en-US" b="1" dirty="0">
                <a:latin typeface="Calibri" charset="0"/>
              </a:rPr>
              <a:t>use</a:t>
            </a:r>
          </a:p>
          <a:p>
            <a:pPr lvl="1"/>
            <a:r>
              <a:rPr lang="en-US" dirty="0">
                <a:latin typeface="Calibri" charset="0"/>
              </a:rPr>
              <a:t>A </a:t>
            </a:r>
            <a:r>
              <a:rPr lang="en-US" i="1" dirty="0">
                <a:latin typeface="Calibri" charset="0"/>
              </a:rPr>
              <a:t>pun</a:t>
            </a:r>
            <a:r>
              <a:rPr lang="en-US" dirty="0">
                <a:latin typeface="Calibri" charset="0"/>
              </a:rPr>
              <a:t> is often defined as a joke that exploits the fact that a word has two different senses or meanings</a:t>
            </a:r>
          </a:p>
        </p:txBody>
      </p:sp>
    </p:spTree>
    <p:extLst>
      <p:ext uri="{BB962C8B-B14F-4D97-AF65-F5344CB8AC3E}">
        <p14:creationId xmlns:p14="http://schemas.microsoft.com/office/powerpoint/2010/main" val="1470342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olo 1"/>
          <p:cNvSpPr>
            <a:spLocks noGrp="1"/>
          </p:cNvSpPr>
          <p:nvPr>
            <p:ph type="title"/>
          </p:nvPr>
        </p:nvSpPr>
        <p:spPr/>
        <p:txBody>
          <a:bodyPr/>
          <a:lstStyle/>
          <a:p>
            <a:r>
              <a:rPr lang="en-US" dirty="0">
                <a:latin typeface="Calibri" charset="0"/>
              </a:rPr>
              <a:t>Punning Restrictions</a:t>
            </a:r>
            <a:endParaRPr lang="it-IT" dirty="0">
              <a:latin typeface="Calibri" charset="0"/>
            </a:endParaRPr>
          </a:p>
        </p:txBody>
      </p:sp>
      <p:sp>
        <p:nvSpPr>
          <p:cNvPr id="23555" name="Segnaposto contenuto 2"/>
          <p:cNvSpPr>
            <a:spLocks noGrp="1"/>
          </p:cNvSpPr>
          <p:nvPr>
            <p:ph idx="1"/>
          </p:nvPr>
        </p:nvSpPr>
        <p:spPr/>
        <p:txBody>
          <a:bodyPr/>
          <a:lstStyle/>
          <a:p>
            <a:r>
              <a:rPr lang="en-US" dirty="0">
                <a:latin typeface="Calibri" charset="0"/>
              </a:rPr>
              <a:t>Some puns are not allowed </a:t>
            </a:r>
            <a:r>
              <a:rPr lang="en-US" dirty="0">
                <a:latin typeface="Calibri" charset="0"/>
                <a:sym typeface="Wingdings" pitchFamily="2" charset="2"/>
              </a:rPr>
              <a:t></a:t>
            </a:r>
            <a:endParaRPr lang="en-US" dirty="0">
              <a:latin typeface="Calibri" charset="0"/>
            </a:endParaRPr>
          </a:p>
          <a:p>
            <a:r>
              <a:rPr lang="en-US" dirty="0">
                <a:latin typeface="Calibri" charset="0"/>
              </a:rPr>
              <a:t>Classes and object properties also can have the same name</a:t>
            </a:r>
          </a:p>
          <a:p>
            <a:pPr lvl="1"/>
            <a:r>
              <a:rPr lang="en-US" dirty="0">
                <a:latin typeface="Calibri" charset="0"/>
              </a:rPr>
              <a:t>For example, :mother can be both a property and a class of people</a:t>
            </a:r>
          </a:p>
          <a:p>
            <a:r>
              <a:rPr lang="en-US" dirty="0">
                <a:latin typeface="Calibri" charset="0"/>
              </a:rPr>
              <a:t>But classes and </a:t>
            </a:r>
            <a:r>
              <a:rPr lang="en-US" dirty="0" err="1">
                <a:latin typeface="Calibri" charset="0"/>
              </a:rPr>
              <a:t>datatype</a:t>
            </a:r>
            <a:r>
              <a:rPr lang="en-US" dirty="0">
                <a:latin typeface="Calibri" charset="0"/>
              </a:rPr>
              <a:t> properties can not have the same name</a:t>
            </a:r>
          </a:p>
          <a:p>
            <a:r>
              <a:rPr lang="en-US" dirty="0">
                <a:latin typeface="Calibri" charset="0"/>
              </a:rPr>
              <a:t>Also </a:t>
            </a:r>
            <a:r>
              <a:rPr lang="en-US" dirty="0" err="1">
                <a:latin typeface="Calibri" charset="0"/>
              </a:rPr>
              <a:t>datatype</a:t>
            </a:r>
            <a:r>
              <a:rPr lang="en-US" dirty="0">
                <a:latin typeface="Calibri" charset="0"/>
              </a:rPr>
              <a:t> properties and object properties can not have the same name</a:t>
            </a:r>
            <a:endParaRPr lang="it-IT" dirty="0">
              <a:latin typeface="Calibri" charset="0"/>
            </a:endParaRPr>
          </a:p>
        </p:txBody>
      </p:sp>
    </p:spTree>
    <p:extLst>
      <p:ext uri="{BB962C8B-B14F-4D97-AF65-F5344CB8AC3E}">
        <p14:creationId xmlns:p14="http://schemas.microsoft.com/office/powerpoint/2010/main" val="2085670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613"/>
            <a:ext cx="8229600" cy="1143000"/>
          </a:xfrm>
        </p:spPr>
        <p:txBody>
          <a:bodyPr/>
          <a:lstStyle/>
          <a:p>
            <a:r>
              <a:rPr lang="en-US" dirty="0"/>
              <a:t>Punning Example</a:t>
            </a:r>
          </a:p>
        </p:txBody>
      </p:sp>
      <p:sp>
        <p:nvSpPr>
          <p:cNvPr id="3" name="Content Placeholder 2"/>
          <p:cNvSpPr>
            <a:spLocks noGrp="1"/>
          </p:cNvSpPr>
          <p:nvPr>
            <p:ph idx="1"/>
          </p:nvPr>
        </p:nvSpPr>
        <p:spPr>
          <a:xfrm>
            <a:off x="457200" y="1309613"/>
            <a:ext cx="8229600" cy="4881189"/>
          </a:xfrm>
        </p:spPr>
        <p:txBody>
          <a:bodyPr>
            <a:normAutofit fontScale="77500" lnSpcReduction="20000"/>
          </a:bodyPr>
          <a:lstStyle/>
          <a:p>
            <a:pPr marL="0" indent="0">
              <a:buNone/>
            </a:pPr>
            <a:r>
              <a:rPr lang="en-US" sz="2600" dirty="0"/>
              <a:t>@prefix foaf: &lt;http://</a:t>
            </a:r>
            <a:r>
              <a:rPr lang="en-US" sz="2600" dirty="0" err="1"/>
              <a:t>xmlns.com</a:t>
            </a:r>
            <a:r>
              <a:rPr lang="en-US" sz="2600" dirty="0"/>
              <a:t>/foaf/0.1/&gt; .</a:t>
            </a:r>
          </a:p>
          <a:p>
            <a:pPr marL="0" indent="0">
              <a:buNone/>
            </a:pPr>
            <a:r>
              <a:rPr lang="en-US" sz="2600" dirty="0"/>
              <a:t>@prefix owl: &lt;http://www.w3.org/2002/07/owl#&gt; .</a:t>
            </a:r>
          </a:p>
          <a:p>
            <a:pPr marL="0" indent="0">
              <a:buNone/>
            </a:pPr>
            <a:r>
              <a:rPr lang="en-US" sz="2600" dirty="0"/>
              <a:t>@prefix </a:t>
            </a:r>
            <a:r>
              <a:rPr lang="en-US" sz="2600" dirty="0" err="1"/>
              <a:t>rdfs</a:t>
            </a:r>
            <a:r>
              <a:rPr lang="en-US" sz="2600" dirty="0"/>
              <a:t>: &lt;http://www.w3.org/2000/01/</a:t>
            </a:r>
            <a:r>
              <a:rPr lang="en-US" sz="2600" dirty="0" err="1"/>
              <a:t>rdf</a:t>
            </a:r>
            <a:r>
              <a:rPr lang="en-US" sz="2600" dirty="0"/>
              <a:t>-schema#&gt;.</a:t>
            </a:r>
          </a:p>
          <a:p>
            <a:pPr marL="0" indent="0">
              <a:buNone/>
            </a:pPr>
            <a:endParaRPr lang="en-US" sz="1900" dirty="0"/>
          </a:p>
          <a:p>
            <a:pPr marL="0" indent="0">
              <a:buNone/>
            </a:pPr>
            <a:r>
              <a:rPr lang="en-US" dirty="0" err="1"/>
              <a:t>foaf:Person</a:t>
            </a:r>
            <a:r>
              <a:rPr lang="en-US" dirty="0"/>
              <a:t> a </a:t>
            </a:r>
            <a:r>
              <a:rPr lang="en-US" dirty="0" err="1"/>
              <a:t>owl:Class</a:t>
            </a:r>
            <a:r>
              <a:rPr lang="en-US" dirty="0"/>
              <a:t>.</a:t>
            </a:r>
          </a:p>
          <a:p>
            <a:pPr marL="0" indent="0">
              <a:buNone/>
            </a:pPr>
            <a:r>
              <a:rPr lang="en-US" dirty="0"/>
              <a:t>:Woman a </a:t>
            </a:r>
            <a:r>
              <a:rPr lang="en-US" dirty="0" err="1"/>
              <a:t>owl:Class</a:t>
            </a:r>
            <a:r>
              <a:rPr lang="en-US" dirty="0"/>
              <a:t>.</a:t>
            </a:r>
          </a:p>
          <a:p>
            <a:pPr marL="0" indent="0">
              <a:buNone/>
            </a:pPr>
            <a:r>
              <a:rPr lang="en-US" dirty="0"/>
              <a:t>:Parent a </a:t>
            </a:r>
            <a:r>
              <a:rPr lang="en-US" dirty="0" err="1"/>
              <a:t>owl:Class</a:t>
            </a:r>
            <a:r>
              <a:rPr lang="en-US" dirty="0"/>
              <a:t>.</a:t>
            </a:r>
          </a:p>
          <a:p>
            <a:pPr marL="0" indent="0">
              <a:buNone/>
            </a:pPr>
            <a:endParaRPr lang="en-US" sz="1900" dirty="0"/>
          </a:p>
          <a:p>
            <a:pPr marL="0" indent="0">
              <a:buNone/>
            </a:pPr>
            <a:r>
              <a:rPr lang="en-US" dirty="0"/>
              <a:t>:mother a </a:t>
            </a:r>
            <a:r>
              <a:rPr lang="en-US" dirty="0" err="1"/>
              <a:t>owl:ObjectProperty</a:t>
            </a:r>
            <a:r>
              <a:rPr lang="en-US" dirty="0"/>
              <a:t>;</a:t>
            </a:r>
          </a:p>
          <a:p>
            <a:pPr marL="0" indent="0">
              <a:buNone/>
            </a:pPr>
            <a:r>
              <a:rPr lang="en-US" dirty="0"/>
              <a:t>  </a:t>
            </a:r>
            <a:r>
              <a:rPr lang="en-US" dirty="0" err="1"/>
              <a:t>rdfs:domain</a:t>
            </a:r>
            <a:r>
              <a:rPr lang="en-US" dirty="0"/>
              <a:t> </a:t>
            </a:r>
            <a:r>
              <a:rPr lang="en-US" dirty="0" err="1"/>
              <a:t>foaf:Person</a:t>
            </a:r>
            <a:r>
              <a:rPr lang="en-US" dirty="0"/>
              <a:t>;</a:t>
            </a:r>
          </a:p>
          <a:p>
            <a:pPr marL="0" indent="0">
              <a:buNone/>
            </a:pPr>
            <a:r>
              <a:rPr lang="en-US" dirty="0"/>
              <a:t>  </a:t>
            </a:r>
            <a:r>
              <a:rPr lang="en-US" dirty="0" err="1"/>
              <a:t>rdfs:range</a:t>
            </a:r>
            <a:r>
              <a:rPr lang="en-US" dirty="0"/>
              <a:t> </a:t>
            </a:r>
            <a:r>
              <a:rPr lang="en-US" dirty="0" err="1"/>
              <a:t>foaf:Person</a:t>
            </a:r>
            <a:r>
              <a:rPr lang="en-US" dirty="0"/>
              <a:t> .</a:t>
            </a:r>
          </a:p>
          <a:p>
            <a:pPr marL="0" indent="0">
              <a:buNone/>
            </a:pPr>
            <a:endParaRPr lang="en-US" sz="1900" dirty="0"/>
          </a:p>
          <a:p>
            <a:pPr marL="0" indent="0">
              <a:buNone/>
            </a:pPr>
            <a:r>
              <a:rPr lang="en-US" dirty="0"/>
              <a:t>:mother a </a:t>
            </a:r>
            <a:r>
              <a:rPr lang="en-US" dirty="0" err="1"/>
              <a:t>owl:Class</a:t>
            </a:r>
            <a:r>
              <a:rPr lang="en-US" dirty="0"/>
              <a:t>;</a:t>
            </a:r>
          </a:p>
          <a:p>
            <a:pPr marL="0" indent="0">
              <a:buNone/>
            </a:pPr>
            <a:r>
              <a:rPr lang="en-US" dirty="0"/>
              <a:t>  </a:t>
            </a:r>
            <a:r>
              <a:rPr lang="en-US" dirty="0" err="1"/>
              <a:t>owl:intersectionOf</a:t>
            </a:r>
            <a:r>
              <a:rPr lang="en-US" dirty="0"/>
              <a:t> (:Woman :Parent).</a:t>
            </a:r>
          </a:p>
        </p:txBody>
      </p:sp>
      <p:sp>
        <p:nvSpPr>
          <p:cNvPr id="4" name="TextBox 3"/>
          <p:cNvSpPr txBox="1"/>
          <p:nvPr/>
        </p:nvSpPr>
        <p:spPr>
          <a:xfrm>
            <a:off x="507442" y="6091590"/>
            <a:ext cx="8109912" cy="523220"/>
          </a:xfrm>
          <a:prstGeom prst="rect">
            <a:avLst/>
          </a:prstGeom>
          <a:noFill/>
        </p:spPr>
        <p:txBody>
          <a:bodyPr wrap="none" rtlCol="0">
            <a:spAutoFit/>
          </a:bodyPr>
          <a:lstStyle/>
          <a:p>
            <a:r>
              <a:rPr lang="en-US" sz="2800" dirty="0">
                <a:hlinkClick r:id="rId2" action="ppaction://hlinkfile"/>
              </a:rPr>
              <a:t>validate via http://owl.cs.manchester.ac.uk/validator/</a:t>
            </a:r>
            <a:endParaRPr lang="en-US" sz="2800" dirty="0"/>
          </a:p>
        </p:txBody>
      </p:sp>
    </p:spTree>
    <p:extLst>
      <p:ext uri="{BB962C8B-B14F-4D97-AF65-F5344CB8AC3E}">
        <p14:creationId xmlns:p14="http://schemas.microsoft.com/office/powerpoint/2010/main" val="4183591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p:cNvSpPr>
            <a:spLocks noGrp="1"/>
          </p:cNvSpPr>
          <p:nvPr>
            <p:ph type="title"/>
          </p:nvPr>
        </p:nvSpPr>
        <p:spPr/>
        <p:txBody>
          <a:bodyPr/>
          <a:lstStyle/>
          <a:p>
            <a:r>
              <a:rPr lang="en-US" dirty="0">
                <a:latin typeface="Calibri" charset="0"/>
              </a:rPr>
              <a:t>Annotations</a:t>
            </a:r>
            <a:endParaRPr lang="it-IT" dirty="0">
              <a:latin typeface="Calibri" charset="0"/>
            </a:endParaRPr>
          </a:p>
        </p:txBody>
      </p:sp>
      <p:sp>
        <p:nvSpPr>
          <p:cNvPr id="24579" name="Segnaposto contenuto 2"/>
          <p:cNvSpPr>
            <a:spLocks noGrp="1"/>
          </p:cNvSpPr>
          <p:nvPr>
            <p:ph idx="1"/>
          </p:nvPr>
        </p:nvSpPr>
        <p:spPr>
          <a:xfrm>
            <a:off x="457200" y="1437500"/>
            <a:ext cx="8229600" cy="5298965"/>
          </a:xfrm>
        </p:spPr>
        <p:txBody>
          <a:bodyPr>
            <a:normAutofit/>
          </a:bodyPr>
          <a:lstStyle/>
          <a:p>
            <a:pPr>
              <a:lnSpc>
                <a:spcPct val="110000"/>
              </a:lnSpc>
            </a:pPr>
            <a:r>
              <a:rPr lang="en-US" sz="2800" dirty="0">
                <a:latin typeface="Calibri" charset="0"/>
              </a:rPr>
              <a:t>In OWL </a:t>
            </a:r>
            <a:r>
              <a:rPr lang="en-US" sz="2800" i="1" dirty="0">
                <a:latin typeface="Calibri" charset="0"/>
              </a:rPr>
              <a:t>annotations</a:t>
            </a:r>
            <a:r>
              <a:rPr lang="en-US" sz="2800" dirty="0">
                <a:latin typeface="Calibri" charset="0"/>
              </a:rPr>
              <a:t> comprise information that carries no official meaning</a:t>
            </a:r>
          </a:p>
          <a:p>
            <a:pPr>
              <a:lnSpc>
                <a:spcPct val="110000"/>
              </a:lnSpc>
            </a:pPr>
            <a:r>
              <a:rPr lang="en-US" sz="2800" dirty="0">
                <a:latin typeface="Calibri" charset="0"/>
              </a:rPr>
              <a:t>Some properties in OWL 1 are annotation properties, e.g., </a:t>
            </a:r>
            <a:r>
              <a:rPr lang="en-US" sz="2800" dirty="0" err="1">
                <a:latin typeface="Calibri" charset="0"/>
              </a:rPr>
              <a:t>owl:comment</a:t>
            </a:r>
            <a:r>
              <a:rPr lang="en-US" sz="2800" dirty="0">
                <a:latin typeface="Calibri" charset="0"/>
              </a:rPr>
              <a:t>, </a:t>
            </a:r>
            <a:r>
              <a:rPr lang="en-US" sz="2800" dirty="0" err="1">
                <a:latin typeface="Calibri" charset="0"/>
              </a:rPr>
              <a:t>rdf:label</a:t>
            </a:r>
            <a:r>
              <a:rPr lang="en-US" sz="2800" dirty="0">
                <a:latin typeface="Calibri" charset="0"/>
              </a:rPr>
              <a:t> and rdf:seeAlso</a:t>
            </a:r>
          </a:p>
          <a:p>
            <a:pPr>
              <a:lnSpc>
                <a:spcPct val="110000"/>
              </a:lnSpc>
            </a:pPr>
            <a:r>
              <a:rPr lang="en-US" sz="2800" dirty="0">
                <a:latin typeface="Calibri" charset="0"/>
              </a:rPr>
              <a:t>OWL 1 allowed RDF reification as a way to say things about triples, again w/o official meaning</a:t>
            </a:r>
          </a:p>
          <a:p>
            <a:pPr marL="457200" lvl="1" indent="0">
              <a:lnSpc>
                <a:spcPct val="110000"/>
              </a:lnSpc>
              <a:buNone/>
            </a:pPr>
            <a:r>
              <a:rPr lang="en-US" sz="2400" dirty="0">
                <a:latin typeface="Calibri" charset="0"/>
              </a:rPr>
              <a:t>[a </a:t>
            </a:r>
            <a:r>
              <a:rPr lang="en-US" sz="2400" dirty="0" err="1">
                <a:latin typeface="Calibri" charset="0"/>
              </a:rPr>
              <a:t>rdf:Statement</a:t>
            </a:r>
            <a:r>
              <a:rPr lang="en-US" sz="2400" dirty="0">
                <a:latin typeface="Calibri" charset="0"/>
              </a:rPr>
              <a:t>; </a:t>
            </a:r>
            <a:br>
              <a:rPr lang="en-US" sz="2400" dirty="0">
                <a:latin typeface="Calibri" charset="0"/>
              </a:rPr>
            </a:br>
            <a:r>
              <a:rPr lang="en-US" sz="2400" dirty="0">
                <a:latin typeface="Calibri" charset="0"/>
              </a:rPr>
              <a:t>   </a:t>
            </a:r>
            <a:r>
              <a:rPr lang="en-US" sz="2400" dirty="0" err="1">
                <a:latin typeface="Calibri" charset="0"/>
              </a:rPr>
              <a:t>rdf:subject</a:t>
            </a:r>
            <a:r>
              <a:rPr lang="en-US" sz="2400" dirty="0">
                <a:latin typeface="Calibri" charset="0"/>
              </a:rPr>
              <a:t> :</a:t>
            </a:r>
            <a:r>
              <a:rPr lang="en-US" sz="2400" dirty="0" err="1">
                <a:latin typeface="Calibri" charset="0"/>
              </a:rPr>
              <a:t>Barack_Obama</a:t>
            </a:r>
            <a:r>
              <a:rPr lang="en-US" sz="2400" dirty="0">
                <a:latin typeface="Calibri" charset="0"/>
              </a:rPr>
              <a:t>; </a:t>
            </a:r>
            <a:br>
              <a:rPr lang="en-US" sz="2400" dirty="0">
                <a:latin typeface="Calibri" charset="0"/>
              </a:rPr>
            </a:br>
            <a:r>
              <a:rPr lang="en-US" sz="2400" dirty="0">
                <a:latin typeface="Calibri" charset="0"/>
              </a:rPr>
              <a:t>   </a:t>
            </a:r>
            <a:r>
              <a:rPr lang="en-US" sz="2400" dirty="0" err="1">
                <a:latin typeface="Calibri" charset="0"/>
              </a:rPr>
              <a:t>rdf:predicate</a:t>
            </a:r>
            <a:r>
              <a:rPr lang="en-US" sz="2400" dirty="0">
                <a:latin typeface="Calibri" charset="0"/>
              </a:rPr>
              <a:t> </a:t>
            </a:r>
            <a:r>
              <a:rPr lang="en-US" sz="2400" dirty="0" err="1">
                <a:latin typeface="Calibri" charset="0"/>
              </a:rPr>
              <a:t>dbpo:born_in</a:t>
            </a:r>
            <a:r>
              <a:rPr lang="en-US" sz="2400" dirty="0">
                <a:latin typeface="Calibri" charset="0"/>
              </a:rPr>
              <a:t>;</a:t>
            </a:r>
            <a:br>
              <a:rPr lang="en-US" sz="2400" dirty="0">
                <a:latin typeface="Calibri" charset="0"/>
              </a:rPr>
            </a:br>
            <a:r>
              <a:rPr lang="en-US" sz="2400" dirty="0">
                <a:latin typeface="Calibri" charset="0"/>
              </a:rPr>
              <a:t>   </a:t>
            </a:r>
            <a:r>
              <a:rPr lang="en-US" sz="2400" dirty="0" err="1">
                <a:latin typeface="Calibri" charset="0"/>
              </a:rPr>
              <a:t>rdf:object</a:t>
            </a:r>
            <a:r>
              <a:rPr lang="en-US" sz="2400" dirty="0">
                <a:latin typeface="Calibri" charset="0"/>
              </a:rPr>
              <a:t> :Kenya;</a:t>
            </a:r>
            <a:br>
              <a:rPr lang="en-US" sz="2400" dirty="0">
                <a:latin typeface="Calibri" charset="0"/>
              </a:rPr>
            </a:br>
            <a:r>
              <a:rPr lang="en-US" sz="2400" dirty="0">
                <a:latin typeface="Calibri" charset="0"/>
              </a:rPr>
              <a:t>   :certainty “0.01” ].</a:t>
            </a:r>
            <a:endParaRPr lang="it-IT" sz="2400" dirty="0">
              <a:latin typeface="Calibri" charset="0"/>
            </a:endParaRPr>
          </a:p>
        </p:txBody>
      </p:sp>
    </p:spTree>
    <p:extLst>
      <p:ext uri="{BB962C8B-B14F-4D97-AF65-F5344CB8AC3E}">
        <p14:creationId xmlns:p14="http://schemas.microsoft.com/office/powerpoint/2010/main" val="1617599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p:cNvSpPr>
            <a:spLocks noGrp="1"/>
          </p:cNvSpPr>
          <p:nvPr>
            <p:ph type="title"/>
          </p:nvPr>
        </p:nvSpPr>
        <p:spPr/>
        <p:txBody>
          <a:bodyPr/>
          <a:lstStyle/>
          <a:p>
            <a:r>
              <a:rPr lang="en-US" dirty="0">
                <a:latin typeface="Calibri" charset="0"/>
              </a:rPr>
              <a:t>Annotations</a:t>
            </a:r>
            <a:endParaRPr lang="it-IT" dirty="0">
              <a:latin typeface="Calibri" charset="0"/>
            </a:endParaRPr>
          </a:p>
        </p:txBody>
      </p:sp>
      <p:sp>
        <p:nvSpPr>
          <p:cNvPr id="24579" name="Segnaposto contenuto 2"/>
          <p:cNvSpPr>
            <a:spLocks noGrp="1"/>
          </p:cNvSpPr>
          <p:nvPr>
            <p:ph idx="1"/>
          </p:nvPr>
        </p:nvSpPr>
        <p:spPr/>
        <p:txBody>
          <a:bodyPr/>
          <a:lstStyle/>
          <a:p>
            <a:r>
              <a:rPr lang="en-US" dirty="0">
                <a:latin typeface="Calibri" charset="0"/>
              </a:rPr>
              <a:t>OWL 2 has native support for annotations, including </a:t>
            </a:r>
          </a:p>
          <a:p>
            <a:pPr lvl="1"/>
            <a:r>
              <a:rPr lang="en-US" dirty="0">
                <a:latin typeface="Calibri" charset="0"/>
              </a:rPr>
              <a:t>Annotations on owl axioms (i.e., triples)</a:t>
            </a:r>
          </a:p>
          <a:p>
            <a:pPr lvl="1"/>
            <a:r>
              <a:rPr lang="en-US" dirty="0">
                <a:latin typeface="Calibri" charset="0"/>
              </a:rPr>
              <a:t>Annotations on entities (e.g., a Class)</a:t>
            </a:r>
          </a:p>
          <a:p>
            <a:pPr lvl="1"/>
            <a:r>
              <a:rPr lang="en-US" dirty="0">
                <a:latin typeface="Calibri" charset="0"/>
              </a:rPr>
              <a:t>Annotations on annotations</a:t>
            </a:r>
          </a:p>
          <a:p>
            <a:r>
              <a:rPr lang="en-US" dirty="0">
                <a:latin typeface="Calibri" charset="0"/>
              </a:rPr>
              <a:t>The mechanism is again reification</a:t>
            </a:r>
          </a:p>
        </p:txBody>
      </p:sp>
    </p:spTree>
    <p:extLst>
      <p:ext uri="{BB962C8B-B14F-4D97-AF65-F5344CB8AC3E}">
        <p14:creationId xmlns:p14="http://schemas.microsoft.com/office/powerpoint/2010/main" val="2596807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p:cNvSpPr>
            <a:spLocks noGrp="1"/>
          </p:cNvSpPr>
          <p:nvPr>
            <p:ph type="title"/>
          </p:nvPr>
        </p:nvSpPr>
        <p:spPr/>
        <p:txBody>
          <a:bodyPr/>
          <a:lstStyle/>
          <a:p>
            <a:r>
              <a:rPr lang="en-US" dirty="0">
                <a:latin typeface="Calibri" charset="0"/>
              </a:rPr>
              <a:t>Annotations</a:t>
            </a:r>
            <a:endParaRPr lang="it-IT" dirty="0">
              <a:latin typeface="Calibri" charset="0"/>
            </a:endParaRPr>
          </a:p>
        </p:txBody>
      </p:sp>
      <p:sp>
        <p:nvSpPr>
          <p:cNvPr id="24579" name="Segnaposto contenuto 2"/>
          <p:cNvSpPr>
            <a:spLocks noGrp="1"/>
          </p:cNvSpPr>
          <p:nvPr>
            <p:ph idx="1"/>
          </p:nvPr>
        </p:nvSpPr>
        <p:spPr/>
        <p:txBody>
          <a:bodyPr>
            <a:normAutofit/>
          </a:bodyPr>
          <a:lstStyle/>
          <a:p>
            <a:pPr marL="0" indent="0">
              <a:buNone/>
            </a:pPr>
            <a:r>
              <a:rPr lang="en-US" sz="2800" dirty="0">
                <a:latin typeface="Calibri" charset="0"/>
              </a:rPr>
              <a:t> :Man </a:t>
            </a:r>
            <a:r>
              <a:rPr lang="en-US" sz="2800" dirty="0" err="1">
                <a:latin typeface="Calibri" charset="0"/>
              </a:rPr>
              <a:t>rdfs:subClassOf</a:t>
            </a:r>
            <a:r>
              <a:rPr lang="en-US" sz="2800" dirty="0">
                <a:latin typeface="Calibri" charset="0"/>
              </a:rPr>
              <a:t> :Person .</a:t>
            </a:r>
          </a:p>
          <a:p>
            <a:pPr marL="0" indent="0">
              <a:buNone/>
            </a:pPr>
            <a:r>
              <a:rPr lang="en-US" sz="2800" dirty="0">
                <a:latin typeface="Calibri" charset="0"/>
              </a:rPr>
              <a:t> _:x  </a:t>
            </a:r>
            <a:r>
              <a:rPr lang="en-US" sz="2800" dirty="0" err="1">
                <a:latin typeface="Calibri" charset="0"/>
              </a:rPr>
              <a:t>rdf:type</a:t>
            </a:r>
            <a:r>
              <a:rPr lang="en-US" sz="2800" dirty="0">
                <a:latin typeface="Calibri" charset="0"/>
              </a:rPr>
              <a:t>       </a:t>
            </a:r>
            <a:r>
              <a:rPr lang="en-US" sz="2800" dirty="0" err="1">
                <a:latin typeface="Calibri" charset="0"/>
              </a:rPr>
              <a:t>owl:Axiom</a:t>
            </a:r>
            <a:r>
              <a:rPr lang="en-US" sz="2800" dirty="0">
                <a:latin typeface="Calibri" charset="0"/>
              </a:rPr>
              <a:t> ;</a:t>
            </a:r>
          </a:p>
          <a:p>
            <a:pPr marL="0" indent="0">
              <a:buNone/>
            </a:pPr>
            <a:r>
              <a:rPr lang="en-US" sz="2800" dirty="0">
                <a:latin typeface="Calibri" charset="0"/>
              </a:rPr>
              <a:t>      </a:t>
            </a:r>
            <a:r>
              <a:rPr lang="en-US" sz="2800" dirty="0" err="1">
                <a:latin typeface="Calibri" charset="0"/>
              </a:rPr>
              <a:t>owl:subject</a:t>
            </a:r>
            <a:r>
              <a:rPr lang="en-US" sz="2800" dirty="0">
                <a:latin typeface="Calibri" charset="0"/>
              </a:rPr>
              <a:t>    :Man ;</a:t>
            </a:r>
          </a:p>
          <a:p>
            <a:pPr marL="0" indent="0">
              <a:buNone/>
            </a:pPr>
            <a:r>
              <a:rPr lang="en-US" sz="2800" dirty="0">
                <a:latin typeface="Calibri" charset="0"/>
              </a:rPr>
              <a:t>      </a:t>
            </a:r>
            <a:r>
              <a:rPr lang="en-US" sz="2800" dirty="0" err="1">
                <a:latin typeface="Calibri" charset="0"/>
              </a:rPr>
              <a:t>owl:predicate</a:t>
            </a:r>
            <a:r>
              <a:rPr lang="en-US" sz="2800" dirty="0">
                <a:latin typeface="Calibri" charset="0"/>
              </a:rPr>
              <a:t>  </a:t>
            </a:r>
            <a:r>
              <a:rPr lang="en-US" sz="2800" dirty="0" err="1">
                <a:latin typeface="Calibri" charset="0"/>
              </a:rPr>
              <a:t>rdfs:subClassOf</a:t>
            </a:r>
            <a:r>
              <a:rPr lang="en-US" sz="2800" dirty="0">
                <a:latin typeface="Calibri" charset="0"/>
              </a:rPr>
              <a:t> ;</a:t>
            </a:r>
          </a:p>
          <a:p>
            <a:pPr marL="0" indent="0">
              <a:buNone/>
            </a:pPr>
            <a:r>
              <a:rPr lang="en-US" sz="2800" dirty="0">
                <a:latin typeface="Calibri" charset="0"/>
              </a:rPr>
              <a:t>      </a:t>
            </a:r>
            <a:r>
              <a:rPr lang="en-US" sz="2800" dirty="0" err="1">
                <a:latin typeface="Calibri" charset="0"/>
              </a:rPr>
              <a:t>owl:object</a:t>
            </a:r>
            <a:r>
              <a:rPr lang="en-US" sz="2800" dirty="0">
                <a:latin typeface="Calibri" charset="0"/>
              </a:rPr>
              <a:t>     :Person ;</a:t>
            </a:r>
          </a:p>
          <a:p>
            <a:pPr marL="0" indent="0">
              <a:buNone/>
            </a:pPr>
            <a:r>
              <a:rPr lang="en-US" sz="2800" dirty="0">
                <a:latin typeface="Calibri" charset="0"/>
              </a:rPr>
              <a:t>      :probability “0.99"^^</a:t>
            </a:r>
            <a:r>
              <a:rPr lang="en-US" sz="2800" dirty="0" err="1">
                <a:latin typeface="Calibri" charset="0"/>
              </a:rPr>
              <a:t>xsd:integer</a:t>
            </a:r>
            <a:r>
              <a:rPr lang="en-US" sz="2800" dirty="0">
                <a:latin typeface="Calibri" charset="0"/>
              </a:rPr>
              <a:t>;</a:t>
            </a:r>
          </a:p>
          <a:p>
            <a:pPr marL="0" indent="0">
              <a:buNone/>
            </a:pPr>
            <a:r>
              <a:rPr lang="en-US" sz="2800" dirty="0">
                <a:latin typeface="Calibri" charset="0"/>
              </a:rPr>
              <a:t>      </a:t>
            </a:r>
            <a:r>
              <a:rPr lang="en-US" sz="2800" dirty="0" err="1">
                <a:latin typeface="Calibri" charset="0"/>
              </a:rPr>
              <a:t>rdfs:label</a:t>
            </a:r>
            <a:r>
              <a:rPr lang="en-US" sz="2800" dirty="0">
                <a:latin typeface="Calibri" charset="0"/>
              </a:rPr>
              <a:t>     ”Every man is a person.” .</a:t>
            </a:r>
          </a:p>
        </p:txBody>
      </p:sp>
    </p:spTree>
    <p:extLst>
      <p:ext uri="{BB962C8B-B14F-4D97-AF65-F5344CB8AC3E}">
        <p14:creationId xmlns:p14="http://schemas.microsoft.com/office/powerpoint/2010/main" val="1665425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p:cNvSpPr>
            <a:spLocks noGrp="1"/>
          </p:cNvSpPr>
          <p:nvPr>
            <p:ph type="title"/>
          </p:nvPr>
        </p:nvSpPr>
        <p:spPr/>
        <p:txBody>
          <a:bodyPr/>
          <a:lstStyle/>
          <a:p>
            <a:r>
              <a:rPr lang="en-US" dirty="0">
                <a:latin typeface="Calibri" charset="0"/>
              </a:rPr>
              <a:t>Inverse object properties</a:t>
            </a:r>
            <a:endParaRPr lang="it-IT" dirty="0">
              <a:latin typeface="Calibri" charset="0"/>
            </a:endParaRPr>
          </a:p>
        </p:txBody>
      </p:sp>
      <p:sp>
        <p:nvSpPr>
          <p:cNvPr id="25603" name="Segnaposto contenuto 2"/>
          <p:cNvSpPr>
            <a:spLocks noGrp="1"/>
          </p:cNvSpPr>
          <p:nvPr>
            <p:ph idx="1"/>
          </p:nvPr>
        </p:nvSpPr>
        <p:spPr/>
        <p:txBody>
          <a:bodyPr/>
          <a:lstStyle/>
          <a:p>
            <a:r>
              <a:rPr lang="en-US" dirty="0">
                <a:latin typeface="Calibri" charset="0"/>
              </a:rPr>
              <a:t>Some object property can be the inverse of another property</a:t>
            </a:r>
          </a:p>
          <a:p>
            <a:r>
              <a:rPr lang="en-US" dirty="0">
                <a:latin typeface="Calibri" charset="0"/>
              </a:rPr>
              <a:t>For example, </a:t>
            </a:r>
            <a:r>
              <a:rPr lang="en-US" dirty="0" err="1">
                <a:latin typeface="Calibri" charset="0"/>
              </a:rPr>
              <a:t>partOf</a:t>
            </a:r>
            <a:r>
              <a:rPr lang="en-US" dirty="0">
                <a:latin typeface="Calibri" charset="0"/>
              </a:rPr>
              <a:t> and </a:t>
            </a:r>
            <a:r>
              <a:rPr lang="en-US" dirty="0" err="1">
                <a:latin typeface="Calibri" charset="0"/>
              </a:rPr>
              <a:t>hasPart</a:t>
            </a:r>
            <a:endParaRPr lang="en-US" dirty="0">
              <a:latin typeface="Calibri" charset="0"/>
            </a:endParaRPr>
          </a:p>
          <a:p>
            <a:r>
              <a:rPr lang="it-IT" dirty="0" err="1">
                <a:latin typeface="Calibri" charset="0"/>
              </a:rPr>
              <a:t>ObjectInverseOf</a:t>
            </a:r>
            <a:r>
              <a:rPr lang="it-IT" dirty="0">
                <a:latin typeface="Calibri" charset="0"/>
              </a:rPr>
              <a:t>( </a:t>
            </a:r>
            <a:r>
              <a:rPr lang="it-IT" i="1" dirty="0">
                <a:latin typeface="Calibri" charset="0"/>
              </a:rPr>
              <a:t>:</a:t>
            </a:r>
            <a:r>
              <a:rPr lang="it-IT" i="1" dirty="0" err="1">
                <a:latin typeface="Calibri" charset="0"/>
              </a:rPr>
              <a:t>partOf</a:t>
            </a:r>
            <a:r>
              <a:rPr lang="it-IT" dirty="0">
                <a:latin typeface="Calibri" charset="0"/>
              </a:rPr>
              <a:t> )</a:t>
            </a:r>
            <a:r>
              <a:rPr lang="en-US" dirty="0">
                <a:latin typeface="Calibri" charset="0"/>
              </a:rPr>
              <a:t> expression represents the inverse property of </a:t>
            </a:r>
            <a:r>
              <a:rPr lang="en-US" i="1" dirty="0">
                <a:latin typeface="Calibri" charset="0"/>
              </a:rPr>
              <a:t>:</a:t>
            </a:r>
            <a:r>
              <a:rPr lang="en-US" i="1" dirty="0" err="1">
                <a:latin typeface="Calibri" charset="0"/>
              </a:rPr>
              <a:t>partOf</a:t>
            </a:r>
            <a:endParaRPr lang="en-US" i="1" dirty="0">
              <a:latin typeface="Calibri" charset="0"/>
            </a:endParaRPr>
          </a:p>
          <a:p>
            <a:r>
              <a:rPr lang="en-US" dirty="0">
                <a:latin typeface="Calibri" charset="0"/>
              </a:rPr>
              <a:t>Makes writing ontologies easier by avoiding the need to explicitly name an inverse</a:t>
            </a:r>
          </a:p>
        </p:txBody>
      </p:sp>
    </p:spTree>
    <p:extLst>
      <p:ext uri="{BB962C8B-B14F-4D97-AF65-F5344CB8AC3E}">
        <p14:creationId xmlns:p14="http://schemas.microsoft.com/office/powerpoint/2010/main" val="3744420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olo 1"/>
          <p:cNvSpPr>
            <a:spLocks noGrp="1"/>
          </p:cNvSpPr>
          <p:nvPr>
            <p:ph type="title"/>
          </p:nvPr>
        </p:nvSpPr>
        <p:spPr/>
        <p:txBody>
          <a:bodyPr/>
          <a:lstStyle/>
          <a:p>
            <a:r>
              <a:rPr lang="en-US" dirty="0">
                <a:latin typeface="Calibri" charset="0"/>
              </a:rPr>
              <a:t>OWL Sub-languages</a:t>
            </a:r>
            <a:endParaRPr lang="it-IT" dirty="0">
              <a:latin typeface="Calibri" charset="0"/>
            </a:endParaRPr>
          </a:p>
        </p:txBody>
      </p:sp>
      <p:sp>
        <p:nvSpPr>
          <p:cNvPr id="3" name="Segnaposto contenuto 2"/>
          <p:cNvSpPr>
            <a:spLocks noGrp="1"/>
          </p:cNvSpPr>
          <p:nvPr>
            <p:ph idx="1"/>
          </p:nvPr>
        </p:nvSpPr>
        <p:spPr>
          <a:xfrm>
            <a:off x="789691" y="1417638"/>
            <a:ext cx="7488418" cy="4991430"/>
          </a:xfrm>
        </p:spPr>
        <p:txBody>
          <a:bodyPr rtlCol="0">
            <a:normAutofit/>
          </a:bodyPr>
          <a:lstStyle/>
          <a:p>
            <a:pPr fontAlgn="auto">
              <a:spcAft>
                <a:spcPts val="0"/>
              </a:spcAft>
              <a:buFont typeface="Arial" pitchFamily="34" charset="0"/>
              <a:buChar char="•"/>
              <a:defRPr/>
            </a:pPr>
            <a:r>
              <a:rPr lang="en-US" dirty="0"/>
              <a:t>OWL 1 had sub-languages: OWL FULL, OWL DL and OWL Lite</a:t>
            </a:r>
            <a:endParaRPr lang="it-IT" dirty="0"/>
          </a:p>
          <a:p>
            <a:pPr lvl="1">
              <a:buFont typeface="Arial" pitchFamily="34" charset="0"/>
              <a:buChar char="•"/>
              <a:defRPr/>
            </a:pPr>
            <a:r>
              <a:rPr lang="it-IT" dirty="0"/>
              <a:t>OWL FULL </a:t>
            </a:r>
            <a:r>
              <a:rPr lang="it-IT" dirty="0" err="1"/>
              <a:t>is</a:t>
            </a:r>
            <a:r>
              <a:rPr lang="it-IT" dirty="0"/>
              <a:t> </a:t>
            </a:r>
            <a:r>
              <a:rPr lang="it-IT" dirty="0">
                <a:hlinkClick r:id="rId2" tooltip=" an undecidable problem is a decision problem for which it is proved to be impossible to construct an algorithm that always leads to a correct yes-or-no answer. "/>
              </a:rPr>
              <a:t>undecidable</a:t>
            </a:r>
            <a:endParaRPr lang="it-IT" dirty="0"/>
          </a:p>
          <a:p>
            <a:pPr lvl="1">
              <a:buFont typeface="Arial" pitchFamily="34" charset="0"/>
              <a:buChar char="•"/>
              <a:defRPr/>
            </a:pPr>
            <a:r>
              <a:rPr lang="it-IT" dirty="0"/>
              <a:t>OWL DL </a:t>
            </a:r>
            <a:r>
              <a:rPr lang="it-IT" dirty="0" err="1"/>
              <a:t>is</a:t>
            </a:r>
            <a:r>
              <a:rPr lang="it-IT" dirty="0"/>
              <a:t> </a:t>
            </a:r>
            <a:r>
              <a:rPr lang="en-US" dirty="0"/>
              <a:t>worst case highly </a:t>
            </a:r>
            <a:r>
              <a:rPr lang="en-US" dirty="0">
                <a:hlinkClick r:id="rId3" tooltip="A problem that can be solved in theory (e.g. given large but finite resources, especially time), but for which in practice any solution takes too many resources to be useful, is known as an intractable problem"/>
              </a:rPr>
              <a:t>intractable</a:t>
            </a:r>
            <a:endParaRPr lang="en-US" dirty="0"/>
          </a:p>
          <a:p>
            <a:pPr marL="519113" lvl="2">
              <a:buFont typeface="Arial" pitchFamily="34" charset="0"/>
              <a:buChar char="•"/>
              <a:defRPr/>
            </a:pPr>
            <a:r>
              <a:rPr lang="en-US" sz="2800" dirty="0"/>
              <a:t>Even OWL Lite turned out to be not very tractable (EXPTIME-complete)</a:t>
            </a:r>
          </a:p>
          <a:p>
            <a:pPr marL="231775" lvl="1" indent="-231775">
              <a:buFont typeface="Arial" pitchFamily="34" charset="0"/>
              <a:buChar char="•"/>
              <a:defRPr/>
            </a:pPr>
            <a:r>
              <a:rPr lang="en-US" sz="3200" dirty="0"/>
              <a:t>OWL 2 introduced three sub-languages (</a:t>
            </a:r>
            <a:r>
              <a:rPr lang="en-US" sz="3200" i="1" dirty="0"/>
              <a:t>profiles)</a:t>
            </a:r>
            <a:r>
              <a:rPr lang="en-US" sz="3200" dirty="0"/>
              <a:t> designed for different use cases</a:t>
            </a:r>
          </a:p>
        </p:txBody>
      </p:sp>
    </p:spTree>
    <p:extLst>
      <p:ext uri="{BB962C8B-B14F-4D97-AF65-F5344CB8AC3E}">
        <p14:creationId xmlns:p14="http://schemas.microsoft.com/office/powerpoint/2010/main" val="25017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r>
              <a:rPr lang="en-US" dirty="0">
                <a:latin typeface="Calibri" charset="0"/>
              </a:rPr>
              <a:t>Syntactic Sugar</a:t>
            </a:r>
            <a:endParaRPr lang="it-IT" dirty="0">
              <a:latin typeface="Calibri" charset="0"/>
            </a:endParaRPr>
          </a:p>
        </p:txBody>
      </p:sp>
      <p:sp>
        <p:nvSpPr>
          <p:cNvPr id="6147" name="Segnaposto contenuto 2"/>
          <p:cNvSpPr>
            <a:spLocks noGrp="1"/>
          </p:cNvSpPr>
          <p:nvPr>
            <p:ph idx="1"/>
          </p:nvPr>
        </p:nvSpPr>
        <p:spPr>
          <a:xfrm>
            <a:off x="457200" y="1458435"/>
            <a:ext cx="8313500" cy="4846806"/>
          </a:xfrm>
        </p:spPr>
        <p:txBody>
          <a:bodyPr>
            <a:normAutofit/>
          </a:bodyPr>
          <a:lstStyle/>
          <a:p>
            <a:r>
              <a:rPr lang="en-US" dirty="0">
                <a:latin typeface="Calibri" charset="0"/>
              </a:rPr>
              <a:t>OWL 2 adds features that</a:t>
            </a:r>
          </a:p>
          <a:p>
            <a:pPr lvl="1" indent="-277813"/>
            <a:r>
              <a:rPr lang="en-US" dirty="0">
                <a:latin typeface="Calibri" charset="0"/>
              </a:rPr>
              <a:t>Don’t change expressiveness, semantics, complexity</a:t>
            </a:r>
          </a:p>
          <a:p>
            <a:pPr lvl="1" indent="-277813"/>
            <a:r>
              <a:rPr lang="en-US" dirty="0">
                <a:latin typeface="Calibri" charset="0"/>
              </a:rPr>
              <a:t>Makes some patterns easier to write</a:t>
            </a:r>
          </a:p>
          <a:p>
            <a:pPr lvl="1" indent="-277813"/>
            <a:r>
              <a:rPr lang="en-US" dirty="0">
                <a:latin typeface="Calibri" charset="0"/>
              </a:rPr>
              <a:t>Allowing more efficient processing in reasoners</a:t>
            </a:r>
          </a:p>
          <a:p>
            <a:r>
              <a:rPr lang="en-US" dirty="0">
                <a:latin typeface="Calibri" charset="0"/>
              </a:rPr>
              <a:t>New features include:</a:t>
            </a:r>
          </a:p>
          <a:p>
            <a:pPr lvl="1" indent="-277813"/>
            <a:r>
              <a:rPr lang="en-US" dirty="0" err="1">
                <a:latin typeface="Calibri" charset="0"/>
              </a:rPr>
              <a:t>DisjointClasses</a:t>
            </a:r>
            <a:endParaRPr lang="en-US" dirty="0">
              <a:latin typeface="Calibri" charset="0"/>
            </a:endParaRPr>
          </a:p>
          <a:p>
            <a:pPr lvl="1" indent="-277813"/>
            <a:r>
              <a:rPr lang="en-US" dirty="0" err="1">
                <a:latin typeface="Calibri" charset="0"/>
              </a:rPr>
              <a:t>DisjointUnion</a:t>
            </a:r>
            <a:endParaRPr lang="en-US" dirty="0">
              <a:latin typeface="Calibri" charset="0"/>
            </a:endParaRPr>
          </a:p>
          <a:p>
            <a:pPr lvl="1" indent="-277813"/>
            <a:r>
              <a:rPr lang="en-US" dirty="0" err="1">
                <a:latin typeface="Calibri" charset="0"/>
              </a:rPr>
              <a:t>NegativeObjectPropertyAssertion</a:t>
            </a:r>
            <a:endParaRPr lang="en-US" dirty="0">
              <a:latin typeface="Calibri" charset="0"/>
            </a:endParaRPr>
          </a:p>
          <a:p>
            <a:pPr lvl="1" indent="-277813"/>
            <a:r>
              <a:rPr lang="en-US" dirty="0" err="1">
                <a:latin typeface="Calibri" charset="0"/>
              </a:rPr>
              <a:t>NegativeDataPropertyAssertion</a:t>
            </a:r>
            <a:endParaRPr lang="en-US" dirty="0">
              <a:latin typeface="Calibri" charset="0"/>
            </a:endParaRPr>
          </a:p>
          <a:p>
            <a:endParaRPr lang="en-US" dirty="0">
              <a:latin typeface="Calibri" charset="0"/>
            </a:endParaRPr>
          </a:p>
          <a:p>
            <a:pPr lvl="1"/>
            <a:endParaRPr lang="it-IT" dirty="0">
              <a:latin typeface="Calibri" charset="0"/>
            </a:endParaRPr>
          </a:p>
        </p:txBody>
      </p:sp>
    </p:spTree>
    <p:extLst>
      <p:ext uri="{BB962C8B-B14F-4D97-AF65-F5344CB8AC3E}">
        <p14:creationId xmlns:p14="http://schemas.microsoft.com/office/powerpoint/2010/main" val="3627337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OWL 2 Profiles</a:t>
            </a:r>
          </a:p>
        </p:txBody>
      </p:sp>
      <p:sp>
        <p:nvSpPr>
          <p:cNvPr id="482307" name="Rectangle 3"/>
          <p:cNvSpPr>
            <a:spLocks noGrp="1" noChangeArrowheads="1"/>
          </p:cNvSpPr>
          <p:nvPr>
            <p:ph type="body" idx="1"/>
          </p:nvPr>
        </p:nvSpPr>
        <p:spPr>
          <a:xfrm>
            <a:off x="556142" y="1645920"/>
            <a:ext cx="8031716" cy="4494997"/>
          </a:xfrm>
        </p:spPr>
        <p:txBody>
          <a:bodyPr>
            <a:normAutofit/>
          </a:bodyPr>
          <a:lstStyle/>
          <a:p>
            <a:r>
              <a:rPr lang="en-US" sz="3000" b="1" dirty="0">
                <a:solidFill>
                  <a:srgbClr val="313796"/>
                </a:solidFill>
              </a:rPr>
              <a:t>EL</a:t>
            </a:r>
            <a:r>
              <a:rPr lang="en-US" sz="3000" dirty="0"/>
              <a:t>: polynomial time reasoning for schema &amp; data</a:t>
            </a:r>
          </a:p>
          <a:p>
            <a:pPr lvl="1"/>
            <a:r>
              <a:rPr lang="en-US" sz="3000" dirty="0"/>
              <a:t>Useful for ontologies with large conceptual part</a:t>
            </a:r>
          </a:p>
          <a:p>
            <a:r>
              <a:rPr lang="en-US" sz="3000" b="1" dirty="0">
                <a:solidFill>
                  <a:srgbClr val="313796"/>
                </a:solidFill>
              </a:rPr>
              <a:t>QL</a:t>
            </a:r>
            <a:r>
              <a:rPr lang="en-US" sz="3000" dirty="0"/>
              <a:t>: fast (</a:t>
            </a:r>
            <a:r>
              <a:rPr lang="en-US" sz="3000" dirty="0" err="1"/>
              <a:t>logspace</a:t>
            </a:r>
            <a:r>
              <a:rPr lang="en-US" sz="3000" dirty="0"/>
              <a:t>) query answering using RDBMs via SQL</a:t>
            </a:r>
          </a:p>
          <a:p>
            <a:pPr lvl="1"/>
            <a:r>
              <a:rPr lang="en-US" sz="3000" dirty="0"/>
              <a:t>Useful for large datasets already stored in RDBs</a:t>
            </a:r>
          </a:p>
          <a:p>
            <a:r>
              <a:rPr lang="en-US" sz="3000" b="1" dirty="0">
                <a:solidFill>
                  <a:srgbClr val="313796"/>
                </a:solidFill>
              </a:rPr>
              <a:t>RL</a:t>
            </a:r>
            <a:r>
              <a:rPr lang="en-US" sz="3000" dirty="0"/>
              <a:t>: fast (polynomial) query answering using rule-extended DBs</a:t>
            </a:r>
          </a:p>
          <a:p>
            <a:pPr lvl="1"/>
            <a:r>
              <a:rPr lang="en-US" sz="3000" dirty="0"/>
              <a:t>Useful for large datasets stored as RDF triples</a:t>
            </a:r>
          </a:p>
        </p:txBody>
      </p:sp>
    </p:spTree>
    <p:extLst>
      <p:ext uri="{BB962C8B-B14F-4D97-AF65-F5344CB8AC3E}">
        <p14:creationId xmlns:p14="http://schemas.microsoft.com/office/powerpoint/2010/main" val="132010227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olo 1"/>
          <p:cNvSpPr>
            <a:spLocks noGrp="1"/>
          </p:cNvSpPr>
          <p:nvPr>
            <p:ph type="title"/>
          </p:nvPr>
        </p:nvSpPr>
        <p:spPr/>
        <p:txBody>
          <a:bodyPr/>
          <a:lstStyle/>
          <a:p>
            <a:r>
              <a:rPr lang="en-US" dirty="0">
                <a:latin typeface="Calibri" charset="0"/>
              </a:rPr>
              <a:t>OWL Profiles</a:t>
            </a:r>
            <a:endParaRPr lang="it-IT" dirty="0">
              <a:latin typeface="Calibri" charset="0"/>
            </a:endParaRPr>
          </a:p>
        </p:txBody>
      </p:sp>
      <p:sp>
        <p:nvSpPr>
          <p:cNvPr id="3" name="Segnaposto contenuto 2"/>
          <p:cNvSpPr>
            <a:spLocks noGrp="1"/>
          </p:cNvSpPr>
          <p:nvPr>
            <p:ph idx="1"/>
          </p:nvPr>
        </p:nvSpPr>
        <p:spPr>
          <a:xfrm>
            <a:off x="458788" y="1508036"/>
            <a:ext cx="8229600" cy="5248271"/>
          </a:xfrm>
        </p:spPr>
        <p:txBody>
          <a:bodyPr rtlCol="0">
            <a:normAutofit/>
          </a:bodyPr>
          <a:lstStyle/>
          <a:p>
            <a:pPr fontAlgn="auto">
              <a:spcAft>
                <a:spcPts val="0"/>
              </a:spcAft>
              <a:buFont typeface="Arial" pitchFamily="34" charset="0"/>
              <a:buChar char="•"/>
              <a:defRPr/>
            </a:pPr>
            <a:r>
              <a:rPr lang="en-US" dirty="0">
                <a:ea typeface="+mn-ea"/>
              </a:rPr>
              <a:t>Profiles considered</a:t>
            </a:r>
          </a:p>
          <a:p>
            <a:pPr lvl="1" fontAlgn="auto">
              <a:spcAft>
                <a:spcPts val="0"/>
              </a:spcAft>
              <a:buFont typeface="Arial" pitchFamily="34" charset="0"/>
              <a:buChar char="–"/>
              <a:defRPr/>
            </a:pPr>
            <a:r>
              <a:rPr lang="en-US" dirty="0">
                <a:ea typeface="+mn-ea"/>
              </a:rPr>
              <a:t>Useful computational properties, e.g., reasoning complexity</a:t>
            </a:r>
          </a:p>
          <a:p>
            <a:pPr lvl="1" fontAlgn="auto">
              <a:spcAft>
                <a:spcPts val="0"/>
              </a:spcAft>
              <a:buFont typeface="Arial" pitchFamily="34" charset="0"/>
              <a:buChar char="–"/>
              <a:defRPr/>
            </a:pPr>
            <a:r>
              <a:rPr lang="en-US" dirty="0">
                <a:ea typeface="+mn-ea"/>
              </a:rPr>
              <a:t>Implementation possibilities, e.g., using RDBs</a:t>
            </a:r>
          </a:p>
          <a:p>
            <a:pPr fontAlgn="auto">
              <a:spcAft>
                <a:spcPts val="0"/>
              </a:spcAft>
              <a:buFont typeface="Arial" pitchFamily="34" charset="0"/>
              <a:buChar char="•"/>
              <a:defRPr/>
            </a:pPr>
            <a:r>
              <a:rPr lang="en-US" dirty="0">
                <a:ea typeface="+mn-ea"/>
              </a:rPr>
              <a:t>There are three profiles</a:t>
            </a:r>
          </a:p>
          <a:p>
            <a:pPr lvl="1" fontAlgn="auto">
              <a:spcAft>
                <a:spcPts val="0"/>
              </a:spcAft>
              <a:buFont typeface="Arial" pitchFamily="34" charset="0"/>
              <a:buChar char="–"/>
              <a:defRPr/>
            </a:pPr>
            <a:r>
              <a:rPr lang="en-US" dirty="0">
                <a:ea typeface="+mn-ea"/>
              </a:rPr>
              <a:t>OWL 2 EL</a:t>
            </a:r>
          </a:p>
          <a:p>
            <a:pPr lvl="1" fontAlgn="auto">
              <a:spcAft>
                <a:spcPts val="0"/>
              </a:spcAft>
              <a:buFont typeface="Arial" pitchFamily="34" charset="0"/>
              <a:buChar char="–"/>
              <a:defRPr/>
            </a:pPr>
            <a:r>
              <a:rPr lang="en-US" dirty="0">
                <a:ea typeface="+mn-ea"/>
              </a:rPr>
              <a:t>OWL 2 QL</a:t>
            </a:r>
          </a:p>
          <a:p>
            <a:pPr lvl="1" fontAlgn="auto">
              <a:spcAft>
                <a:spcPts val="0"/>
              </a:spcAft>
              <a:buFont typeface="Arial" pitchFamily="34" charset="0"/>
              <a:buChar char="–"/>
              <a:defRPr/>
            </a:pPr>
            <a:r>
              <a:rPr lang="en-US" dirty="0">
                <a:ea typeface="+mn-ea"/>
              </a:rPr>
              <a:t>OWL 2 RL</a:t>
            </a:r>
          </a:p>
          <a:p>
            <a:pPr lvl="1" fontAlgn="auto">
              <a:spcAft>
                <a:spcPts val="0"/>
              </a:spcAft>
              <a:buFont typeface="Arial" pitchFamily="34" charset="0"/>
              <a:buChar char="–"/>
              <a:defRPr/>
            </a:pPr>
            <a:endParaRPr lang="it-IT" dirty="0">
              <a:ea typeface="+mn-ea"/>
            </a:endParaRPr>
          </a:p>
        </p:txBody>
      </p:sp>
      <p:pic>
        <p:nvPicPr>
          <p:cNvPr id="2" name="Picture 1"/>
          <p:cNvPicPr>
            <a:picLocks noChangeAspect="1"/>
          </p:cNvPicPr>
          <p:nvPr/>
        </p:nvPicPr>
        <p:blipFill>
          <a:blip r:embed="rId2"/>
          <a:stretch>
            <a:fillRect/>
          </a:stretch>
        </p:blipFill>
        <p:spPr>
          <a:xfrm>
            <a:off x="4648401" y="3882571"/>
            <a:ext cx="4262766" cy="2732542"/>
          </a:xfrm>
          <a:prstGeom prst="rect">
            <a:avLst/>
          </a:prstGeom>
        </p:spPr>
      </p:pic>
    </p:spTree>
    <p:extLst>
      <p:ext uri="{BB962C8B-B14F-4D97-AF65-F5344CB8AC3E}">
        <p14:creationId xmlns:p14="http://schemas.microsoft.com/office/powerpoint/2010/main" val="3974513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olo 1"/>
          <p:cNvSpPr>
            <a:spLocks noGrp="1"/>
          </p:cNvSpPr>
          <p:nvPr>
            <p:ph type="title"/>
          </p:nvPr>
        </p:nvSpPr>
        <p:spPr/>
        <p:txBody>
          <a:bodyPr/>
          <a:lstStyle/>
          <a:p>
            <a:r>
              <a:rPr lang="en-US" dirty="0">
                <a:latin typeface="Calibri" charset="0"/>
              </a:rPr>
              <a:t>OWL 2 EL</a:t>
            </a:r>
            <a:endParaRPr lang="it-IT" dirty="0">
              <a:latin typeface="Calibri" charset="0"/>
            </a:endParaRPr>
          </a:p>
        </p:txBody>
      </p:sp>
      <p:sp>
        <p:nvSpPr>
          <p:cNvPr id="3" name="Segnaposto contenuto 2"/>
          <p:cNvSpPr>
            <a:spLocks noGrp="1"/>
          </p:cNvSpPr>
          <p:nvPr>
            <p:ph idx="1"/>
          </p:nvPr>
        </p:nvSpPr>
        <p:spPr>
          <a:xfrm>
            <a:off x="457200" y="1417638"/>
            <a:ext cx="8402794" cy="5298986"/>
          </a:xfrm>
        </p:spPr>
        <p:txBody>
          <a:bodyPr>
            <a:normAutofit/>
          </a:bodyPr>
          <a:lstStyle/>
          <a:p>
            <a:r>
              <a:rPr lang="en-US" dirty="0"/>
              <a:t>A (near maximal) fragment of OWL 2 such that</a:t>
            </a:r>
          </a:p>
          <a:p>
            <a:pPr lvl="1"/>
            <a:r>
              <a:rPr lang="en-US" sz="2600" dirty="0" err="1"/>
              <a:t>Satisfiability</a:t>
            </a:r>
            <a:r>
              <a:rPr lang="en-US" sz="2600" dirty="0"/>
              <a:t> checking is in </a:t>
            </a:r>
            <a:r>
              <a:rPr lang="en-US" sz="2600" dirty="0" err="1"/>
              <a:t>PTime</a:t>
            </a:r>
            <a:r>
              <a:rPr lang="en-US" sz="2600" dirty="0"/>
              <a:t> </a:t>
            </a:r>
            <a:r>
              <a:rPr lang="en-US" sz="2600" dirty="0">
                <a:solidFill>
                  <a:srgbClr val="000000"/>
                </a:solidFill>
              </a:rPr>
              <a:t>(</a:t>
            </a:r>
            <a:r>
              <a:rPr lang="en-US" sz="2600" b="1" dirty="0" err="1">
                <a:solidFill>
                  <a:srgbClr val="000000"/>
                </a:solidFill>
              </a:rPr>
              <a:t>PTime</a:t>
            </a:r>
            <a:r>
              <a:rPr lang="en-US" sz="2600" b="1" dirty="0">
                <a:solidFill>
                  <a:srgbClr val="000000"/>
                </a:solidFill>
              </a:rPr>
              <a:t>-Complete</a:t>
            </a:r>
            <a:r>
              <a:rPr lang="en-US" sz="2600" dirty="0">
                <a:solidFill>
                  <a:srgbClr val="000000"/>
                </a:solidFill>
              </a:rPr>
              <a:t>)</a:t>
            </a:r>
          </a:p>
          <a:p>
            <a:pPr lvl="1"/>
            <a:r>
              <a:rPr lang="en-US" sz="2600" dirty="0"/>
              <a:t>Data complexity of query answering is </a:t>
            </a:r>
            <a:r>
              <a:rPr lang="en-US" sz="2600" dirty="0" err="1"/>
              <a:t>PTime</a:t>
            </a:r>
            <a:r>
              <a:rPr lang="en-US" sz="2600" dirty="0"/>
              <a:t>-Complete</a:t>
            </a:r>
          </a:p>
          <a:p>
            <a:r>
              <a:rPr lang="en-US" dirty="0"/>
              <a:t>Based on </a:t>
            </a:r>
            <a:r>
              <a:rPr lang="en-GB" b="1" dirty="0">
                <a:solidFill>
                  <a:srgbClr val="000000"/>
                </a:solidFill>
                <a:latin typeface="cmsy10" charset="0"/>
              </a:rPr>
              <a:t>EL</a:t>
            </a:r>
            <a:r>
              <a:rPr lang="en-US" b="1" dirty="0">
                <a:solidFill>
                  <a:srgbClr val="0033CC"/>
                </a:solidFill>
              </a:rPr>
              <a:t> </a:t>
            </a:r>
            <a:r>
              <a:rPr lang="en-US" dirty="0"/>
              <a:t>family of description logics</a:t>
            </a:r>
          </a:p>
          <a:p>
            <a:pPr lvl="1"/>
            <a:r>
              <a:rPr lang="en-US" dirty="0"/>
              <a:t>Existential (</a:t>
            </a:r>
            <a:r>
              <a:rPr lang="en-US" dirty="0" err="1"/>
              <a:t>someValuesFrom</a:t>
            </a:r>
            <a:r>
              <a:rPr lang="en-US" dirty="0"/>
              <a:t>) + conjunction</a:t>
            </a:r>
          </a:p>
          <a:p>
            <a:r>
              <a:rPr lang="en-US" sz="3000" dirty="0">
                <a:latin typeface="Calibri" charset="0"/>
              </a:rPr>
              <a:t>Does not allow disjunction or </a:t>
            </a:r>
            <a:r>
              <a:rPr lang="en-US" sz="3000" i="1" dirty="0">
                <a:latin typeface="Calibri" charset="0"/>
              </a:rPr>
              <a:t>universal restrictions</a:t>
            </a:r>
          </a:p>
          <a:p>
            <a:r>
              <a:rPr lang="en-US" sz="3000" i="1" dirty="0">
                <a:latin typeface="Calibri" charset="0"/>
              </a:rPr>
              <a:t>Saturation </a:t>
            </a:r>
            <a:r>
              <a:rPr lang="en-US" sz="3000" dirty="0">
                <a:latin typeface="Calibri" charset="0"/>
              </a:rPr>
              <a:t>is</a:t>
            </a:r>
            <a:r>
              <a:rPr lang="en-US" sz="3000" i="1" dirty="0">
                <a:latin typeface="Calibri" charset="0"/>
              </a:rPr>
              <a:t> </a:t>
            </a:r>
            <a:r>
              <a:rPr lang="en-US" sz="3000" dirty="0">
                <a:latin typeface="Calibri" charset="0"/>
              </a:rPr>
              <a:t>an efficient reasoning technique </a:t>
            </a:r>
          </a:p>
          <a:p>
            <a:r>
              <a:rPr lang="en-US" sz="3000" dirty="0">
                <a:latin typeface="Calibri" charset="0"/>
              </a:rPr>
              <a:t>It can capture the expressive power used by many large-scale ontologies, e.g., </a:t>
            </a:r>
            <a:r>
              <a:rPr lang="en-US" sz="3000" dirty="0">
                <a:latin typeface="Calibri" charset="0"/>
                <a:hlinkClick r:id="rId2"/>
              </a:rPr>
              <a:t>SNOMED CT</a:t>
            </a:r>
            <a:endParaRPr lang="it-IT" sz="3000" i="1" dirty="0">
              <a:latin typeface="Calibri" charset="0"/>
            </a:endParaRPr>
          </a:p>
        </p:txBody>
      </p:sp>
    </p:spTree>
    <p:extLst>
      <p:ext uri="{BB962C8B-B14F-4D97-AF65-F5344CB8AC3E}">
        <p14:creationId xmlns:p14="http://schemas.microsoft.com/office/powerpoint/2010/main" val="3021414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03179" y="337343"/>
            <a:ext cx="8351837" cy="792163"/>
          </a:xfrm>
        </p:spPr>
        <p:txBody>
          <a:bodyPr>
            <a:normAutofit/>
          </a:bodyPr>
          <a:lstStyle/>
          <a:p>
            <a:r>
              <a:rPr lang="en-US" dirty="0"/>
              <a:t>Basic Saturation-based Technique</a:t>
            </a:r>
          </a:p>
        </p:txBody>
      </p:sp>
      <p:sp>
        <p:nvSpPr>
          <p:cNvPr id="486403" name="Rectangle 3"/>
          <p:cNvSpPr>
            <a:spLocks noGrp="1" noChangeArrowheads="1"/>
          </p:cNvSpPr>
          <p:nvPr>
            <p:ph type="body" idx="1"/>
          </p:nvPr>
        </p:nvSpPr>
        <p:spPr>
          <a:xfrm>
            <a:off x="798513" y="1581150"/>
            <a:ext cx="8164512" cy="4583113"/>
          </a:xfrm>
        </p:spPr>
        <p:txBody>
          <a:bodyPr>
            <a:normAutofit lnSpcReduction="10000"/>
          </a:bodyPr>
          <a:lstStyle/>
          <a:p>
            <a:pPr marL="0" indent="0">
              <a:buNone/>
            </a:pPr>
            <a:r>
              <a:rPr lang="en-US" dirty="0" err="1"/>
              <a:t>Normalise</a:t>
            </a:r>
            <a:r>
              <a:rPr lang="en-US" dirty="0"/>
              <a:t> ontology axioms to standard form:</a:t>
            </a:r>
          </a:p>
          <a:p>
            <a:pPr lvl="1"/>
            <a:endParaRPr lang="en-US" dirty="0"/>
          </a:p>
          <a:p>
            <a:r>
              <a:rPr lang="en-US" dirty="0"/>
              <a:t>Saturate using inference rules:</a:t>
            </a:r>
          </a:p>
          <a:p>
            <a:pPr lvl="1"/>
            <a:endParaRPr lang="en-US" dirty="0"/>
          </a:p>
          <a:p>
            <a:pPr lvl="1"/>
            <a:endParaRPr lang="en-US" dirty="0"/>
          </a:p>
          <a:p>
            <a:pPr lvl="1"/>
            <a:endParaRPr lang="en-US" dirty="0"/>
          </a:p>
          <a:p>
            <a:pPr marL="231775" lvl="1" indent="0">
              <a:buNone/>
            </a:pPr>
            <a:endParaRPr lang="en-US" dirty="0"/>
          </a:p>
          <a:p>
            <a:r>
              <a:rPr lang="en-US" dirty="0"/>
              <a:t>Extension to Horn fragment requires (many) more rules</a:t>
            </a:r>
          </a:p>
        </p:txBody>
      </p:sp>
      <p:pic>
        <p:nvPicPr>
          <p:cNvPr id="486404"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425" y="2119313"/>
            <a:ext cx="5981700" cy="266700"/>
          </a:xfrm>
          <a:prstGeom prst="rect">
            <a:avLst/>
          </a:prstGeom>
          <a:noFill/>
          <a:extLst>
            <a:ext uri="{909E8E84-426E-40dd-AFC4-6F175D3DCCD1}">
              <a14:hiddenFill xmlns="" xmlns:a14="http://schemas.microsoft.com/office/drawing/2010/main">
                <a:solidFill>
                  <a:srgbClr val="FFFFFF"/>
                </a:solidFill>
              </a14:hiddenFill>
            </a:ext>
          </a:extLst>
        </p:spPr>
      </p:pic>
      <p:pic>
        <p:nvPicPr>
          <p:cNvPr id="486405" name="Picture 5" descr="latex-imag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3136900"/>
            <a:ext cx="6629400" cy="17272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403179" y="6176593"/>
            <a:ext cx="8533265" cy="646331"/>
          </a:xfrm>
          <a:prstGeom prst="rect">
            <a:avLst/>
          </a:prstGeom>
          <a:noFill/>
        </p:spPr>
        <p:txBody>
          <a:bodyPr wrap="square" rtlCol="0">
            <a:spAutoFit/>
          </a:bodyPr>
          <a:lstStyle/>
          <a:p>
            <a:r>
              <a:rPr lang="en-US" dirty="0">
                <a:solidFill>
                  <a:schemeClr val="tx1">
                    <a:lumMod val="50000"/>
                    <a:lumOff val="50000"/>
                  </a:schemeClr>
                </a:solidFill>
              </a:rPr>
              <a:t>Saturation is a general reasoning technique in which you first compute the deductive closure of a given set of rules and add the results to the KB.  Then run your prover.</a:t>
            </a:r>
          </a:p>
        </p:txBody>
      </p:sp>
    </p:spTree>
    <p:extLst>
      <p:ext uri="{BB962C8B-B14F-4D97-AF65-F5344CB8AC3E}">
        <p14:creationId xmlns:p14="http://schemas.microsoft.com/office/powerpoint/2010/main" val="42145955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64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64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457200" y="337343"/>
            <a:ext cx="8351837" cy="792163"/>
          </a:xfrm>
        </p:spPr>
        <p:txBody>
          <a:bodyPr>
            <a:normAutofit fontScale="90000"/>
          </a:bodyPr>
          <a:lstStyle/>
          <a:p>
            <a:r>
              <a:rPr lang="en-US" dirty="0"/>
              <a:t>Saturation-based Technique (basics)</a:t>
            </a:r>
          </a:p>
        </p:txBody>
      </p:sp>
      <p:sp>
        <p:nvSpPr>
          <p:cNvPr id="488451" name="Rectangle 3"/>
          <p:cNvSpPr>
            <a:spLocks noGrp="1" noChangeArrowheads="1"/>
          </p:cNvSpPr>
          <p:nvPr>
            <p:ph type="body" idx="1"/>
          </p:nvPr>
        </p:nvSpPr>
        <p:spPr>
          <a:xfrm>
            <a:off x="457200" y="1129506"/>
            <a:ext cx="8229600" cy="4846806"/>
          </a:xfrm>
        </p:spPr>
        <p:txBody>
          <a:bodyPr/>
          <a:lstStyle/>
          <a:p>
            <a:pPr>
              <a:buFontTx/>
              <a:buNone/>
            </a:pPr>
            <a:r>
              <a:rPr lang="en-US" dirty="0"/>
              <a:t>Example: </a:t>
            </a:r>
            <a:r>
              <a:rPr lang="en-US" sz="2000" dirty="0"/>
              <a:t>infer that a heart transplant is a kind of organ transplant</a:t>
            </a:r>
          </a:p>
        </p:txBody>
      </p:sp>
      <p:pic>
        <p:nvPicPr>
          <p:cNvPr id="488452"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b="74295"/>
          <a:stretch>
            <a:fillRect/>
          </a:stretch>
        </p:blipFill>
        <p:spPr bwMode="auto">
          <a:xfrm>
            <a:off x="993775" y="2211388"/>
            <a:ext cx="4043363" cy="10556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281782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457200" y="493145"/>
            <a:ext cx="8351837" cy="792163"/>
          </a:xfrm>
        </p:spPr>
        <p:txBody>
          <a:bodyPr>
            <a:normAutofit fontScale="90000"/>
          </a:bodyPr>
          <a:lstStyle/>
          <a:p>
            <a:r>
              <a:rPr lang="en-US" dirty="0"/>
              <a:t>Saturation-based Technique (basics)</a:t>
            </a:r>
          </a:p>
        </p:txBody>
      </p:sp>
      <p:sp>
        <p:nvSpPr>
          <p:cNvPr id="490499" name="Rectangle 3"/>
          <p:cNvSpPr>
            <a:spLocks noGrp="1" noChangeArrowheads="1"/>
          </p:cNvSpPr>
          <p:nvPr>
            <p:ph type="body" idx="1"/>
          </p:nvPr>
        </p:nvSpPr>
        <p:spPr/>
        <p:txBody>
          <a:bodyPr/>
          <a:lstStyle/>
          <a:p>
            <a:pPr>
              <a:buFontTx/>
              <a:buNone/>
            </a:pPr>
            <a:r>
              <a:rPr lang="en-US"/>
              <a:t>Example:</a:t>
            </a:r>
          </a:p>
        </p:txBody>
      </p:sp>
      <p:pic>
        <p:nvPicPr>
          <p:cNvPr id="490500"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490501" name="Rectangle 5"/>
          <p:cNvSpPr>
            <a:spLocks noChangeArrowheads="1"/>
          </p:cNvSpPr>
          <p:nvPr/>
        </p:nvSpPr>
        <p:spPr bwMode="auto">
          <a:xfrm>
            <a:off x="869950" y="2481263"/>
            <a:ext cx="4259263" cy="75882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90502" name="Rectangle 6"/>
          <p:cNvSpPr>
            <a:spLocks noChangeArrowheads="1"/>
          </p:cNvSpPr>
          <p:nvPr/>
        </p:nvSpPr>
        <p:spPr bwMode="auto">
          <a:xfrm>
            <a:off x="908050" y="3425825"/>
            <a:ext cx="4259263" cy="29559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5062726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457200" y="504587"/>
            <a:ext cx="8351837" cy="792163"/>
          </a:xfrm>
        </p:spPr>
        <p:txBody>
          <a:bodyPr>
            <a:normAutofit fontScale="90000"/>
          </a:bodyPr>
          <a:lstStyle/>
          <a:p>
            <a:r>
              <a:rPr lang="en-US" dirty="0"/>
              <a:t>Saturation-based Technique (basics)</a:t>
            </a:r>
          </a:p>
        </p:txBody>
      </p:sp>
      <p:sp>
        <p:nvSpPr>
          <p:cNvPr id="492547" name="Rectangle 3"/>
          <p:cNvSpPr>
            <a:spLocks noGrp="1" noChangeArrowheads="1"/>
          </p:cNvSpPr>
          <p:nvPr>
            <p:ph type="body" idx="1"/>
          </p:nvPr>
        </p:nvSpPr>
        <p:spPr/>
        <p:txBody>
          <a:bodyPr/>
          <a:lstStyle/>
          <a:p>
            <a:pPr>
              <a:buFontTx/>
              <a:buNone/>
            </a:pPr>
            <a:r>
              <a:rPr lang="en-US"/>
              <a:t>Example:</a:t>
            </a:r>
          </a:p>
        </p:txBody>
      </p:sp>
      <p:pic>
        <p:nvPicPr>
          <p:cNvPr id="492548"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492549" name="Rectangle 5"/>
          <p:cNvSpPr>
            <a:spLocks noChangeArrowheads="1"/>
          </p:cNvSpPr>
          <p:nvPr/>
        </p:nvSpPr>
        <p:spPr bwMode="auto">
          <a:xfrm>
            <a:off x="869950" y="2481263"/>
            <a:ext cx="4259263" cy="75882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92550" name="Rectangle 6"/>
          <p:cNvSpPr>
            <a:spLocks noChangeArrowheads="1"/>
          </p:cNvSpPr>
          <p:nvPr/>
        </p:nvSpPr>
        <p:spPr bwMode="auto">
          <a:xfrm>
            <a:off x="896938" y="4092575"/>
            <a:ext cx="4259262" cy="22891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82228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57200" y="470261"/>
            <a:ext cx="8351837" cy="792163"/>
          </a:xfrm>
        </p:spPr>
        <p:txBody>
          <a:bodyPr>
            <a:normAutofit fontScale="90000"/>
          </a:bodyPr>
          <a:lstStyle/>
          <a:p>
            <a:r>
              <a:rPr lang="en-US" dirty="0"/>
              <a:t>Saturation-based Technique (basics)</a:t>
            </a:r>
          </a:p>
        </p:txBody>
      </p:sp>
      <p:sp>
        <p:nvSpPr>
          <p:cNvPr id="494595" name="Rectangle 3"/>
          <p:cNvSpPr>
            <a:spLocks noGrp="1" noChangeArrowheads="1"/>
          </p:cNvSpPr>
          <p:nvPr>
            <p:ph type="body" idx="1"/>
          </p:nvPr>
        </p:nvSpPr>
        <p:spPr/>
        <p:txBody>
          <a:bodyPr/>
          <a:lstStyle/>
          <a:p>
            <a:pPr>
              <a:buFontTx/>
              <a:buNone/>
            </a:pPr>
            <a:r>
              <a:rPr lang="en-US"/>
              <a:t>Example:</a:t>
            </a:r>
          </a:p>
        </p:txBody>
      </p:sp>
      <p:pic>
        <p:nvPicPr>
          <p:cNvPr id="494596"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494597" name="Rectangle 5"/>
          <p:cNvSpPr>
            <a:spLocks noChangeArrowheads="1"/>
          </p:cNvSpPr>
          <p:nvPr/>
        </p:nvSpPr>
        <p:spPr bwMode="auto">
          <a:xfrm>
            <a:off x="869950" y="2481263"/>
            <a:ext cx="4259263" cy="75882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94598" name="Rectangle 6"/>
          <p:cNvSpPr>
            <a:spLocks noChangeArrowheads="1"/>
          </p:cNvSpPr>
          <p:nvPr/>
        </p:nvSpPr>
        <p:spPr bwMode="auto">
          <a:xfrm>
            <a:off x="896938" y="4770438"/>
            <a:ext cx="4259262" cy="16113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3067430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457200" y="337343"/>
            <a:ext cx="8351837" cy="792163"/>
          </a:xfrm>
        </p:spPr>
        <p:txBody>
          <a:bodyPr>
            <a:normAutofit fontScale="90000"/>
          </a:bodyPr>
          <a:lstStyle/>
          <a:p>
            <a:r>
              <a:rPr lang="en-US" dirty="0"/>
              <a:t>Saturation-based Technique (basics)</a:t>
            </a:r>
          </a:p>
        </p:txBody>
      </p:sp>
      <p:sp>
        <p:nvSpPr>
          <p:cNvPr id="496643" name="Rectangle 3"/>
          <p:cNvSpPr>
            <a:spLocks noGrp="1" noChangeArrowheads="1"/>
          </p:cNvSpPr>
          <p:nvPr>
            <p:ph type="body" idx="1"/>
          </p:nvPr>
        </p:nvSpPr>
        <p:spPr/>
        <p:txBody>
          <a:bodyPr/>
          <a:lstStyle/>
          <a:p>
            <a:pPr>
              <a:buFontTx/>
              <a:buNone/>
            </a:pPr>
            <a:r>
              <a:rPr lang="en-US"/>
              <a:t>Example:</a:t>
            </a:r>
          </a:p>
        </p:txBody>
      </p:sp>
      <p:pic>
        <p:nvPicPr>
          <p:cNvPr id="496644"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496645" name="Rectangle 5"/>
          <p:cNvSpPr>
            <a:spLocks noChangeArrowheads="1"/>
          </p:cNvSpPr>
          <p:nvPr/>
        </p:nvSpPr>
        <p:spPr bwMode="auto">
          <a:xfrm>
            <a:off x="869950" y="2814638"/>
            <a:ext cx="4259263" cy="425450"/>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96646" name="Rectangle 6"/>
          <p:cNvSpPr>
            <a:spLocks noChangeArrowheads="1"/>
          </p:cNvSpPr>
          <p:nvPr/>
        </p:nvSpPr>
        <p:spPr bwMode="auto">
          <a:xfrm>
            <a:off x="896938" y="4768850"/>
            <a:ext cx="4259262" cy="16129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96647" name="Rectangle 7"/>
          <p:cNvSpPr>
            <a:spLocks noChangeArrowheads="1"/>
          </p:cNvSpPr>
          <p:nvPr/>
        </p:nvSpPr>
        <p:spPr bwMode="auto">
          <a:xfrm>
            <a:off x="928688" y="2112963"/>
            <a:ext cx="4352925" cy="36512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2441444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457200" y="337343"/>
            <a:ext cx="8351837" cy="792163"/>
          </a:xfrm>
        </p:spPr>
        <p:txBody>
          <a:bodyPr>
            <a:normAutofit fontScale="90000"/>
          </a:bodyPr>
          <a:lstStyle/>
          <a:p>
            <a:r>
              <a:rPr lang="en-US" dirty="0"/>
              <a:t>Saturation-based Technique (basics)</a:t>
            </a:r>
          </a:p>
        </p:txBody>
      </p:sp>
      <p:sp>
        <p:nvSpPr>
          <p:cNvPr id="498691" name="Rectangle 3"/>
          <p:cNvSpPr>
            <a:spLocks noGrp="1" noChangeArrowheads="1"/>
          </p:cNvSpPr>
          <p:nvPr>
            <p:ph type="body" idx="1"/>
          </p:nvPr>
        </p:nvSpPr>
        <p:spPr/>
        <p:txBody>
          <a:bodyPr/>
          <a:lstStyle/>
          <a:p>
            <a:pPr>
              <a:buFontTx/>
              <a:buNone/>
            </a:pPr>
            <a:r>
              <a:rPr lang="en-US"/>
              <a:t>Example:</a:t>
            </a:r>
          </a:p>
        </p:txBody>
      </p:sp>
      <p:pic>
        <p:nvPicPr>
          <p:cNvPr id="498692"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498693" name="Rectangle 5"/>
          <p:cNvSpPr>
            <a:spLocks noChangeArrowheads="1"/>
          </p:cNvSpPr>
          <p:nvPr/>
        </p:nvSpPr>
        <p:spPr bwMode="auto">
          <a:xfrm>
            <a:off x="869950" y="2814638"/>
            <a:ext cx="4259263" cy="425450"/>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98694" name="Rectangle 6"/>
          <p:cNvSpPr>
            <a:spLocks noChangeArrowheads="1"/>
          </p:cNvSpPr>
          <p:nvPr/>
        </p:nvSpPr>
        <p:spPr bwMode="auto">
          <a:xfrm>
            <a:off x="896938" y="6061075"/>
            <a:ext cx="4259262" cy="320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98695" name="Rectangle 7"/>
          <p:cNvSpPr>
            <a:spLocks noChangeArrowheads="1"/>
          </p:cNvSpPr>
          <p:nvPr/>
        </p:nvSpPr>
        <p:spPr bwMode="auto">
          <a:xfrm>
            <a:off x="928688" y="2112963"/>
            <a:ext cx="4352925" cy="36512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103364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p:cNvSpPr>
            <a:spLocks noGrp="1"/>
          </p:cNvSpPr>
          <p:nvPr>
            <p:ph type="title"/>
          </p:nvPr>
        </p:nvSpPr>
        <p:spPr>
          <a:xfrm>
            <a:off x="457200" y="141593"/>
            <a:ext cx="8229600" cy="1143000"/>
          </a:xfrm>
        </p:spPr>
        <p:txBody>
          <a:bodyPr/>
          <a:lstStyle/>
          <a:p>
            <a:r>
              <a:rPr lang="en-US" dirty="0">
                <a:latin typeface="Calibri" charset="0"/>
              </a:rPr>
              <a:t>Syntactic sugar: </a:t>
            </a:r>
            <a:r>
              <a:rPr lang="en-US" dirty="0" err="1">
                <a:latin typeface="Calibri" charset="0"/>
              </a:rPr>
              <a:t>disJointClasses</a:t>
            </a:r>
            <a:endParaRPr lang="it-IT" dirty="0">
              <a:latin typeface="Calibri" charset="0"/>
            </a:endParaRPr>
          </a:p>
        </p:txBody>
      </p:sp>
      <p:sp>
        <p:nvSpPr>
          <p:cNvPr id="3" name="Segnaposto contenuto 2"/>
          <p:cNvSpPr>
            <a:spLocks noGrp="1"/>
          </p:cNvSpPr>
          <p:nvPr>
            <p:ph idx="1"/>
          </p:nvPr>
        </p:nvSpPr>
        <p:spPr>
          <a:xfrm>
            <a:off x="319770" y="1127355"/>
            <a:ext cx="8367030" cy="5621790"/>
          </a:xfrm>
        </p:spPr>
        <p:txBody>
          <a:bodyPr rtlCol="0">
            <a:normAutofit/>
          </a:bodyPr>
          <a:lstStyle/>
          <a:p>
            <a:pPr fontAlgn="auto">
              <a:spcAft>
                <a:spcPts val="0"/>
              </a:spcAft>
              <a:buFont typeface="Arial" pitchFamily="34" charset="0"/>
              <a:buChar char="•"/>
              <a:defRPr/>
            </a:pPr>
            <a:r>
              <a:rPr lang="en-US" dirty="0"/>
              <a:t>It’s common to want to assert that a set of classes are pairwise disjoint</a:t>
            </a:r>
          </a:p>
          <a:p>
            <a:pPr lvl="1">
              <a:buFont typeface="Lucida Grande"/>
              <a:buChar char="-"/>
              <a:defRPr/>
            </a:pPr>
            <a:r>
              <a:rPr lang="en-US" sz="2400" dirty="0"/>
              <a:t>No individual can be an instance of two of the classes in set</a:t>
            </a:r>
          </a:p>
          <a:p>
            <a:pPr>
              <a:defRPr/>
            </a:pPr>
            <a:r>
              <a:rPr lang="en-US" dirty="0"/>
              <a:t>Faculty, staff and students are all disjoint</a:t>
            </a:r>
          </a:p>
          <a:p>
            <a:pPr marL="457200" lvl="1" indent="0">
              <a:buNone/>
              <a:defRPr/>
            </a:pPr>
            <a:r>
              <a:rPr lang="en-US" sz="2400" dirty="0"/>
              <a:t>[a </a:t>
            </a:r>
            <a:r>
              <a:rPr lang="en-US" sz="2400" dirty="0" err="1"/>
              <a:t>owl:allDisjointClasses</a:t>
            </a:r>
            <a:r>
              <a:rPr lang="en-US" sz="2400" dirty="0"/>
              <a:t>;</a:t>
            </a:r>
          </a:p>
          <a:p>
            <a:pPr marL="457200" lvl="1" indent="0">
              <a:buNone/>
              <a:defRPr/>
            </a:pPr>
            <a:r>
              <a:rPr lang="en-US" sz="2400" dirty="0"/>
              <a:t>  </a:t>
            </a:r>
            <a:r>
              <a:rPr lang="en-US" sz="2400" dirty="0" err="1"/>
              <a:t>owlmembers</a:t>
            </a:r>
            <a:r>
              <a:rPr lang="en-US" sz="2400" dirty="0"/>
              <a:t> (:faculty :staff :students)]</a:t>
            </a:r>
          </a:p>
          <a:p>
            <a:pPr marL="230188" indent="-230188">
              <a:defRPr/>
            </a:pPr>
            <a:r>
              <a:rPr lang="en-US" dirty="0"/>
              <a:t>In OWL 1.1 we’d have to make three assertions</a:t>
            </a:r>
          </a:p>
          <a:p>
            <a:pPr marL="452438" lvl="1" indent="-230188">
              <a:defRPr/>
            </a:pPr>
            <a:r>
              <a:rPr lang="en-US" dirty="0"/>
              <a:t>:</a:t>
            </a:r>
            <a:r>
              <a:rPr lang="en-US" sz="2400" dirty="0"/>
              <a:t>faculty </a:t>
            </a:r>
            <a:r>
              <a:rPr lang="en-US" sz="2400" dirty="0" err="1"/>
              <a:t>owl:disjointWith</a:t>
            </a:r>
            <a:r>
              <a:rPr lang="en-US" sz="2400" dirty="0"/>
              <a:t> :staff</a:t>
            </a:r>
          </a:p>
          <a:p>
            <a:pPr marL="452438" lvl="1" indent="-230188">
              <a:defRPr/>
            </a:pPr>
            <a:r>
              <a:rPr lang="en-US" sz="2400" dirty="0"/>
              <a:t>:faculty </a:t>
            </a:r>
            <a:r>
              <a:rPr lang="en-US" sz="2400" dirty="0" err="1"/>
              <a:t>owl:disjointWith</a:t>
            </a:r>
            <a:r>
              <a:rPr lang="en-US" sz="2400" dirty="0"/>
              <a:t> :student</a:t>
            </a:r>
          </a:p>
          <a:p>
            <a:pPr lvl="1">
              <a:defRPr/>
            </a:pPr>
            <a:r>
              <a:rPr lang="en-US" sz="2400" dirty="0"/>
              <a:t>:staff </a:t>
            </a:r>
            <a:r>
              <a:rPr lang="en-US" sz="2400" dirty="0" err="1"/>
              <a:t>owl:disjointWith</a:t>
            </a:r>
            <a:r>
              <a:rPr lang="en-US" sz="2400" dirty="0"/>
              <a:t> :staff</a:t>
            </a:r>
          </a:p>
          <a:p>
            <a:pPr>
              <a:defRPr/>
            </a:pPr>
            <a:r>
              <a:rPr lang="en-US" dirty="0"/>
              <a:t>Which gets cumbersome for large sets</a:t>
            </a:r>
          </a:p>
          <a:p>
            <a:pPr marL="452438" lvl="1" indent="-230188">
              <a:defRPr/>
            </a:pPr>
            <a:endParaRPr lang="en-US" dirty="0"/>
          </a:p>
          <a:p>
            <a:pPr marL="452438" lvl="1" indent="-230188">
              <a:defRPr/>
            </a:pPr>
            <a:endParaRPr lang="en-US" dirty="0"/>
          </a:p>
          <a:p>
            <a:pPr marL="457200" lvl="1" indent="0">
              <a:buNone/>
              <a:defRPr/>
            </a:pPr>
            <a:endParaRPr lang="en-US" dirty="0"/>
          </a:p>
        </p:txBody>
      </p:sp>
    </p:spTree>
    <p:extLst>
      <p:ext uri="{BB962C8B-B14F-4D97-AF65-F5344CB8AC3E}">
        <p14:creationId xmlns:p14="http://schemas.microsoft.com/office/powerpoint/2010/main" val="2102071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457200" y="337343"/>
            <a:ext cx="8351837" cy="792163"/>
          </a:xfrm>
        </p:spPr>
        <p:txBody>
          <a:bodyPr>
            <a:normAutofit fontScale="90000"/>
          </a:bodyPr>
          <a:lstStyle/>
          <a:p>
            <a:r>
              <a:rPr lang="en-US" dirty="0"/>
              <a:t>Saturation-based Technique (basics)</a:t>
            </a:r>
          </a:p>
        </p:txBody>
      </p:sp>
      <p:sp>
        <p:nvSpPr>
          <p:cNvPr id="500739" name="Rectangle 3"/>
          <p:cNvSpPr>
            <a:spLocks noGrp="1" noChangeArrowheads="1"/>
          </p:cNvSpPr>
          <p:nvPr>
            <p:ph type="body" idx="1"/>
          </p:nvPr>
        </p:nvSpPr>
        <p:spPr/>
        <p:txBody>
          <a:bodyPr/>
          <a:lstStyle/>
          <a:p>
            <a:pPr>
              <a:buFontTx/>
              <a:buNone/>
            </a:pPr>
            <a:r>
              <a:rPr lang="en-US"/>
              <a:t>Example:</a:t>
            </a:r>
          </a:p>
        </p:txBody>
      </p:sp>
      <p:pic>
        <p:nvPicPr>
          <p:cNvPr id="500740"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500741" name="Rectangle 5"/>
          <p:cNvSpPr>
            <a:spLocks noChangeArrowheads="1"/>
          </p:cNvSpPr>
          <p:nvPr/>
        </p:nvSpPr>
        <p:spPr bwMode="auto">
          <a:xfrm>
            <a:off x="896938" y="6061075"/>
            <a:ext cx="4259262" cy="320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00742" name="Rectangle 6"/>
          <p:cNvSpPr>
            <a:spLocks noChangeArrowheads="1"/>
          </p:cNvSpPr>
          <p:nvPr/>
        </p:nvSpPr>
        <p:spPr bwMode="auto">
          <a:xfrm>
            <a:off x="928688" y="2112963"/>
            <a:ext cx="4352925" cy="687387"/>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8096433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457200" y="504587"/>
            <a:ext cx="8351837" cy="792163"/>
          </a:xfrm>
        </p:spPr>
        <p:txBody>
          <a:bodyPr>
            <a:normAutofit fontScale="90000"/>
          </a:bodyPr>
          <a:lstStyle/>
          <a:p>
            <a:r>
              <a:rPr lang="en-US" dirty="0"/>
              <a:t>Saturation-based Technique (basics)</a:t>
            </a:r>
          </a:p>
        </p:txBody>
      </p:sp>
      <p:sp>
        <p:nvSpPr>
          <p:cNvPr id="502787" name="Rectangle 3"/>
          <p:cNvSpPr>
            <a:spLocks noGrp="1" noChangeArrowheads="1"/>
          </p:cNvSpPr>
          <p:nvPr>
            <p:ph type="body" idx="1"/>
          </p:nvPr>
        </p:nvSpPr>
        <p:spPr/>
        <p:txBody>
          <a:bodyPr/>
          <a:lstStyle/>
          <a:p>
            <a:pPr>
              <a:buFontTx/>
              <a:buNone/>
            </a:pPr>
            <a:r>
              <a:rPr lang="en-US"/>
              <a:t>Example:</a:t>
            </a:r>
          </a:p>
        </p:txBody>
      </p:sp>
      <p:pic>
        <p:nvPicPr>
          <p:cNvPr id="502788"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502789" name="Rectangle 5"/>
          <p:cNvSpPr>
            <a:spLocks noChangeArrowheads="1"/>
          </p:cNvSpPr>
          <p:nvPr/>
        </p:nvSpPr>
        <p:spPr bwMode="auto">
          <a:xfrm>
            <a:off x="928688" y="2112963"/>
            <a:ext cx="4352925" cy="687387"/>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8089013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457201" y="458819"/>
            <a:ext cx="8351837" cy="792163"/>
          </a:xfrm>
        </p:spPr>
        <p:txBody>
          <a:bodyPr>
            <a:normAutofit fontScale="90000"/>
          </a:bodyPr>
          <a:lstStyle/>
          <a:p>
            <a:r>
              <a:rPr lang="en-US" dirty="0"/>
              <a:t>Saturation-based Technique (basics)</a:t>
            </a:r>
          </a:p>
        </p:txBody>
      </p:sp>
      <p:sp>
        <p:nvSpPr>
          <p:cNvPr id="504835" name="Rectangle 3"/>
          <p:cNvSpPr>
            <a:spLocks noGrp="1" noChangeArrowheads="1"/>
          </p:cNvSpPr>
          <p:nvPr>
            <p:ph type="body" idx="1"/>
          </p:nvPr>
        </p:nvSpPr>
        <p:spPr/>
        <p:txBody>
          <a:bodyPr/>
          <a:lstStyle/>
          <a:p>
            <a:pPr>
              <a:buFontTx/>
              <a:buNone/>
            </a:pPr>
            <a:r>
              <a:rPr lang="en-US"/>
              <a:t>Example:</a:t>
            </a:r>
          </a:p>
        </p:txBody>
      </p:sp>
      <p:pic>
        <p:nvPicPr>
          <p:cNvPr id="504836"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504837" name="Rectangle 5"/>
          <p:cNvSpPr>
            <a:spLocks noChangeArrowheads="1"/>
          </p:cNvSpPr>
          <p:nvPr/>
        </p:nvSpPr>
        <p:spPr bwMode="auto">
          <a:xfrm>
            <a:off x="869950" y="2085975"/>
            <a:ext cx="4259263" cy="1154113"/>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04838" name="Rectangle 6"/>
          <p:cNvSpPr>
            <a:spLocks noChangeArrowheads="1"/>
          </p:cNvSpPr>
          <p:nvPr/>
        </p:nvSpPr>
        <p:spPr bwMode="auto">
          <a:xfrm>
            <a:off x="771525" y="5402263"/>
            <a:ext cx="3771900" cy="655637"/>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pic>
        <p:nvPicPr>
          <p:cNvPr id="504839" name="Picture 7" descr="latex-image-1"/>
          <p:cNvPicPr>
            <a:picLocks noChangeAspect="1" noChangeArrowheads="1"/>
          </p:cNvPicPr>
          <p:nvPr/>
        </p:nvPicPr>
        <p:blipFill>
          <a:blip r:embed="rId4">
            <a:extLst>
              <a:ext uri="{28A0092B-C50C-407E-A947-70E740481C1C}">
                <a14:useLocalDpi xmlns:a14="http://schemas.microsoft.com/office/drawing/2010/main" val="0"/>
              </a:ext>
            </a:extLst>
          </a:blip>
          <a:srcRect l="14085" t="48694" r="13405"/>
          <a:stretch>
            <a:fillRect/>
          </a:stretch>
        </p:blipFill>
        <p:spPr bwMode="auto">
          <a:xfrm>
            <a:off x="5597525" y="2300288"/>
            <a:ext cx="3211513" cy="592137"/>
          </a:xfrm>
          <a:prstGeom prst="rect">
            <a:avLst/>
          </a:prstGeom>
          <a:noFill/>
          <a:extLst>
            <a:ext uri="{909E8E84-426E-40dd-AFC4-6F175D3DCCD1}">
              <a14:hiddenFill xmlns="" xmlns:a14="http://schemas.microsoft.com/office/drawing/2010/main">
                <a:solidFill>
                  <a:srgbClr val="FFFFFF"/>
                </a:solidFill>
              </a14:hiddenFill>
            </a:ext>
          </a:extLst>
        </p:spPr>
      </p:pic>
      <p:sp>
        <p:nvSpPr>
          <p:cNvPr id="504840" name="Rectangle 8"/>
          <p:cNvSpPr>
            <a:spLocks noChangeArrowheads="1"/>
          </p:cNvSpPr>
          <p:nvPr/>
        </p:nvSpPr>
        <p:spPr bwMode="auto">
          <a:xfrm>
            <a:off x="809625" y="4430713"/>
            <a:ext cx="3771900" cy="623887"/>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04841" name="Rectangle 9"/>
          <p:cNvSpPr>
            <a:spLocks noChangeArrowheads="1"/>
          </p:cNvSpPr>
          <p:nvPr/>
        </p:nvSpPr>
        <p:spPr bwMode="auto">
          <a:xfrm>
            <a:off x="774700" y="3438525"/>
            <a:ext cx="3771900" cy="674688"/>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786035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457201" y="470261"/>
            <a:ext cx="8351837" cy="792163"/>
          </a:xfrm>
        </p:spPr>
        <p:txBody>
          <a:bodyPr>
            <a:normAutofit fontScale="90000"/>
          </a:bodyPr>
          <a:lstStyle/>
          <a:p>
            <a:r>
              <a:rPr lang="en-US" dirty="0"/>
              <a:t>Saturation-based Technique (basics)</a:t>
            </a:r>
          </a:p>
        </p:txBody>
      </p:sp>
      <p:sp>
        <p:nvSpPr>
          <p:cNvPr id="506883" name="Rectangle 3"/>
          <p:cNvSpPr>
            <a:spLocks noGrp="1" noChangeArrowheads="1"/>
          </p:cNvSpPr>
          <p:nvPr>
            <p:ph type="body" idx="1"/>
          </p:nvPr>
        </p:nvSpPr>
        <p:spPr/>
        <p:txBody>
          <a:bodyPr/>
          <a:lstStyle/>
          <a:p>
            <a:pPr>
              <a:buFontTx/>
              <a:buNone/>
            </a:pPr>
            <a:r>
              <a:rPr lang="en-US"/>
              <a:t>Example:</a:t>
            </a:r>
          </a:p>
        </p:txBody>
      </p:sp>
      <p:pic>
        <p:nvPicPr>
          <p:cNvPr id="506884"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506885" name="Rectangle 5"/>
          <p:cNvSpPr>
            <a:spLocks noChangeArrowheads="1"/>
          </p:cNvSpPr>
          <p:nvPr/>
        </p:nvSpPr>
        <p:spPr bwMode="auto">
          <a:xfrm>
            <a:off x="869950" y="2085975"/>
            <a:ext cx="4259263" cy="1154113"/>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06886" name="Rectangle 6"/>
          <p:cNvSpPr>
            <a:spLocks noChangeArrowheads="1"/>
          </p:cNvSpPr>
          <p:nvPr/>
        </p:nvSpPr>
        <p:spPr bwMode="auto">
          <a:xfrm>
            <a:off x="771525" y="5402263"/>
            <a:ext cx="3771900" cy="655637"/>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pic>
        <p:nvPicPr>
          <p:cNvPr id="506887" name="Picture 7" descr="latex-image-1"/>
          <p:cNvPicPr>
            <a:picLocks noChangeAspect="1" noChangeArrowheads="1"/>
          </p:cNvPicPr>
          <p:nvPr/>
        </p:nvPicPr>
        <p:blipFill>
          <a:blip r:embed="rId4">
            <a:extLst>
              <a:ext uri="{28A0092B-C50C-407E-A947-70E740481C1C}">
                <a14:useLocalDpi xmlns:a14="http://schemas.microsoft.com/office/drawing/2010/main" val="0"/>
              </a:ext>
            </a:extLst>
          </a:blip>
          <a:srcRect l="14085" t="48694" r="13405"/>
          <a:stretch>
            <a:fillRect/>
          </a:stretch>
        </p:blipFill>
        <p:spPr bwMode="auto">
          <a:xfrm>
            <a:off x="5597525" y="2300288"/>
            <a:ext cx="3211513" cy="592137"/>
          </a:xfrm>
          <a:prstGeom prst="rect">
            <a:avLst/>
          </a:prstGeom>
          <a:noFill/>
          <a:extLst>
            <a:ext uri="{909E8E84-426E-40dd-AFC4-6F175D3DCCD1}">
              <a14:hiddenFill xmlns="" xmlns:a14="http://schemas.microsoft.com/office/drawing/2010/main">
                <a:solidFill>
                  <a:srgbClr val="FFFFFF"/>
                </a:solidFill>
              </a14:hiddenFill>
            </a:ext>
          </a:extLst>
        </p:spPr>
      </p:pic>
      <p:sp>
        <p:nvSpPr>
          <p:cNvPr id="506888" name="Rectangle 8"/>
          <p:cNvSpPr>
            <a:spLocks noChangeArrowheads="1"/>
          </p:cNvSpPr>
          <p:nvPr/>
        </p:nvSpPr>
        <p:spPr bwMode="auto">
          <a:xfrm>
            <a:off x="809625" y="4430713"/>
            <a:ext cx="3771900" cy="623887"/>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06889" name="Rectangle 9"/>
          <p:cNvSpPr>
            <a:spLocks noChangeArrowheads="1"/>
          </p:cNvSpPr>
          <p:nvPr/>
        </p:nvSpPr>
        <p:spPr bwMode="auto">
          <a:xfrm>
            <a:off x="774700" y="3438525"/>
            <a:ext cx="3771900" cy="674688"/>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pic>
        <p:nvPicPr>
          <p:cNvPr id="506890" name="Picture 10" descr="latex-image-1"/>
          <p:cNvPicPr>
            <a:picLocks noChangeAspect="1" noChangeArrowheads="1"/>
          </p:cNvPicPr>
          <p:nvPr/>
        </p:nvPicPr>
        <p:blipFill>
          <a:blip r:embed="rId5">
            <a:extLst>
              <a:ext uri="{28A0092B-C50C-407E-A947-70E740481C1C}">
                <a14:useLocalDpi xmlns:a14="http://schemas.microsoft.com/office/drawing/2010/main" val="0"/>
              </a:ext>
            </a:extLst>
          </a:blip>
          <a:srcRect b="47813"/>
          <a:stretch>
            <a:fillRect/>
          </a:stretch>
        </p:blipFill>
        <p:spPr bwMode="auto">
          <a:xfrm>
            <a:off x="5245100" y="3514725"/>
            <a:ext cx="3271838" cy="2841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521722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457200" y="435935"/>
            <a:ext cx="8351837" cy="792163"/>
          </a:xfrm>
        </p:spPr>
        <p:txBody>
          <a:bodyPr>
            <a:normAutofit fontScale="90000"/>
          </a:bodyPr>
          <a:lstStyle/>
          <a:p>
            <a:r>
              <a:rPr lang="en-US" dirty="0"/>
              <a:t>Saturation-based Technique (basics)</a:t>
            </a:r>
          </a:p>
        </p:txBody>
      </p:sp>
      <p:sp>
        <p:nvSpPr>
          <p:cNvPr id="508931" name="Rectangle 3"/>
          <p:cNvSpPr>
            <a:spLocks noGrp="1" noChangeArrowheads="1"/>
          </p:cNvSpPr>
          <p:nvPr>
            <p:ph type="body" idx="1"/>
          </p:nvPr>
        </p:nvSpPr>
        <p:spPr/>
        <p:txBody>
          <a:bodyPr/>
          <a:lstStyle/>
          <a:p>
            <a:pPr>
              <a:buFontTx/>
              <a:buNone/>
            </a:pPr>
            <a:r>
              <a:rPr lang="en-US"/>
              <a:t>Example:</a:t>
            </a:r>
          </a:p>
        </p:txBody>
      </p:sp>
      <p:pic>
        <p:nvPicPr>
          <p:cNvPr id="508932"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508933" name="Rectangle 5"/>
          <p:cNvSpPr>
            <a:spLocks noChangeArrowheads="1"/>
          </p:cNvSpPr>
          <p:nvPr/>
        </p:nvSpPr>
        <p:spPr bwMode="auto">
          <a:xfrm>
            <a:off x="869950" y="2085975"/>
            <a:ext cx="4259263" cy="1154113"/>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08934" name="Rectangle 6"/>
          <p:cNvSpPr>
            <a:spLocks noChangeArrowheads="1"/>
          </p:cNvSpPr>
          <p:nvPr/>
        </p:nvSpPr>
        <p:spPr bwMode="auto">
          <a:xfrm>
            <a:off x="771525" y="5078413"/>
            <a:ext cx="3771900" cy="1301750"/>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08935" name="Rectangle 7"/>
          <p:cNvSpPr>
            <a:spLocks noChangeArrowheads="1"/>
          </p:cNvSpPr>
          <p:nvPr/>
        </p:nvSpPr>
        <p:spPr bwMode="auto">
          <a:xfrm>
            <a:off x="809625" y="3421063"/>
            <a:ext cx="3771900" cy="1009650"/>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pic>
        <p:nvPicPr>
          <p:cNvPr id="508936" name="Picture 8" descr="latex-image-1"/>
          <p:cNvPicPr>
            <a:picLocks noChangeAspect="1" noChangeArrowheads="1"/>
          </p:cNvPicPr>
          <p:nvPr/>
        </p:nvPicPr>
        <p:blipFill>
          <a:blip r:embed="rId4">
            <a:extLst>
              <a:ext uri="{28A0092B-C50C-407E-A947-70E740481C1C}">
                <a14:useLocalDpi xmlns:a14="http://schemas.microsoft.com/office/drawing/2010/main" val="0"/>
              </a:ext>
            </a:extLst>
          </a:blip>
          <a:srcRect l="39415" b="53125"/>
          <a:stretch>
            <a:fillRect/>
          </a:stretch>
        </p:blipFill>
        <p:spPr bwMode="auto">
          <a:xfrm>
            <a:off x="5710238" y="2425700"/>
            <a:ext cx="2819400" cy="568325"/>
          </a:xfrm>
          <a:prstGeom prst="rect">
            <a:avLst/>
          </a:prstGeom>
          <a:noFill/>
          <a:extLst>
            <a:ext uri="{909E8E84-426E-40dd-AFC4-6F175D3DCCD1}">
              <a14:hiddenFill xmlns="" xmlns:a14="http://schemas.microsoft.com/office/drawing/2010/main">
                <a:solidFill>
                  <a:srgbClr val="FFFFFF"/>
                </a:solidFill>
              </a14:hiddenFill>
            </a:ext>
          </a:extLst>
        </p:spPr>
      </p:pic>
      <p:pic>
        <p:nvPicPr>
          <p:cNvPr id="508937" name="Picture 9" descr="latex-image-1"/>
          <p:cNvPicPr>
            <a:picLocks noChangeAspect="1" noChangeArrowheads="1"/>
          </p:cNvPicPr>
          <p:nvPr/>
        </p:nvPicPr>
        <p:blipFill>
          <a:blip r:embed="rId5">
            <a:extLst>
              <a:ext uri="{28A0092B-C50C-407E-A947-70E740481C1C}">
                <a14:useLocalDpi xmlns:a14="http://schemas.microsoft.com/office/drawing/2010/main" val="0"/>
              </a:ext>
            </a:extLst>
          </a:blip>
          <a:srcRect b="45773"/>
          <a:stretch>
            <a:fillRect/>
          </a:stretch>
        </p:blipFill>
        <p:spPr bwMode="auto">
          <a:xfrm>
            <a:off x="5245100" y="3514725"/>
            <a:ext cx="3271838" cy="295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5720669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457200" y="458819"/>
            <a:ext cx="8351837" cy="792163"/>
          </a:xfrm>
        </p:spPr>
        <p:txBody>
          <a:bodyPr>
            <a:normAutofit fontScale="90000"/>
          </a:bodyPr>
          <a:lstStyle/>
          <a:p>
            <a:r>
              <a:rPr lang="en-US" dirty="0"/>
              <a:t>Saturation-based Technique (basics)</a:t>
            </a:r>
          </a:p>
        </p:txBody>
      </p:sp>
      <p:sp>
        <p:nvSpPr>
          <p:cNvPr id="510979" name="Rectangle 3"/>
          <p:cNvSpPr>
            <a:spLocks noGrp="1" noChangeArrowheads="1"/>
          </p:cNvSpPr>
          <p:nvPr>
            <p:ph type="body" idx="1"/>
          </p:nvPr>
        </p:nvSpPr>
        <p:spPr>
          <a:xfrm>
            <a:off x="466725" y="1508905"/>
            <a:ext cx="8229600" cy="4846806"/>
          </a:xfrm>
        </p:spPr>
        <p:txBody>
          <a:bodyPr/>
          <a:lstStyle/>
          <a:p>
            <a:pPr>
              <a:buFontTx/>
              <a:buNone/>
            </a:pPr>
            <a:r>
              <a:rPr lang="en-US" dirty="0"/>
              <a:t>Example:</a:t>
            </a:r>
          </a:p>
        </p:txBody>
      </p:sp>
      <p:pic>
        <p:nvPicPr>
          <p:cNvPr id="510980"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211388"/>
            <a:ext cx="4043363" cy="4106862"/>
          </a:xfrm>
          <a:prstGeom prst="rect">
            <a:avLst/>
          </a:prstGeom>
          <a:noFill/>
          <a:extLst>
            <a:ext uri="{909E8E84-426E-40dd-AFC4-6F175D3DCCD1}">
              <a14:hiddenFill xmlns="" xmlns:a14="http://schemas.microsoft.com/office/drawing/2010/main">
                <a:solidFill>
                  <a:srgbClr val="FFFFFF"/>
                </a:solidFill>
              </a14:hiddenFill>
            </a:ext>
          </a:extLst>
        </p:spPr>
      </p:pic>
      <p:sp>
        <p:nvSpPr>
          <p:cNvPr id="510981" name="Rectangle 5"/>
          <p:cNvSpPr>
            <a:spLocks noChangeArrowheads="1"/>
          </p:cNvSpPr>
          <p:nvPr/>
        </p:nvSpPr>
        <p:spPr bwMode="auto">
          <a:xfrm>
            <a:off x="869950" y="2085975"/>
            <a:ext cx="4259263" cy="1154113"/>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10982" name="Rectangle 6"/>
          <p:cNvSpPr>
            <a:spLocks noChangeArrowheads="1"/>
          </p:cNvSpPr>
          <p:nvPr/>
        </p:nvSpPr>
        <p:spPr bwMode="auto">
          <a:xfrm>
            <a:off x="771525" y="5078413"/>
            <a:ext cx="3771900" cy="1301750"/>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10983" name="Rectangle 7"/>
          <p:cNvSpPr>
            <a:spLocks noChangeArrowheads="1"/>
          </p:cNvSpPr>
          <p:nvPr/>
        </p:nvSpPr>
        <p:spPr bwMode="auto">
          <a:xfrm>
            <a:off x="809625" y="3421063"/>
            <a:ext cx="3771900" cy="1009650"/>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pic>
        <p:nvPicPr>
          <p:cNvPr id="510984" name="Picture 8" descr="latex-image-1"/>
          <p:cNvPicPr>
            <a:picLocks noChangeAspect="1" noChangeArrowheads="1"/>
          </p:cNvPicPr>
          <p:nvPr/>
        </p:nvPicPr>
        <p:blipFill>
          <a:blip r:embed="rId4">
            <a:extLst>
              <a:ext uri="{28A0092B-C50C-407E-A947-70E740481C1C}">
                <a14:useLocalDpi xmlns:a14="http://schemas.microsoft.com/office/drawing/2010/main" val="0"/>
              </a:ext>
            </a:extLst>
          </a:blip>
          <a:srcRect l="39415" b="53125"/>
          <a:stretch>
            <a:fillRect/>
          </a:stretch>
        </p:blipFill>
        <p:spPr bwMode="auto">
          <a:xfrm>
            <a:off x="5710238" y="2425700"/>
            <a:ext cx="2819400" cy="568325"/>
          </a:xfrm>
          <a:prstGeom prst="rect">
            <a:avLst/>
          </a:prstGeom>
          <a:noFill/>
          <a:extLst>
            <a:ext uri="{909E8E84-426E-40dd-AFC4-6F175D3DCCD1}">
              <a14:hiddenFill xmlns="" xmlns:a14="http://schemas.microsoft.com/office/drawing/2010/main">
                <a:solidFill>
                  <a:srgbClr val="FFFFFF"/>
                </a:solidFill>
              </a14:hiddenFill>
            </a:ext>
          </a:extLst>
        </p:spPr>
      </p:pic>
      <p:pic>
        <p:nvPicPr>
          <p:cNvPr id="510985" name="Picture 9" descr="latex-imag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5100" y="3514725"/>
            <a:ext cx="3271838" cy="5445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046599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body" idx="1"/>
          </p:nvPr>
        </p:nvSpPr>
        <p:spPr>
          <a:xfrm>
            <a:off x="457200" y="1502026"/>
            <a:ext cx="8229600" cy="4846806"/>
          </a:xfrm>
        </p:spPr>
        <p:txBody>
          <a:bodyPr/>
          <a:lstStyle/>
          <a:p>
            <a:pPr>
              <a:buFontTx/>
              <a:buNone/>
            </a:pPr>
            <a:r>
              <a:rPr lang="en-US" dirty="0"/>
              <a:t>Performance with large bio-medical ontologies</a:t>
            </a:r>
          </a:p>
        </p:txBody>
      </p:sp>
      <p:sp>
        <p:nvSpPr>
          <p:cNvPr id="513027" name="Rectangle 3"/>
          <p:cNvSpPr>
            <a:spLocks noGrp="1" noChangeArrowheads="1"/>
          </p:cNvSpPr>
          <p:nvPr>
            <p:ph type="title"/>
          </p:nvPr>
        </p:nvSpPr>
        <p:spPr>
          <a:xfrm>
            <a:off x="457200" y="573238"/>
            <a:ext cx="8351837" cy="792163"/>
          </a:xfrm>
          <a:noFill/>
          <a:ln/>
        </p:spPr>
        <p:txBody>
          <a:bodyPr/>
          <a:lstStyle/>
          <a:p>
            <a:r>
              <a:rPr lang="en-US" dirty="0"/>
              <a:t>Saturation-based Technique</a:t>
            </a:r>
          </a:p>
        </p:txBody>
      </p:sp>
      <p:pic>
        <p:nvPicPr>
          <p:cNvPr id="513028" name="Picture 4" descr="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460" y="2608351"/>
            <a:ext cx="7735888" cy="3261354"/>
          </a:xfrm>
          <a:prstGeom prst="rect">
            <a:avLst/>
          </a:prstGeom>
          <a:noFill/>
          <a:ln w="3175">
            <a:solidFill>
              <a:schemeClr val="tx1">
                <a:lumMod val="50000"/>
                <a:lumOff val="50000"/>
              </a:schemeClr>
            </a:solidFill>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457200" y="6025666"/>
            <a:ext cx="8568127" cy="646331"/>
          </a:xfrm>
          <a:prstGeom prst="rect">
            <a:avLst/>
          </a:prstGeom>
          <a:noFill/>
        </p:spPr>
        <p:txBody>
          <a:bodyPr wrap="square" rtlCol="0">
            <a:spAutoFit/>
          </a:bodyPr>
          <a:lstStyle/>
          <a:p>
            <a:r>
              <a:rPr lang="en-US" dirty="0">
                <a:hlinkClick r:id="rId4"/>
              </a:rPr>
              <a:t>Galen</a:t>
            </a:r>
            <a:r>
              <a:rPr lang="en-US" dirty="0"/>
              <a:t> and </a:t>
            </a:r>
            <a:r>
              <a:rPr lang="en-US" dirty="0">
                <a:hlinkClick r:id="rId5"/>
              </a:rPr>
              <a:t>Snomed</a:t>
            </a:r>
            <a:r>
              <a:rPr lang="en-US" dirty="0"/>
              <a:t> are large ontologies of medical terms; both have OWL versions. </a:t>
            </a:r>
            <a:r>
              <a:rPr lang="en-US" dirty="0">
                <a:hlinkClick r:id="rId6"/>
              </a:rPr>
              <a:t>NCI</a:t>
            </a:r>
            <a:r>
              <a:rPr lang="en-US" dirty="0"/>
              <a:t> is a vocabulary of cancer-related terms. </a:t>
            </a:r>
            <a:r>
              <a:rPr lang="en-US" dirty="0">
                <a:hlinkClick r:id="rId7"/>
              </a:rPr>
              <a:t>GO</a:t>
            </a:r>
            <a:r>
              <a:rPr lang="en-US" dirty="0"/>
              <a:t> is the gene ontology.</a:t>
            </a:r>
          </a:p>
        </p:txBody>
      </p:sp>
    </p:spTree>
    <p:extLst>
      <p:ext uri="{BB962C8B-B14F-4D97-AF65-F5344CB8AC3E}">
        <p14:creationId xmlns:p14="http://schemas.microsoft.com/office/powerpoint/2010/main" val="994232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p:txBody>
          <a:bodyPr/>
          <a:lstStyle/>
          <a:p>
            <a:r>
              <a:rPr lang="en-US" dirty="0">
                <a:latin typeface="Calibri" charset="0"/>
              </a:rPr>
              <a:t>OWL 2 QL</a:t>
            </a:r>
            <a:endParaRPr lang="it-IT" dirty="0">
              <a:latin typeface="Calibri" charset="0"/>
            </a:endParaRPr>
          </a:p>
        </p:txBody>
      </p:sp>
      <p:sp>
        <p:nvSpPr>
          <p:cNvPr id="3" name="Segnaposto contenuto 2"/>
          <p:cNvSpPr>
            <a:spLocks noGrp="1"/>
          </p:cNvSpPr>
          <p:nvPr>
            <p:ph idx="1"/>
          </p:nvPr>
        </p:nvSpPr>
        <p:spPr>
          <a:xfrm>
            <a:off x="457200" y="1467265"/>
            <a:ext cx="8412151" cy="5110462"/>
          </a:xfrm>
        </p:spPr>
        <p:txBody>
          <a:bodyPr rtlCol="0">
            <a:noAutofit/>
          </a:bodyPr>
          <a:lstStyle/>
          <a:p>
            <a:pPr fontAlgn="auto">
              <a:spcAft>
                <a:spcPts val="0"/>
              </a:spcAft>
              <a:buFont typeface="Arial" pitchFamily="34" charset="0"/>
              <a:buChar char="•"/>
              <a:defRPr/>
            </a:pPr>
            <a:r>
              <a:rPr lang="en-US" dirty="0">
                <a:ea typeface="+mn-ea"/>
              </a:rPr>
              <a:t>The QL acronym reflects its relation to the standard relational </a:t>
            </a:r>
            <a:r>
              <a:rPr lang="en-US" b="1" dirty="0">
                <a:ea typeface="+mn-ea"/>
              </a:rPr>
              <a:t>Query Language</a:t>
            </a:r>
          </a:p>
          <a:p>
            <a:pPr fontAlgn="auto">
              <a:spcAft>
                <a:spcPts val="0"/>
              </a:spcAft>
              <a:buFont typeface="Arial" pitchFamily="34" charset="0"/>
              <a:buChar char="•"/>
              <a:defRPr/>
            </a:pPr>
            <a:r>
              <a:rPr lang="en-US" dirty="0">
                <a:ea typeface="+mn-ea"/>
              </a:rPr>
              <a:t>It does not allow </a:t>
            </a:r>
            <a:r>
              <a:rPr lang="en-US" i="1" dirty="0">
                <a:ea typeface="+mn-ea"/>
              </a:rPr>
              <a:t>existential</a:t>
            </a:r>
            <a:r>
              <a:rPr lang="en-US" dirty="0">
                <a:ea typeface="+mn-ea"/>
              </a:rPr>
              <a:t> and </a:t>
            </a:r>
            <a:r>
              <a:rPr lang="en-US" i="1" dirty="0">
                <a:ea typeface="+mn-ea"/>
              </a:rPr>
              <a:t>universal restrictions</a:t>
            </a:r>
            <a:r>
              <a:rPr lang="en-US" dirty="0">
                <a:ea typeface="+mn-ea"/>
              </a:rPr>
              <a:t> to a class expression or a data range</a:t>
            </a:r>
          </a:p>
          <a:p>
            <a:pPr marL="625475" lvl="1" indent="-282575" fontAlgn="auto">
              <a:spcAft>
                <a:spcPts val="0"/>
              </a:spcAft>
              <a:buFont typeface="Arial" pitchFamily="34" charset="0"/>
              <a:buChar char="–"/>
              <a:defRPr/>
            </a:pPr>
            <a:r>
              <a:rPr lang="en-US" dirty="0">
                <a:ea typeface="+mn-ea"/>
              </a:rPr>
              <a:t>enable a tight integration with RDBMSs</a:t>
            </a:r>
          </a:p>
          <a:p>
            <a:pPr marL="625475" lvl="1" indent="-282575" fontAlgn="auto">
              <a:spcAft>
                <a:spcPts val="0"/>
              </a:spcAft>
              <a:buFont typeface="Arial" pitchFamily="34" charset="0"/>
              <a:buChar char="–"/>
              <a:defRPr/>
            </a:pPr>
            <a:r>
              <a:rPr lang="en-US" dirty="0" err="1">
                <a:ea typeface="+mn-ea"/>
              </a:rPr>
              <a:t>reasoners</a:t>
            </a:r>
            <a:r>
              <a:rPr lang="en-US" dirty="0">
                <a:ea typeface="+mn-ea"/>
              </a:rPr>
              <a:t> can be implemented on top of standard relational databases</a:t>
            </a:r>
            <a:endParaRPr lang="it-IT" dirty="0">
              <a:ea typeface="+mn-ea"/>
            </a:endParaRPr>
          </a:p>
          <a:p>
            <a:pPr fontAlgn="auto">
              <a:spcAft>
                <a:spcPts val="0"/>
              </a:spcAft>
              <a:buFont typeface="Arial" pitchFamily="34" charset="0"/>
              <a:buChar char="•"/>
              <a:defRPr/>
            </a:pPr>
            <a:r>
              <a:rPr lang="en-US" dirty="0">
                <a:ea typeface="+mn-ea"/>
              </a:rPr>
              <a:t>Can answer complex queries (in particular, unions of conjunctive queries) over the instance level (</a:t>
            </a:r>
            <a:r>
              <a:rPr lang="en-US" dirty="0" err="1">
                <a:ea typeface="+mn-ea"/>
              </a:rPr>
              <a:t>ABox</a:t>
            </a:r>
            <a:r>
              <a:rPr lang="en-US" dirty="0">
                <a:ea typeface="+mn-ea"/>
              </a:rPr>
              <a:t>) of </a:t>
            </a:r>
            <a:r>
              <a:rPr lang="en-US" dirty="0"/>
              <a:t>a</a:t>
            </a:r>
            <a:r>
              <a:rPr lang="en-US" dirty="0">
                <a:ea typeface="+mn-ea"/>
              </a:rPr>
              <a:t> DL knowledge base</a:t>
            </a:r>
            <a:endParaRPr lang="it-IT" dirty="0">
              <a:ea typeface="+mn-ea"/>
            </a:endParaRPr>
          </a:p>
        </p:txBody>
      </p:sp>
    </p:spTree>
    <p:extLst>
      <p:ext uri="{BB962C8B-B14F-4D97-AF65-F5344CB8AC3E}">
        <p14:creationId xmlns:p14="http://schemas.microsoft.com/office/powerpoint/2010/main" val="15194106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876866" y="538223"/>
            <a:ext cx="7556500" cy="685800"/>
          </a:xfrm>
        </p:spPr>
        <p:txBody>
          <a:bodyPr>
            <a:normAutofit fontScale="90000"/>
          </a:bodyPr>
          <a:lstStyle/>
          <a:p>
            <a:r>
              <a:rPr lang="en-US" dirty="0"/>
              <a:t>OWL 2 QL</a:t>
            </a:r>
          </a:p>
        </p:txBody>
      </p:sp>
      <p:sp>
        <p:nvSpPr>
          <p:cNvPr id="515075" name="Rectangle 3"/>
          <p:cNvSpPr>
            <a:spLocks noGrp="1" noChangeArrowheads="1"/>
          </p:cNvSpPr>
          <p:nvPr>
            <p:ph type="body" idx="1"/>
          </p:nvPr>
        </p:nvSpPr>
        <p:spPr>
          <a:xfrm>
            <a:off x="798514" y="1581150"/>
            <a:ext cx="7634852" cy="4738627"/>
          </a:xfrm>
        </p:spPr>
        <p:txBody>
          <a:bodyPr>
            <a:normAutofit/>
          </a:bodyPr>
          <a:lstStyle/>
          <a:p>
            <a:pPr marL="0" indent="0">
              <a:buNone/>
            </a:pPr>
            <a:r>
              <a:rPr lang="en-US" sz="3600" dirty="0"/>
              <a:t>We can exploit </a:t>
            </a:r>
            <a:r>
              <a:rPr lang="en-US" sz="3600" b="1" dirty="0">
                <a:solidFill>
                  <a:srgbClr val="000000"/>
                </a:solidFill>
              </a:rPr>
              <a:t>query rewriting</a:t>
            </a:r>
            <a:r>
              <a:rPr lang="en-US" sz="3600" dirty="0">
                <a:solidFill>
                  <a:srgbClr val="000000"/>
                </a:solidFill>
              </a:rPr>
              <a:t> </a:t>
            </a:r>
            <a:r>
              <a:rPr lang="en-US" sz="3600" dirty="0"/>
              <a:t>based reasoning technique</a:t>
            </a:r>
          </a:p>
          <a:p>
            <a:pPr marL="565150" lvl="1" indent="-333375"/>
            <a:r>
              <a:rPr lang="en-US" sz="3200" dirty="0"/>
              <a:t>Computationally optimal</a:t>
            </a:r>
          </a:p>
          <a:p>
            <a:pPr marL="565150" lvl="1" indent="-333375"/>
            <a:r>
              <a:rPr lang="en-US" sz="3200" dirty="0"/>
              <a:t>Data storage and query evaluation can be delegated to standard RDBMS</a:t>
            </a:r>
          </a:p>
          <a:p>
            <a:pPr marL="565150" lvl="1" indent="-333375"/>
            <a:r>
              <a:rPr lang="en-US" sz="3200" dirty="0"/>
              <a:t>Can be extended to more expressive languages (beyond AC</a:t>
            </a:r>
            <a:r>
              <a:rPr lang="en-US" sz="3200" baseline="30000" dirty="0"/>
              <a:t>0</a:t>
            </a:r>
            <a:r>
              <a:rPr lang="en-US" sz="3200" dirty="0"/>
              <a:t>)  by delegating query answering to a </a:t>
            </a:r>
            <a:r>
              <a:rPr lang="en-US" sz="3200" dirty="0">
                <a:hlinkClick r:id="rId3"/>
              </a:rPr>
              <a:t>Datalog</a:t>
            </a:r>
            <a:r>
              <a:rPr lang="en-US" sz="3200" dirty="0"/>
              <a:t> engine</a:t>
            </a:r>
          </a:p>
        </p:txBody>
      </p:sp>
    </p:spTree>
    <p:extLst>
      <p:ext uri="{BB962C8B-B14F-4D97-AF65-F5344CB8AC3E}">
        <p14:creationId xmlns:p14="http://schemas.microsoft.com/office/powerpoint/2010/main" val="306794069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hlinkClick r:id="rId2"/>
              </a:rPr>
              <a:t>Datalog</a:t>
            </a:r>
            <a:r>
              <a:rPr lang="en-US" dirty="0"/>
              <a:t>?</a:t>
            </a:r>
          </a:p>
        </p:txBody>
      </p:sp>
      <p:sp>
        <p:nvSpPr>
          <p:cNvPr id="3" name="Content Placeholder 2"/>
          <p:cNvSpPr>
            <a:spLocks noGrp="1"/>
          </p:cNvSpPr>
          <p:nvPr>
            <p:ph idx="1"/>
          </p:nvPr>
        </p:nvSpPr>
        <p:spPr>
          <a:xfrm>
            <a:off x="457200" y="1392282"/>
            <a:ext cx="8229600" cy="4846806"/>
          </a:xfrm>
        </p:spPr>
        <p:txBody>
          <a:bodyPr>
            <a:normAutofit/>
          </a:bodyPr>
          <a:lstStyle/>
          <a:p>
            <a:r>
              <a:rPr lang="en-US" sz="2800" dirty="0"/>
              <a:t>Truly declarative logic programming language that’s a subset of Prolog</a:t>
            </a:r>
          </a:p>
          <a:p>
            <a:pPr lvl="1"/>
            <a:r>
              <a:rPr lang="en-US" sz="2400" dirty="0"/>
              <a:t>Just rules and facts</a:t>
            </a:r>
          </a:p>
          <a:p>
            <a:pPr lvl="1"/>
            <a:r>
              <a:rPr lang="en-US" sz="2400" dirty="0"/>
              <a:t>No data structures, cut</a:t>
            </a:r>
          </a:p>
          <a:p>
            <a:pPr lvl="1"/>
            <a:r>
              <a:rPr lang="en-US" sz="2400" dirty="0"/>
              <a:t>Rule ordering unimportant</a:t>
            </a:r>
          </a:p>
          <a:p>
            <a:r>
              <a:rPr lang="en-US" sz="2800" dirty="0"/>
              <a:t>Used as a query language for </a:t>
            </a:r>
            <a:r>
              <a:rPr lang="en-US" sz="2800" dirty="0">
                <a:hlinkClick r:id="rId3"/>
              </a:rPr>
              <a:t>deductive databases</a:t>
            </a:r>
            <a:endParaRPr lang="en-US" sz="2800" dirty="0"/>
          </a:p>
          <a:p>
            <a:r>
              <a:rPr lang="en-US" sz="2800" dirty="0"/>
              <a:t>Queries on finite sets sets guaranteed to terminate</a:t>
            </a:r>
          </a:p>
          <a:p>
            <a:endParaRPr lang="en-US" sz="2800" dirty="0"/>
          </a:p>
        </p:txBody>
      </p:sp>
      <p:sp>
        <p:nvSpPr>
          <p:cNvPr id="4" name="TextBox 3"/>
          <p:cNvSpPr txBox="1"/>
          <p:nvPr/>
        </p:nvSpPr>
        <p:spPr>
          <a:xfrm>
            <a:off x="1612609" y="4919008"/>
            <a:ext cx="5358258" cy="1754327"/>
          </a:xfrm>
          <a:prstGeom prst="rect">
            <a:avLst/>
          </a:prstGeom>
          <a:solidFill>
            <a:schemeClr val="bg1">
              <a:lumMod val="85000"/>
            </a:schemeClr>
          </a:solidFill>
          <a:effectLst>
            <a:outerShdw blurRad="50800" dist="38100" dir="2700000" algn="tl" rotWithShape="0">
              <a:srgbClr val="000000">
                <a:alpha val="43000"/>
              </a:srgbClr>
            </a:outerShdw>
          </a:effectLst>
        </p:spPr>
        <p:txBody>
          <a:bodyPr wrap="none" rtlCol="0">
            <a:spAutoFit/>
          </a:bodyPr>
          <a:lstStyle/>
          <a:p>
            <a:r>
              <a:rPr lang="en-US" sz="2400" dirty="0"/>
              <a:t>parent(</a:t>
            </a:r>
            <a:r>
              <a:rPr lang="en-US" sz="2400" dirty="0" err="1"/>
              <a:t>bill,mary</a:t>
            </a:r>
            <a:r>
              <a:rPr lang="en-US" sz="2400" dirty="0"/>
              <a:t>).</a:t>
            </a:r>
          </a:p>
          <a:p>
            <a:r>
              <a:rPr lang="en-US" sz="2400" dirty="0"/>
              <a:t>parent(</a:t>
            </a:r>
            <a:r>
              <a:rPr lang="en-US" sz="2400" dirty="0" err="1"/>
              <a:t>mary,john</a:t>
            </a:r>
            <a:r>
              <a:rPr lang="en-US" sz="2400" dirty="0"/>
              <a:t>).</a:t>
            </a:r>
          </a:p>
          <a:p>
            <a:endParaRPr lang="en-US" sz="1050" dirty="0"/>
          </a:p>
          <a:p>
            <a:r>
              <a:rPr lang="en-US" sz="2400" dirty="0"/>
              <a:t>ancestor(X,Y) :- parent(X,Y).</a:t>
            </a:r>
          </a:p>
          <a:p>
            <a:r>
              <a:rPr lang="en-US" sz="2400" dirty="0"/>
              <a:t>ancestor(X,Y) :- parent(X,Z),ancestor(Z,Y).</a:t>
            </a:r>
          </a:p>
        </p:txBody>
      </p:sp>
    </p:spTree>
    <p:extLst>
      <p:ext uri="{BB962C8B-B14F-4D97-AF65-F5344CB8AC3E}">
        <p14:creationId xmlns:p14="http://schemas.microsoft.com/office/powerpoint/2010/main" val="32467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p:cNvSpPr>
            <a:spLocks noGrp="1"/>
          </p:cNvSpPr>
          <p:nvPr>
            <p:ph type="title"/>
          </p:nvPr>
        </p:nvSpPr>
        <p:spPr/>
        <p:txBody>
          <a:bodyPr/>
          <a:lstStyle/>
          <a:p>
            <a:pPr algn="l"/>
            <a:r>
              <a:rPr lang="en-US" dirty="0">
                <a:latin typeface="Calibri" charset="0"/>
              </a:rPr>
              <a:t>Syntactic sugar: </a:t>
            </a:r>
            <a:r>
              <a:rPr lang="en-US" dirty="0" err="1">
                <a:latin typeface="Calibri" charset="0"/>
              </a:rPr>
              <a:t>disJointUnion</a:t>
            </a:r>
            <a:endParaRPr lang="it-IT" dirty="0">
              <a:latin typeface="Calibri" charset="0"/>
            </a:endParaRPr>
          </a:p>
        </p:txBody>
      </p:sp>
      <p:sp>
        <p:nvSpPr>
          <p:cNvPr id="3" name="Segnaposto contenuto 2"/>
          <p:cNvSpPr>
            <a:spLocks noGrp="1"/>
          </p:cNvSpPr>
          <p:nvPr>
            <p:ph idx="1"/>
          </p:nvPr>
        </p:nvSpPr>
        <p:spPr>
          <a:xfrm>
            <a:off x="428624" y="1417638"/>
            <a:ext cx="8618614" cy="5343600"/>
          </a:xfrm>
        </p:spPr>
        <p:txBody>
          <a:bodyPr rtlCol="0">
            <a:normAutofit/>
          </a:bodyPr>
          <a:lstStyle/>
          <a:p>
            <a:pPr fontAlgn="auto">
              <a:spcAft>
                <a:spcPts val="0"/>
              </a:spcAft>
              <a:buFont typeface="Arial" pitchFamily="34" charset="0"/>
              <a:buChar char="•"/>
              <a:defRPr/>
            </a:pPr>
            <a:r>
              <a:rPr lang="en-US" dirty="0">
                <a:ea typeface="+mn-ea"/>
              </a:rPr>
              <a:t>Need for </a:t>
            </a:r>
            <a:r>
              <a:rPr lang="en-US" dirty="0" err="1">
                <a:ea typeface="+mn-ea"/>
              </a:rPr>
              <a:t>disjointUnion</a:t>
            </a:r>
            <a:r>
              <a:rPr lang="en-US" dirty="0">
                <a:ea typeface="+mn-ea"/>
              </a:rPr>
              <a:t> construct</a:t>
            </a:r>
          </a:p>
          <a:p>
            <a:pPr lvl="1" fontAlgn="auto">
              <a:spcAft>
                <a:spcPts val="0"/>
              </a:spcAft>
              <a:buFont typeface="Arial" pitchFamily="34" charset="0"/>
              <a:buChar char="–"/>
              <a:defRPr/>
            </a:pPr>
            <a:r>
              <a:rPr lang="en-US" sz="2400" dirty="0">
                <a:ea typeface="+mn-ea"/>
              </a:rPr>
              <a:t>A </a:t>
            </a:r>
            <a:r>
              <a:rPr lang="en-US" sz="2400" i="1" dirty="0">
                <a:solidFill>
                  <a:srgbClr val="FF0000"/>
                </a:solidFill>
                <a:ea typeface="+mn-ea"/>
              </a:rPr>
              <a:t>:</a:t>
            </a:r>
            <a:r>
              <a:rPr lang="en-US" sz="2400" i="1" dirty="0" err="1">
                <a:solidFill>
                  <a:srgbClr val="FF0000"/>
                </a:solidFill>
                <a:ea typeface="+mn-ea"/>
              </a:rPr>
              <a:t>CarDoor</a:t>
            </a:r>
            <a:r>
              <a:rPr lang="en-US" sz="2400" dirty="0">
                <a:ea typeface="+mn-ea"/>
              </a:rPr>
              <a:t> is exclusively either </a:t>
            </a:r>
          </a:p>
          <a:p>
            <a:pPr lvl="2" fontAlgn="auto">
              <a:spcAft>
                <a:spcPts val="0"/>
              </a:spcAft>
              <a:buFont typeface="Arial" pitchFamily="34" charset="0"/>
              <a:buChar char="•"/>
              <a:defRPr/>
            </a:pPr>
            <a:r>
              <a:rPr lang="en-US" dirty="0">
                <a:ea typeface="+mn-ea"/>
              </a:rPr>
              <a:t>a </a:t>
            </a:r>
            <a:r>
              <a:rPr lang="en-US" i="1" dirty="0">
                <a:ea typeface="+mn-ea"/>
              </a:rPr>
              <a:t>:</a:t>
            </a:r>
            <a:r>
              <a:rPr lang="en-US" i="1" dirty="0" err="1">
                <a:ea typeface="+mn-ea"/>
              </a:rPr>
              <a:t>FrontDoor</a:t>
            </a:r>
            <a:r>
              <a:rPr lang="en-US" dirty="0">
                <a:ea typeface="+mn-ea"/>
              </a:rPr>
              <a:t>, a </a:t>
            </a:r>
            <a:r>
              <a:rPr lang="en-US" i="1" dirty="0">
                <a:ea typeface="+mn-ea"/>
              </a:rPr>
              <a:t>:</a:t>
            </a:r>
            <a:r>
              <a:rPr lang="en-US" i="1" dirty="0" err="1">
                <a:ea typeface="+mn-ea"/>
              </a:rPr>
              <a:t>RearDoor</a:t>
            </a:r>
            <a:r>
              <a:rPr lang="en-US" dirty="0">
                <a:ea typeface="+mn-ea"/>
              </a:rPr>
              <a:t> or </a:t>
            </a:r>
            <a:r>
              <a:rPr lang="en-US" dirty="0"/>
              <a:t>a</a:t>
            </a:r>
            <a:r>
              <a:rPr lang="en-US" dirty="0">
                <a:ea typeface="+mn-ea"/>
              </a:rPr>
              <a:t> </a:t>
            </a:r>
            <a:r>
              <a:rPr lang="en-US" i="1" dirty="0">
                <a:ea typeface="+mn-ea"/>
              </a:rPr>
              <a:t>:TrunkDoor</a:t>
            </a:r>
            <a:r>
              <a:rPr lang="en-US" dirty="0">
                <a:ea typeface="+mn-ea"/>
              </a:rPr>
              <a:t> </a:t>
            </a:r>
          </a:p>
          <a:p>
            <a:pPr lvl="2" fontAlgn="auto">
              <a:spcAft>
                <a:spcPts val="0"/>
              </a:spcAft>
              <a:buFont typeface="Arial" pitchFamily="34" charset="0"/>
              <a:buChar char="•"/>
              <a:defRPr/>
            </a:pPr>
            <a:r>
              <a:rPr lang="en-US" dirty="0">
                <a:ea typeface="+mn-ea"/>
              </a:rPr>
              <a:t>and not more than one of them</a:t>
            </a:r>
          </a:p>
          <a:p>
            <a:pPr>
              <a:defRPr/>
            </a:pPr>
            <a:r>
              <a:rPr lang="en-US" dirty="0"/>
              <a:t>In OWL 2</a:t>
            </a:r>
            <a:br>
              <a:rPr lang="en-US" dirty="0"/>
            </a:br>
            <a:r>
              <a:rPr lang="en-US" sz="2300" dirty="0"/>
              <a:t>:</a:t>
            </a:r>
            <a:r>
              <a:rPr lang="en-US" sz="2300" dirty="0" err="1"/>
              <a:t>CarDoor</a:t>
            </a:r>
            <a:r>
              <a:rPr lang="en-US" sz="2300" dirty="0"/>
              <a:t> a </a:t>
            </a:r>
            <a:r>
              <a:rPr lang="en-US" sz="2300" dirty="0" err="1"/>
              <a:t>owl:disjointUnionOf</a:t>
            </a:r>
            <a:r>
              <a:rPr lang="en-US" sz="2300" dirty="0"/>
              <a:t> (:</a:t>
            </a:r>
            <a:r>
              <a:rPr lang="en-US" sz="2300" dirty="0" err="1"/>
              <a:t>FrontDoor</a:t>
            </a:r>
            <a:r>
              <a:rPr lang="en-US" sz="2300" dirty="0"/>
              <a:t> :</a:t>
            </a:r>
            <a:r>
              <a:rPr lang="en-US" sz="2300" dirty="0" err="1"/>
              <a:t>RearDoor</a:t>
            </a:r>
            <a:r>
              <a:rPr lang="en-US" sz="2300" dirty="0"/>
              <a:t> :</a:t>
            </a:r>
            <a:r>
              <a:rPr lang="en-US" sz="2300" dirty="0" err="1"/>
              <a:t>TrunkDoor</a:t>
            </a:r>
            <a:r>
              <a:rPr lang="en-US" sz="2300" dirty="0"/>
              <a:t>).</a:t>
            </a:r>
          </a:p>
          <a:p>
            <a:pPr marL="230188" indent="-230188">
              <a:defRPr/>
            </a:pPr>
            <a:r>
              <a:rPr lang="en-US" dirty="0"/>
              <a:t>In OWL 1.1</a:t>
            </a:r>
          </a:p>
          <a:p>
            <a:pPr marL="338138" lvl="1" indent="0">
              <a:buNone/>
              <a:defRPr/>
            </a:pPr>
            <a:r>
              <a:rPr lang="en-US" sz="2300" dirty="0"/>
              <a:t>:</a:t>
            </a:r>
            <a:r>
              <a:rPr lang="en-US" sz="2300" dirty="0" err="1"/>
              <a:t>CarDoor</a:t>
            </a:r>
            <a:r>
              <a:rPr lang="en-US" sz="2300" dirty="0"/>
              <a:t> </a:t>
            </a:r>
            <a:r>
              <a:rPr lang="en-US" sz="2300" dirty="0" err="1"/>
              <a:t>owl:unionOf</a:t>
            </a:r>
            <a:r>
              <a:rPr lang="en-US" sz="2300" dirty="0"/>
              <a:t> (:</a:t>
            </a:r>
            <a:r>
              <a:rPr lang="en-US" sz="2300" dirty="0" err="1"/>
              <a:t>FrontDoor</a:t>
            </a:r>
            <a:r>
              <a:rPr lang="en-US" sz="2300" dirty="0"/>
              <a:t> :</a:t>
            </a:r>
            <a:r>
              <a:rPr lang="en-US" sz="2300" dirty="0" err="1"/>
              <a:t>RearDoor</a:t>
            </a:r>
            <a:r>
              <a:rPr lang="en-US" sz="2300" dirty="0"/>
              <a:t> :</a:t>
            </a:r>
            <a:r>
              <a:rPr lang="en-US" sz="2300" dirty="0" err="1"/>
              <a:t>TrunkDoor</a:t>
            </a:r>
            <a:r>
              <a:rPr lang="en-US" sz="2300" dirty="0"/>
              <a:t>).</a:t>
            </a:r>
          </a:p>
          <a:p>
            <a:pPr marL="338138" lvl="1" indent="0">
              <a:buNone/>
              <a:defRPr/>
            </a:pPr>
            <a:r>
              <a:rPr lang="en-US" sz="2300" dirty="0"/>
              <a:t>:</a:t>
            </a:r>
            <a:r>
              <a:rPr lang="en-US" sz="2300" dirty="0" err="1"/>
              <a:t>FrontDoor</a:t>
            </a:r>
            <a:r>
              <a:rPr lang="en-US" sz="2300" dirty="0"/>
              <a:t> </a:t>
            </a:r>
            <a:r>
              <a:rPr lang="en-US" sz="2300" dirty="0" err="1"/>
              <a:t>owl:disjointWith</a:t>
            </a:r>
            <a:r>
              <a:rPr lang="en-US" sz="2300" dirty="0"/>
              <a:t> :</a:t>
            </a:r>
            <a:r>
              <a:rPr lang="en-US" sz="2300" dirty="0" err="1"/>
              <a:t>ReadDoor</a:t>
            </a:r>
            <a:r>
              <a:rPr lang="en-US" sz="2300" dirty="0"/>
              <a:t> .</a:t>
            </a:r>
          </a:p>
          <a:p>
            <a:pPr marL="338138" lvl="1" indent="0">
              <a:buNone/>
              <a:defRPr/>
            </a:pPr>
            <a:r>
              <a:rPr lang="en-US" sz="2300" dirty="0"/>
              <a:t>:</a:t>
            </a:r>
            <a:r>
              <a:rPr lang="en-US" sz="2300" dirty="0" err="1"/>
              <a:t>FrontDoor</a:t>
            </a:r>
            <a:r>
              <a:rPr lang="en-US" sz="2300" dirty="0"/>
              <a:t> </a:t>
            </a:r>
            <a:r>
              <a:rPr lang="en-US" sz="2300" dirty="0" err="1"/>
              <a:t>owl:disjointWith</a:t>
            </a:r>
            <a:r>
              <a:rPr lang="en-US" sz="2300" dirty="0"/>
              <a:t> :</a:t>
            </a:r>
            <a:r>
              <a:rPr lang="en-US" sz="2300" dirty="0" err="1"/>
              <a:t>TrunkDoor</a:t>
            </a:r>
            <a:r>
              <a:rPr lang="en-US" sz="2300" dirty="0"/>
              <a:t> .</a:t>
            </a:r>
          </a:p>
          <a:p>
            <a:pPr marL="338138" lvl="1" indent="0">
              <a:buNone/>
              <a:defRPr/>
            </a:pPr>
            <a:r>
              <a:rPr lang="en-US" sz="2300" dirty="0"/>
              <a:t>:</a:t>
            </a:r>
            <a:r>
              <a:rPr lang="en-US" sz="2300" dirty="0" err="1"/>
              <a:t>RearDoor</a:t>
            </a:r>
            <a:r>
              <a:rPr lang="en-US" sz="2300" dirty="0"/>
              <a:t> </a:t>
            </a:r>
            <a:r>
              <a:rPr lang="en-US" sz="2300" dirty="0" err="1"/>
              <a:t>owl:disjointWith</a:t>
            </a:r>
            <a:r>
              <a:rPr lang="en-US" sz="2300" dirty="0"/>
              <a:t> :</a:t>
            </a:r>
            <a:r>
              <a:rPr lang="en-US" sz="2300" dirty="0" err="1"/>
              <a:t>TrunkDoor</a:t>
            </a:r>
            <a:r>
              <a:rPr lang="en-US" sz="2300" dirty="0"/>
              <a:t> .</a:t>
            </a:r>
          </a:p>
          <a:p>
            <a:pPr marL="338138" lvl="1" indent="0">
              <a:buNone/>
              <a:defRPr/>
            </a:pPr>
            <a:endParaRPr lang="en-US" sz="2300" dirty="0"/>
          </a:p>
          <a:p>
            <a:pPr marL="338138" lvl="1" indent="0">
              <a:buNone/>
              <a:defRPr/>
            </a:pPr>
            <a:endParaRPr lang="en-US" sz="2300" dirty="0"/>
          </a:p>
        </p:txBody>
      </p:sp>
      <p:pic>
        <p:nvPicPr>
          <p:cNvPr id="2" name="Picture 1"/>
          <p:cNvPicPr>
            <a:picLocks noChangeAspect="1"/>
          </p:cNvPicPr>
          <p:nvPr/>
        </p:nvPicPr>
        <p:blipFill>
          <a:blip r:embed="rId2"/>
          <a:stretch>
            <a:fillRect/>
          </a:stretch>
        </p:blipFill>
        <p:spPr>
          <a:xfrm>
            <a:off x="7077411" y="1630957"/>
            <a:ext cx="1580814" cy="1068776"/>
          </a:xfrm>
          <a:prstGeom prst="rect">
            <a:avLst/>
          </a:prstGeom>
        </p:spPr>
      </p:pic>
    </p:spTree>
    <p:extLst>
      <p:ext uri="{BB962C8B-B14F-4D97-AF65-F5344CB8AC3E}">
        <p14:creationId xmlns:p14="http://schemas.microsoft.com/office/powerpoint/2010/main" val="2488917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364331" y="584680"/>
            <a:ext cx="8351837" cy="792163"/>
          </a:xfrm>
        </p:spPr>
        <p:txBody>
          <a:bodyPr>
            <a:normAutofit/>
          </a:bodyPr>
          <a:lstStyle/>
          <a:p>
            <a:r>
              <a:rPr lang="en-US" dirty="0"/>
              <a:t>Query Rewriting Technique (basics)</a:t>
            </a:r>
          </a:p>
        </p:txBody>
      </p:sp>
      <p:sp>
        <p:nvSpPr>
          <p:cNvPr id="517123" name="Rectangle 3"/>
          <p:cNvSpPr>
            <a:spLocks noGrp="1" noChangeArrowheads="1"/>
          </p:cNvSpPr>
          <p:nvPr>
            <p:ph type="body" idx="1"/>
          </p:nvPr>
        </p:nvSpPr>
        <p:spPr>
          <a:xfrm>
            <a:off x="486568" y="1420609"/>
            <a:ext cx="8229600" cy="4846806"/>
          </a:xfrm>
        </p:spPr>
        <p:txBody>
          <a:bodyPr/>
          <a:lstStyle/>
          <a:p>
            <a:r>
              <a:rPr lang="en-US" dirty="0"/>
              <a:t>Given ontology </a:t>
            </a:r>
            <a:r>
              <a:rPr lang="en-GB" dirty="0">
                <a:latin typeface="cmsy10" charset="0"/>
              </a:rPr>
              <a:t>O</a:t>
            </a:r>
            <a:r>
              <a:rPr lang="en-US" dirty="0"/>
              <a:t> and query </a:t>
            </a:r>
            <a:r>
              <a:rPr lang="en-GB" dirty="0">
                <a:latin typeface="cmsy10" charset="0"/>
              </a:rPr>
              <a:t>Q</a:t>
            </a:r>
            <a:r>
              <a:rPr lang="en-US" dirty="0"/>
              <a:t>, use </a:t>
            </a:r>
            <a:r>
              <a:rPr lang="en-GB" dirty="0">
                <a:latin typeface="cmsy10" charset="0"/>
              </a:rPr>
              <a:t>O</a:t>
            </a:r>
            <a:r>
              <a:rPr lang="en-US" dirty="0"/>
              <a:t> to rewrite </a:t>
            </a:r>
            <a:r>
              <a:rPr lang="en-GB" dirty="0">
                <a:latin typeface="cmsy10" charset="0"/>
              </a:rPr>
              <a:t>Q</a:t>
            </a:r>
            <a:r>
              <a:rPr lang="en-US" dirty="0"/>
              <a:t> as </a:t>
            </a:r>
            <a:r>
              <a:rPr lang="en-GB" dirty="0">
                <a:latin typeface="cmsy10" charset="0"/>
              </a:rPr>
              <a:t>Q</a:t>
            </a:r>
            <a:r>
              <a:rPr lang="en-US" b="1" baseline="30000" dirty="0">
                <a:latin typeface="cmsy10" charset="0"/>
              </a:rPr>
              <a:t>0 </a:t>
            </a:r>
            <a:r>
              <a:rPr lang="en-US" dirty="0"/>
              <a:t>such that, for any set of ground facts </a:t>
            </a:r>
            <a:r>
              <a:rPr lang="en-GB" dirty="0">
                <a:latin typeface="cmsy10" charset="0"/>
              </a:rPr>
              <a:t>A</a:t>
            </a:r>
            <a:r>
              <a:rPr lang="en-US" dirty="0"/>
              <a:t>:</a:t>
            </a:r>
          </a:p>
          <a:p>
            <a:pPr marL="574675" lvl="1" indent="0">
              <a:buNone/>
            </a:pPr>
            <a:r>
              <a:rPr lang="en-US" dirty="0" err="1"/>
              <a:t>ans</a:t>
            </a:r>
            <a:r>
              <a:rPr lang="en-US" dirty="0"/>
              <a:t>(</a:t>
            </a:r>
            <a:r>
              <a:rPr lang="en-GB" dirty="0">
                <a:latin typeface="cmsy10" charset="0"/>
              </a:rPr>
              <a:t>Q</a:t>
            </a:r>
            <a:r>
              <a:rPr lang="en-US" dirty="0"/>
              <a:t>, </a:t>
            </a:r>
            <a:r>
              <a:rPr lang="en-GB" dirty="0">
                <a:latin typeface="cmsy10" charset="0"/>
              </a:rPr>
              <a:t>O</a:t>
            </a:r>
            <a:r>
              <a:rPr lang="en-US" dirty="0"/>
              <a:t>, </a:t>
            </a:r>
            <a:r>
              <a:rPr lang="en-GB" dirty="0">
                <a:latin typeface="cmsy10" charset="0"/>
              </a:rPr>
              <a:t>A</a:t>
            </a:r>
            <a:r>
              <a:rPr lang="en-US" dirty="0"/>
              <a:t>)  =  </a:t>
            </a:r>
            <a:r>
              <a:rPr lang="en-US" dirty="0" err="1"/>
              <a:t>ans</a:t>
            </a:r>
            <a:r>
              <a:rPr lang="en-US" dirty="0"/>
              <a:t>(</a:t>
            </a:r>
            <a:r>
              <a:rPr lang="en-GB" dirty="0">
                <a:latin typeface="cmsy10" charset="0"/>
              </a:rPr>
              <a:t>Q</a:t>
            </a:r>
            <a:r>
              <a:rPr lang="en-US" b="1" baseline="30000" dirty="0">
                <a:latin typeface="cmsy10" charset="0"/>
              </a:rPr>
              <a:t>0</a:t>
            </a:r>
            <a:r>
              <a:rPr lang="en-US" dirty="0"/>
              <a:t>, </a:t>
            </a:r>
            <a:r>
              <a:rPr lang="en-US" b="1" dirty="0">
                <a:latin typeface="cmsy10" charset="0"/>
              </a:rPr>
              <a:t>;</a:t>
            </a:r>
            <a:r>
              <a:rPr lang="en-US" dirty="0"/>
              <a:t>, </a:t>
            </a:r>
            <a:r>
              <a:rPr lang="en-GB" dirty="0">
                <a:latin typeface="cmsy10" charset="0"/>
              </a:rPr>
              <a:t>A</a:t>
            </a:r>
            <a:r>
              <a:rPr lang="en-US" dirty="0"/>
              <a:t>)</a:t>
            </a:r>
          </a:p>
          <a:p>
            <a:r>
              <a:rPr lang="en-US" dirty="0"/>
              <a:t>Resolution based query rewriting </a:t>
            </a:r>
          </a:p>
          <a:p>
            <a:pPr lvl="1"/>
            <a:r>
              <a:rPr lang="en-US" b="1" dirty="0" err="1">
                <a:solidFill>
                  <a:srgbClr val="333399"/>
                </a:solidFill>
              </a:rPr>
              <a:t>Clausify</a:t>
            </a:r>
            <a:r>
              <a:rPr lang="en-US" dirty="0"/>
              <a:t> ontology axioms</a:t>
            </a:r>
          </a:p>
          <a:p>
            <a:pPr lvl="1"/>
            <a:r>
              <a:rPr lang="en-US" b="1" dirty="0">
                <a:solidFill>
                  <a:srgbClr val="333399"/>
                </a:solidFill>
              </a:rPr>
              <a:t>Saturate</a:t>
            </a:r>
            <a:r>
              <a:rPr lang="en-US" dirty="0"/>
              <a:t> (</a:t>
            </a:r>
            <a:r>
              <a:rPr lang="en-US" dirty="0" err="1"/>
              <a:t>clausified</a:t>
            </a:r>
            <a:r>
              <a:rPr lang="en-US" dirty="0"/>
              <a:t>) ontology and query using resolution</a:t>
            </a:r>
          </a:p>
          <a:p>
            <a:pPr lvl="1"/>
            <a:r>
              <a:rPr lang="en-US" b="1" dirty="0">
                <a:solidFill>
                  <a:srgbClr val="333399"/>
                </a:solidFill>
              </a:rPr>
              <a:t>Prune</a:t>
            </a:r>
            <a:r>
              <a:rPr lang="en-US" dirty="0"/>
              <a:t> redundant query clauses</a:t>
            </a:r>
          </a:p>
        </p:txBody>
      </p:sp>
    </p:spTree>
    <p:extLst>
      <p:ext uri="{BB962C8B-B14F-4D97-AF65-F5344CB8AC3E}">
        <p14:creationId xmlns:p14="http://schemas.microsoft.com/office/powerpoint/2010/main" val="102073985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19171" name="Rectangle 3"/>
          <p:cNvSpPr>
            <a:spLocks noGrp="1" noChangeArrowheads="1"/>
          </p:cNvSpPr>
          <p:nvPr>
            <p:ph type="body" idx="1"/>
          </p:nvPr>
        </p:nvSpPr>
        <p:spPr/>
        <p:txBody>
          <a:bodyPr/>
          <a:lstStyle/>
          <a:p>
            <a:r>
              <a:rPr lang="en-US"/>
              <a:t>Example:</a:t>
            </a:r>
          </a:p>
        </p:txBody>
      </p:sp>
      <p:pic>
        <p:nvPicPr>
          <p:cNvPr id="519172"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19173" name="Rectangle 5"/>
          <p:cNvSpPr>
            <a:spLocks noChangeArrowheads="1"/>
          </p:cNvSpPr>
          <p:nvPr/>
        </p:nvSpPr>
        <p:spPr bwMode="auto">
          <a:xfrm>
            <a:off x="4913313" y="3821113"/>
            <a:ext cx="4070350" cy="18843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19174" name="Rectangle 6"/>
          <p:cNvSpPr>
            <a:spLocks noChangeArrowheads="1"/>
          </p:cNvSpPr>
          <p:nvPr/>
        </p:nvSpPr>
        <p:spPr bwMode="auto">
          <a:xfrm>
            <a:off x="949325" y="3398838"/>
            <a:ext cx="4070350" cy="18843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7" name="TextBox 6"/>
          <p:cNvSpPr txBox="1"/>
          <p:nvPr/>
        </p:nvSpPr>
        <p:spPr>
          <a:xfrm>
            <a:off x="704725" y="5637402"/>
            <a:ext cx="7869377" cy="369332"/>
          </a:xfrm>
          <a:prstGeom prst="rect">
            <a:avLst/>
          </a:prstGeom>
          <a:noFill/>
        </p:spPr>
        <p:txBody>
          <a:bodyPr wrap="square" rtlCol="0">
            <a:spAutoFit/>
          </a:bodyPr>
          <a:lstStyle/>
          <a:p>
            <a:r>
              <a:rPr lang="en-US" i="1" dirty="0">
                <a:solidFill>
                  <a:srgbClr val="7F7F7F"/>
                </a:solidFill>
              </a:rPr>
              <a:t>Q(x) is our query: Who treats people who are patients?</a:t>
            </a:r>
          </a:p>
        </p:txBody>
      </p:sp>
    </p:spTree>
    <p:extLst>
      <p:ext uri="{BB962C8B-B14F-4D97-AF65-F5344CB8AC3E}">
        <p14:creationId xmlns:p14="http://schemas.microsoft.com/office/powerpoint/2010/main" val="77316115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21219" name="Rectangle 3"/>
          <p:cNvSpPr>
            <a:spLocks noGrp="1" noChangeArrowheads="1"/>
          </p:cNvSpPr>
          <p:nvPr>
            <p:ph type="body" idx="1"/>
          </p:nvPr>
        </p:nvSpPr>
        <p:spPr/>
        <p:txBody>
          <a:bodyPr/>
          <a:lstStyle/>
          <a:p>
            <a:r>
              <a:rPr lang="en-US"/>
              <a:t>Example:</a:t>
            </a:r>
          </a:p>
        </p:txBody>
      </p:sp>
      <p:pic>
        <p:nvPicPr>
          <p:cNvPr id="521220"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982"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21221" name="Rectangle 5"/>
          <p:cNvSpPr>
            <a:spLocks noChangeArrowheads="1"/>
          </p:cNvSpPr>
          <p:nvPr/>
        </p:nvSpPr>
        <p:spPr bwMode="auto">
          <a:xfrm>
            <a:off x="4913313" y="3821113"/>
            <a:ext cx="4070350" cy="18843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704725" y="4920645"/>
            <a:ext cx="7869377" cy="1815882"/>
          </a:xfrm>
          <a:prstGeom prst="rect">
            <a:avLst/>
          </a:prstGeom>
          <a:noFill/>
        </p:spPr>
        <p:txBody>
          <a:bodyPr wrap="square" rtlCol="0">
            <a:spAutoFit/>
          </a:bodyPr>
          <a:lstStyle/>
          <a:p>
            <a:pPr marL="222250" indent="-222250">
              <a:buFont typeface="Arial"/>
              <a:buChar char="•"/>
            </a:pPr>
            <a:r>
              <a:rPr lang="en-US" sz="2800" dirty="0">
                <a:solidFill>
                  <a:srgbClr val="7F7F7F"/>
                </a:solidFill>
              </a:rPr>
              <a:t>Translate the DL expressions into rules</a:t>
            </a:r>
          </a:p>
          <a:p>
            <a:pPr marL="222250" indent="-222250">
              <a:buFont typeface="Arial"/>
              <a:buChar char="•"/>
            </a:pPr>
            <a:r>
              <a:rPr lang="en-US" sz="2800" dirty="0">
                <a:solidFill>
                  <a:srgbClr val="7F7F7F"/>
                </a:solidFill>
              </a:rPr>
              <a:t>f(x) is a Skolem individual</a:t>
            </a:r>
          </a:p>
          <a:p>
            <a:pPr marL="222250" indent="-222250">
              <a:buFont typeface="Arial"/>
              <a:buChar char="•"/>
            </a:pPr>
            <a:r>
              <a:rPr lang="en-US" sz="2800" dirty="0">
                <a:solidFill>
                  <a:srgbClr val="7F7F7F"/>
                </a:solidFill>
              </a:rPr>
              <a:t>If you are a doctor then you treat someone and that someone is a patient</a:t>
            </a:r>
          </a:p>
        </p:txBody>
      </p:sp>
    </p:spTree>
    <p:extLst>
      <p:ext uri="{BB962C8B-B14F-4D97-AF65-F5344CB8AC3E}">
        <p14:creationId xmlns:p14="http://schemas.microsoft.com/office/powerpoint/2010/main" val="177838365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23267" name="Rectangle 3"/>
          <p:cNvSpPr>
            <a:spLocks noGrp="1" noChangeArrowheads="1"/>
          </p:cNvSpPr>
          <p:nvPr>
            <p:ph type="body" idx="1"/>
          </p:nvPr>
        </p:nvSpPr>
        <p:spPr/>
        <p:txBody>
          <a:bodyPr/>
          <a:lstStyle/>
          <a:p>
            <a:pPr marL="0" indent="0">
              <a:buNone/>
            </a:pPr>
            <a:r>
              <a:rPr lang="en-US" dirty="0"/>
              <a:t>Example:</a:t>
            </a:r>
          </a:p>
        </p:txBody>
      </p:sp>
      <p:pic>
        <p:nvPicPr>
          <p:cNvPr id="523268"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23269" name="Rectangle 5"/>
          <p:cNvSpPr>
            <a:spLocks noChangeArrowheads="1"/>
          </p:cNvSpPr>
          <p:nvPr/>
        </p:nvSpPr>
        <p:spPr bwMode="auto">
          <a:xfrm>
            <a:off x="4913313" y="3821113"/>
            <a:ext cx="4070350" cy="18843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23270" name="Rectangle 6"/>
          <p:cNvSpPr>
            <a:spLocks noChangeArrowheads="1"/>
          </p:cNvSpPr>
          <p:nvPr/>
        </p:nvSpPr>
        <p:spPr bwMode="auto">
          <a:xfrm>
            <a:off x="860425" y="3783013"/>
            <a:ext cx="3560763" cy="1300162"/>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7" name="TextBox 6"/>
          <p:cNvSpPr txBox="1"/>
          <p:nvPr/>
        </p:nvSpPr>
        <p:spPr>
          <a:xfrm>
            <a:off x="704725" y="4944904"/>
            <a:ext cx="7869377" cy="1384995"/>
          </a:xfrm>
          <a:prstGeom prst="rect">
            <a:avLst/>
          </a:prstGeom>
          <a:noFill/>
        </p:spPr>
        <p:txBody>
          <a:bodyPr wrap="square" rtlCol="0">
            <a:spAutoFit/>
          </a:bodyPr>
          <a:lstStyle/>
          <a:p>
            <a:r>
              <a:rPr lang="en-US" sz="2800" i="1" dirty="0">
                <a:solidFill>
                  <a:srgbClr val="7F7F7F"/>
                </a:solidFill>
              </a:rPr>
              <a:t>For each rule in the rules version of the KB we want to enhance the query, so that we need not use the rule in the KB.</a:t>
            </a:r>
          </a:p>
        </p:txBody>
      </p:sp>
    </p:spTree>
    <p:extLst>
      <p:ext uri="{BB962C8B-B14F-4D97-AF65-F5344CB8AC3E}">
        <p14:creationId xmlns:p14="http://schemas.microsoft.com/office/powerpoint/2010/main" val="14866193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25315" name="Rectangle 3"/>
          <p:cNvSpPr>
            <a:spLocks noGrp="1" noChangeArrowheads="1"/>
          </p:cNvSpPr>
          <p:nvPr>
            <p:ph type="body" idx="1"/>
          </p:nvPr>
        </p:nvSpPr>
        <p:spPr/>
        <p:txBody>
          <a:bodyPr/>
          <a:lstStyle/>
          <a:p>
            <a:r>
              <a:rPr lang="en-US"/>
              <a:t>Example:</a:t>
            </a:r>
          </a:p>
        </p:txBody>
      </p:sp>
      <p:pic>
        <p:nvPicPr>
          <p:cNvPr id="525316"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25317" name="Rectangle 5"/>
          <p:cNvSpPr>
            <a:spLocks noChangeArrowheads="1"/>
          </p:cNvSpPr>
          <p:nvPr/>
        </p:nvSpPr>
        <p:spPr bwMode="auto">
          <a:xfrm>
            <a:off x="4913313" y="4213225"/>
            <a:ext cx="4070350" cy="15922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25318" name="Rectangle 6"/>
          <p:cNvSpPr>
            <a:spLocks noChangeArrowheads="1"/>
          </p:cNvSpPr>
          <p:nvPr/>
        </p:nvSpPr>
        <p:spPr bwMode="auto">
          <a:xfrm>
            <a:off x="860425" y="3783013"/>
            <a:ext cx="3560763" cy="1300162"/>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7" name="TextBox 6"/>
          <p:cNvSpPr txBox="1"/>
          <p:nvPr/>
        </p:nvSpPr>
        <p:spPr>
          <a:xfrm>
            <a:off x="704725" y="5083175"/>
            <a:ext cx="8191625" cy="1384995"/>
          </a:xfrm>
          <a:prstGeom prst="rect">
            <a:avLst/>
          </a:prstGeom>
          <a:noFill/>
        </p:spPr>
        <p:txBody>
          <a:bodyPr wrap="square" rtlCol="0">
            <a:spAutoFit/>
          </a:bodyPr>
          <a:lstStyle/>
          <a:p>
            <a:pPr marL="282575" indent="-282575">
              <a:buFont typeface="Arial"/>
              <a:buChar char="•"/>
            </a:pPr>
            <a:r>
              <a:rPr lang="en-US" sz="2800" i="1" dirty="0">
                <a:solidFill>
                  <a:srgbClr val="7F7F7F"/>
                </a:solidFill>
              </a:rPr>
              <a:t>Doctor(X) implies treats(x, f(x)) so we can replace it</a:t>
            </a:r>
          </a:p>
          <a:p>
            <a:pPr marL="282575" indent="-282575">
              <a:buFont typeface="Arial"/>
              <a:buChar char="•"/>
            </a:pPr>
            <a:r>
              <a:rPr lang="en-US" sz="2800" i="1" dirty="0">
                <a:solidFill>
                  <a:srgbClr val="7F7F7F"/>
                </a:solidFill>
              </a:rPr>
              <a:t>Must unify f(x) with y, so end up with the second way of satisfying our query Q(x)</a:t>
            </a:r>
          </a:p>
        </p:txBody>
      </p:sp>
    </p:spTree>
    <p:extLst>
      <p:ext uri="{BB962C8B-B14F-4D97-AF65-F5344CB8AC3E}">
        <p14:creationId xmlns:p14="http://schemas.microsoft.com/office/powerpoint/2010/main" val="400100152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27363" name="Rectangle 3"/>
          <p:cNvSpPr>
            <a:spLocks noGrp="1" noChangeArrowheads="1"/>
          </p:cNvSpPr>
          <p:nvPr>
            <p:ph type="body" idx="1"/>
          </p:nvPr>
        </p:nvSpPr>
        <p:spPr/>
        <p:txBody>
          <a:bodyPr/>
          <a:lstStyle/>
          <a:p>
            <a:pPr marL="0" indent="0">
              <a:buNone/>
            </a:pPr>
            <a:r>
              <a:rPr lang="en-US" dirty="0"/>
              <a:t>Example:</a:t>
            </a:r>
          </a:p>
        </p:txBody>
      </p:sp>
      <p:pic>
        <p:nvPicPr>
          <p:cNvPr id="527364"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27365" name="Rectangle 5"/>
          <p:cNvSpPr>
            <a:spLocks noChangeArrowheads="1"/>
          </p:cNvSpPr>
          <p:nvPr/>
        </p:nvSpPr>
        <p:spPr bwMode="auto">
          <a:xfrm>
            <a:off x="4913313" y="4213225"/>
            <a:ext cx="4070350" cy="15922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27366" name="Rectangle 6"/>
          <p:cNvSpPr>
            <a:spLocks noChangeArrowheads="1"/>
          </p:cNvSpPr>
          <p:nvPr/>
        </p:nvSpPr>
        <p:spPr bwMode="auto">
          <a:xfrm>
            <a:off x="860425" y="3371850"/>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27367" name="Rectangle 7"/>
          <p:cNvSpPr>
            <a:spLocks noChangeArrowheads="1"/>
          </p:cNvSpPr>
          <p:nvPr/>
        </p:nvSpPr>
        <p:spPr bwMode="auto">
          <a:xfrm>
            <a:off x="1012825" y="4146550"/>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27368" name="Rectangle 8"/>
          <p:cNvSpPr>
            <a:spLocks noChangeArrowheads="1"/>
          </p:cNvSpPr>
          <p:nvPr/>
        </p:nvSpPr>
        <p:spPr bwMode="auto">
          <a:xfrm>
            <a:off x="4989513" y="3776663"/>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9353787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29411" name="Rectangle 3"/>
          <p:cNvSpPr>
            <a:spLocks noGrp="1" noChangeArrowheads="1"/>
          </p:cNvSpPr>
          <p:nvPr>
            <p:ph type="body" idx="1"/>
          </p:nvPr>
        </p:nvSpPr>
        <p:spPr/>
        <p:txBody>
          <a:bodyPr/>
          <a:lstStyle/>
          <a:p>
            <a:r>
              <a:rPr lang="en-US"/>
              <a:t>Example:</a:t>
            </a:r>
          </a:p>
        </p:txBody>
      </p:sp>
      <p:pic>
        <p:nvPicPr>
          <p:cNvPr id="529412"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29413" name="Rectangle 5"/>
          <p:cNvSpPr>
            <a:spLocks noChangeArrowheads="1"/>
          </p:cNvSpPr>
          <p:nvPr/>
        </p:nvSpPr>
        <p:spPr bwMode="auto">
          <a:xfrm>
            <a:off x="4913313" y="4565650"/>
            <a:ext cx="4070350" cy="13620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29414" name="Rectangle 6"/>
          <p:cNvSpPr>
            <a:spLocks noChangeArrowheads="1"/>
          </p:cNvSpPr>
          <p:nvPr/>
        </p:nvSpPr>
        <p:spPr bwMode="auto">
          <a:xfrm>
            <a:off x="860425" y="3371850"/>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29415" name="Rectangle 7"/>
          <p:cNvSpPr>
            <a:spLocks noChangeArrowheads="1"/>
          </p:cNvSpPr>
          <p:nvPr/>
        </p:nvSpPr>
        <p:spPr bwMode="auto">
          <a:xfrm>
            <a:off x="1012825" y="4146550"/>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29416" name="Rectangle 8"/>
          <p:cNvSpPr>
            <a:spLocks noChangeArrowheads="1"/>
          </p:cNvSpPr>
          <p:nvPr/>
        </p:nvSpPr>
        <p:spPr bwMode="auto">
          <a:xfrm>
            <a:off x="4989513" y="3776663"/>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9" name="TextBox 8"/>
          <p:cNvSpPr txBox="1"/>
          <p:nvPr/>
        </p:nvSpPr>
        <p:spPr>
          <a:xfrm>
            <a:off x="704725" y="5160348"/>
            <a:ext cx="7869377" cy="954107"/>
          </a:xfrm>
          <a:prstGeom prst="rect">
            <a:avLst/>
          </a:prstGeom>
          <a:noFill/>
        </p:spPr>
        <p:txBody>
          <a:bodyPr wrap="square" rtlCol="0">
            <a:spAutoFit/>
          </a:bodyPr>
          <a:lstStyle/>
          <a:p>
            <a:r>
              <a:rPr lang="en-US" sz="2800" i="1" dirty="0">
                <a:solidFill>
                  <a:srgbClr val="7F7F7F"/>
                </a:solidFill>
              </a:rPr>
              <a:t>Applying the KB second rule to the 1</a:t>
            </a:r>
            <a:r>
              <a:rPr lang="en-US" sz="2800" i="1" baseline="30000" dirty="0">
                <a:solidFill>
                  <a:srgbClr val="7F7F7F"/>
                </a:solidFill>
              </a:rPr>
              <a:t>st</a:t>
            </a:r>
            <a:r>
              <a:rPr lang="en-US" sz="2800" i="1" dirty="0">
                <a:solidFill>
                  <a:srgbClr val="7F7F7F"/>
                </a:solidFill>
              </a:rPr>
              <a:t> query rule gives us another way to solve the Q(x)</a:t>
            </a:r>
          </a:p>
        </p:txBody>
      </p:sp>
    </p:spTree>
    <p:extLst>
      <p:ext uri="{BB962C8B-B14F-4D97-AF65-F5344CB8AC3E}">
        <p14:creationId xmlns:p14="http://schemas.microsoft.com/office/powerpoint/2010/main" val="75748020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31459" name="Rectangle 3"/>
          <p:cNvSpPr>
            <a:spLocks noGrp="1" noChangeArrowheads="1"/>
          </p:cNvSpPr>
          <p:nvPr>
            <p:ph type="body" idx="1"/>
          </p:nvPr>
        </p:nvSpPr>
        <p:spPr/>
        <p:txBody>
          <a:bodyPr/>
          <a:lstStyle/>
          <a:p>
            <a:pPr marL="0" indent="0">
              <a:buNone/>
            </a:pPr>
            <a:r>
              <a:rPr lang="en-US" dirty="0"/>
              <a:t>Example:</a:t>
            </a:r>
          </a:p>
        </p:txBody>
      </p:sp>
      <p:pic>
        <p:nvPicPr>
          <p:cNvPr id="531460"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31461" name="Rectangle 5"/>
          <p:cNvSpPr>
            <a:spLocks noChangeArrowheads="1"/>
          </p:cNvSpPr>
          <p:nvPr/>
        </p:nvSpPr>
        <p:spPr bwMode="auto">
          <a:xfrm>
            <a:off x="4913313" y="4565650"/>
            <a:ext cx="4070350" cy="13620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1462" name="Rectangle 6"/>
          <p:cNvSpPr>
            <a:spLocks noChangeArrowheads="1"/>
          </p:cNvSpPr>
          <p:nvPr/>
        </p:nvSpPr>
        <p:spPr bwMode="auto">
          <a:xfrm>
            <a:off x="860425" y="3783013"/>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1463" name="Rectangle 7"/>
          <p:cNvSpPr>
            <a:spLocks noChangeArrowheads="1"/>
          </p:cNvSpPr>
          <p:nvPr/>
        </p:nvSpPr>
        <p:spPr bwMode="auto">
          <a:xfrm>
            <a:off x="1012825" y="4146550"/>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1464" name="Rectangle 8"/>
          <p:cNvSpPr>
            <a:spLocks noChangeArrowheads="1"/>
          </p:cNvSpPr>
          <p:nvPr/>
        </p:nvSpPr>
        <p:spPr bwMode="auto">
          <a:xfrm>
            <a:off x="4989513" y="3776663"/>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1465" name="Rectangle 9"/>
          <p:cNvSpPr>
            <a:spLocks noChangeArrowheads="1"/>
          </p:cNvSpPr>
          <p:nvPr/>
        </p:nvSpPr>
        <p:spPr bwMode="auto">
          <a:xfrm>
            <a:off x="5141913" y="3417888"/>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0323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33507" name="Rectangle 3"/>
          <p:cNvSpPr>
            <a:spLocks noGrp="1" noChangeArrowheads="1"/>
          </p:cNvSpPr>
          <p:nvPr>
            <p:ph type="body" idx="1"/>
          </p:nvPr>
        </p:nvSpPr>
        <p:spPr/>
        <p:txBody>
          <a:bodyPr/>
          <a:lstStyle/>
          <a:p>
            <a:r>
              <a:rPr lang="en-US"/>
              <a:t>Example:</a:t>
            </a:r>
          </a:p>
        </p:txBody>
      </p:sp>
      <p:pic>
        <p:nvPicPr>
          <p:cNvPr id="533508"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33509" name="Rectangle 5"/>
          <p:cNvSpPr>
            <a:spLocks noChangeArrowheads="1"/>
          </p:cNvSpPr>
          <p:nvPr/>
        </p:nvSpPr>
        <p:spPr bwMode="auto">
          <a:xfrm>
            <a:off x="4913313" y="4935538"/>
            <a:ext cx="4070350" cy="10699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3510" name="Rectangle 6"/>
          <p:cNvSpPr>
            <a:spLocks noChangeArrowheads="1"/>
          </p:cNvSpPr>
          <p:nvPr/>
        </p:nvSpPr>
        <p:spPr bwMode="auto">
          <a:xfrm>
            <a:off x="860425" y="3783013"/>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3511" name="Rectangle 7"/>
          <p:cNvSpPr>
            <a:spLocks noChangeArrowheads="1"/>
          </p:cNvSpPr>
          <p:nvPr/>
        </p:nvSpPr>
        <p:spPr bwMode="auto">
          <a:xfrm>
            <a:off x="1012825" y="4146550"/>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3512" name="Rectangle 8"/>
          <p:cNvSpPr>
            <a:spLocks noChangeArrowheads="1"/>
          </p:cNvSpPr>
          <p:nvPr/>
        </p:nvSpPr>
        <p:spPr bwMode="auto">
          <a:xfrm>
            <a:off x="4989513" y="3776663"/>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3513" name="Rectangle 9"/>
          <p:cNvSpPr>
            <a:spLocks noChangeArrowheads="1"/>
          </p:cNvSpPr>
          <p:nvPr/>
        </p:nvSpPr>
        <p:spPr bwMode="auto">
          <a:xfrm>
            <a:off x="5141913" y="3417888"/>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0" name="TextBox 9"/>
          <p:cNvSpPr txBox="1"/>
          <p:nvPr/>
        </p:nvSpPr>
        <p:spPr>
          <a:xfrm>
            <a:off x="704725" y="5208588"/>
            <a:ext cx="7869377" cy="1384995"/>
          </a:xfrm>
          <a:prstGeom prst="rect">
            <a:avLst/>
          </a:prstGeom>
          <a:noFill/>
        </p:spPr>
        <p:txBody>
          <a:bodyPr wrap="square" rtlCol="0">
            <a:spAutoFit/>
          </a:bodyPr>
          <a:lstStyle/>
          <a:p>
            <a:r>
              <a:rPr lang="en-US" sz="2800" i="1" dirty="0">
                <a:solidFill>
                  <a:srgbClr val="7F7F7F"/>
                </a:solidFill>
              </a:rPr>
              <a:t>Since Doctor(x) implies treats(x, f(x)) we can derive Q(X) if Doctor(x) and Doctor(x), which reduces to the third query rule.</a:t>
            </a:r>
          </a:p>
        </p:txBody>
      </p:sp>
    </p:spTree>
    <p:extLst>
      <p:ext uri="{BB962C8B-B14F-4D97-AF65-F5344CB8AC3E}">
        <p14:creationId xmlns:p14="http://schemas.microsoft.com/office/powerpoint/2010/main" val="317015770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35555" name="Rectangle 3"/>
          <p:cNvSpPr>
            <a:spLocks noGrp="1" noChangeArrowheads="1"/>
          </p:cNvSpPr>
          <p:nvPr>
            <p:ph type="body" idx="1"/>
          </p:nvPr>
        </p:nvSpPr>
        <p:spPr/>
        <p:txBody>
          <a:bodyPr/>
          <a:lstStyle/>
          <a:p>
            <a:r>
              <a:rPr lang="en-US"/>
              <a:t>Example:</a:t>
            </a:r>
          </a:p>
        </p:txBody>
      </p:sp>
      <p:pic>
        <p:nvPicPr>
          <p:cNvPr id="535556"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35557" name="Rectangle 5"/>
          <p:cNvSpPr>
            <a:spLocks noChangeArrowheads="1"/>
          </p:cNvSpPr>
          <p:nvPr/>
        </p:nvSpPr>
        <p:spPr bwMode="auto">
          <a:xfrm>
            <a:off x="4913313" y="4935538"/>
            <a:ext cx="4070350" cy="10699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5558" name="Rectangle 6"/>
          <p:cNvSpPr>
            <a:spLocks noChangeArrowheads="1"/>
          </p:cNvSpPr>
          <p:nvPr/>
        </p:nvSpPr>
        <p:spPr bwMode="auto">
          <a:xfrm>
            <a:off x="860425" y="3783013"/>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5559" name="Rectangle 7"/>
          <p:cNvSpPr>
            <a:spLocks noChangeArrowheads="1"/>
          </p:cNvSpPr>
          <p:nvPr/>
        </p:nvSpPr>
        <p:spPr bwMode="auto">
          <a:xfrm>
            <a:off x="1012825" y="3390900"/>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5560" name="Rectangle 8"/>
          <p:cNvSpPr>
            <a:spLocks noChangeArrowheads="1"/>
          </p:cNvSpPr>
          <p:nvPr/>
        </p:nvSpPr>
        <p:spPr bwMode="auto">
          <a:xfrm>
            <a:off x="4989513" y="3776663"/>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5561" name="Rectangle 9"/>
          <p:cNvSpPr>
            <a:spLocks noChangeArrowheads="1"/>
          </p:cNvSpPr>
          <p:nvPr/>
        </p:nvSpPr>
        <p:spPr bwMode="auto">
          <a:xfrm>
            <a:off x="5141913" y="3417888"/>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5562" name="Rectangle 10"/>
          <p:cNvSpPr>
            <a:spLocks noChangeArrowheads="1"/>
          </p:cNvSpPr>
          <p:nvPr/>
        </p:nvSpPr>
        <p:spPr bwMode="auto">
          <a:xfrm>
            <a:off x="5141913" y="4117975"/>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499300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p:cNvSpPr>
            <a:spLocks noGrp="1"/>
          </p:cNvSpPr>
          <p:nvPr>
            <p:ph type="title"/>
          </p:nvPr>
        </p:nvSpPr>
        <p:spPr/>
        <p:txBody>
          <a:bodyPr/>
          <a:lstStyle/>
          <a:p>
            <a:r>
              <a:rPr lang="en-US" dirty="0">
                <a:latin typeface="Calibri" charset="0"/>
              </a:rPr>
              <a:t>Syntactic sugar: </a:t>
            </a:r>
            <a:r>
              <a:rPr lang="en-US" dirty="0" err="1">
                <a:latin typeface="Calibri" charset="0"/>
              </a:rPr>
              <a:t>disJointUnion</a:t>
            </a:r>
            <a:endParaRPr lang="it-IT" dirty="0">
              <a:latin typeface="Calibri" charset="0"/>
            </a:endParaRPr>
          </a:p>
        </p:txBody>
      </p:sp>
      <p:sp>
        <p:nvSpPr>
          <p:cNvPr id="3" name="Segnaposto contenuto 2"/>
          <p:cNvSpPr>
            <a:spLocks noGrp="1"/>
          </p:cNvSpPr>
          <p:nvPr>
            <p:ph idx="1"/>
          </p:nvPr>
        </p:nvSpPr>
        <p:spPr>
          <a:xfrm>
            <a:off x="428625" y="1417638"/>
            <a:ext cx="8229600" cy="5031114"/>
          </a:xfrm>
        </p:spPr>
        <p:txBody>
          <a:bodyPr rtlCol="0">
            <a:normAutofit/>
          </a:bodyPr>
          <a:lstStyle/>
          <a:p>
            <a:pPr fontAlgn="auto">
              <a:spcAft>
                <a:spcPts val="0"/>
              </a:spcAft>
              <a:buFont typeface="Arial" pitchFamily="34" charset="0"/>
              <a:buChar char="•"/>
              <a:defRPr/>
            </a:pPr>
            <a:r>
              <a:rPr lang="en-US" dirty="0"/>
              <a:t>It’s common for a concept to have more than one decomposition into disjoint union sets</a:t>
            </a:r>
          </a:p>
          <a:p>
            <a:pPr>
              <a:buFont typeface="Arial" pitchFamily="34" charset="0"/>
              <a:buChar char="•"/>
              <a:defRPr/>
            </a:pPr>
            <a:r>
              <a:rPr lang="en-US" dirty="0"/>
              <a:t>E.g.: every person is either male or female (but not both), either a minor or adult (but not both) and either living or dead (but not both)</a:t>
            </a:r>
          </a:p>
          <a:p>
            <a:pPr marL="457200" lvl="1" indent="0">
              <a:buNone/>
              <a:defRPr/>
            </a:pPr>
            <a:r>
              <a:rPr lang="en-US" dirty="0" err="1"/>
              <a:t>foaf:Person</a:t>
            </a:r>
            <a:r>
              <a:rPr lang="en-US" dirty="0"/>
              <a:t> </a:t>
            </a:r>
          </a:p>
          <a:p>
            <a:pPr marL="457200" lvl="1" indent="0">
              <a:buNone/>
              <a:defRPr/>
            </a:pPr>
            <a:r>
              <a:rPr lang="en-US" dirty="0"/>
              <a:t>   </a:t>
            </a:r>
            <a:r>
              <a:rPr lang="en-US" dirty="0" err="1"/>
              <a:t>owl:disjointUnionOf</a:t>
            </a:r>
            <a:r>
              <a:rPr lang="en-US" dirty="0"/>
              <a:t> (:Male :Female);</a:t>
            </a:r>
          </a:p>
          <a:p>
            <a:pPr marL="457200" lvl="1" indent="0">
              <a:buNone/>
              <a:defRPr/>
            </a:pPr>
            <a:r>
              <a:rPr lang="en-US" dirty="0"/>
              <a:t>   </a:t>
            </a:r>
            <a:r>
              <a:rPr lang="en-US" dirty="0" err="1"/>
              <a:t>owl:disjointUnionOf</a:t>
            </a:r>
            <a:r>
              <a:rPr lang="en-US" dirty="0"/>
              <a:t> (:Minor :Adult);</a:t>
            </a:r>
          </a:p>
          <a:p>
            <a:pPr marL="457200" lvl="1" indent="0">
              <a:buNone/>
              <a:defRPr/>
            </a:pPr>
            <a:r>
              <a:rPr lang="en-US" dirty="0"/>
              <a:t>   </a:t>
            </a:r>
            <a:r>
              <a:rPr lang="en-US" dirty="0" err="1"/>
              <a:t>owl:disjointUnionOf</a:t>
            </a:r>
            <a:r>
              <a:rPr lang="en-US" dirty="0"/>
              <a:t> (:Living :Dead);</a:t>
            </a:r>
          </a:p>
          <a:p>
            <a:pPr>
              <a:buFont typeface="Arial" pitchFamily="34" charset="0"/>
              <a:buChar char="•"/>
              <a:defRPr/>
            </a:pPr>
            <a:endParaRPr lang="en-US" dirty="0"/>
          </a:p>
          <a:p>
            <a:pPr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1850883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37603" name="Rectangle 3"/>
          <p:cNvSpPr>
            <a:spLocks noGrp="1" noChangeArrowheads="1"/>
          </p:cNvSpPr>
          <p:nvPr>
            <p:ph type="body" idx="1"/>
          </p:nvPr>
        </p:nvSpPr>
        <p:spPr/>
        <p:txBody>
          <a:bodyPr/>
          <a:lstStyle/>
          <a:p>
            <a:r>
              <a:rPr lang="en-US"/>
              <a:t>Example:</a:t>
            </a:r>
          </a:p>
        </p:txBody>
      </p:sp>
      <p:pic>
        <p:nvPicPr>
          <p:cNvPr id="537604"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37605" name="Rectangle 5"/>
          <p:cNvSpPr>
            <a:spLocks noChangeArrowheads="1"/>
          </p:cNvSpPr>
          <p:nvPr/>
        </p:nvSpPr>
        <p:spPr bwMode="auto">
          <a:xfrm>
            <a:off x="4913313" y="5337175"/>
            <a:ext cx="4070350" cy="75723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7606" name="Rectangle 6"/>
          <p:cNvSpPr>
            <a:spLocks noChangeArrowheads="1"/>
          </p:cNvSpPr>
          <p:nvPr/>
        </p:nvSpPr>
        <p:spPr bwMode="auto">
          <a:xfrm>
            <a:off x="860425" y="3783013"/>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7607" name="Rectangle 7"/>
          <p:cNvSpPr>
            <a:spLocks noChangeArrowheads="1"/>
          </p:cNvSpPr>
          <p:nvPr/>
        </p:nvSpPr>
        <p:spPr bwMode="auto">
          <a:xfrm>
            <a:off x="1012825" y="3390900"/>
            <a:ext cx="3560763"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7608" name="Rectangle 8"/>
          <p:cNvSpPr>
            <a:spLocks noChangeArrowheads="1"/>
          </p:cNvSpPr>
          <p:nvPr/>
        </p:nvSpPr>
        <p:spPr bwMode="auto">
          <a:xfrm>
            <a:off x="4989513" y="3776663"/>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7609" name="Rectangle 9"/>
          <p:cNvSpPr>
            <a:spLocks noChangeArrowheads="1"/>
          </p:cNvSpPr>
          <p:nvPr/>
        </p:nvSpPr>
        <p:spPr bwMode="auto">
          <a:xfrm>
            <a:off x="5141913" y="3417888"/>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37610" name="Rectangle 10"/>
          <p:cNvSpPr>
            <a:spLocks noChangeArrowheads="1"/>
          </p:cNvSpPr>
          <p:nvPr/>
        </p:nvSpPr>
        <p:spPr bwMode="auto">
          <a:xfrm>
            <a:off x="5141913" y="4117975"/>
            <a:ext cx="3863975" cy="384175"/>
          </a:xfrm>
          <a:prstGeom prst="rect">
            <a:avLst/>
          </a:prstGeom>
          <a:solidFill>
            <a:schemeClr val="bg1">
              <a:alpha val="60001"/>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6255528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39651" name="Rectangle 3"/>
          <p:cNvSpPr>
            <a:spLocks noGrp="1" noChangeArrowheads="1"/>
          </p:cNvSpPr>
          <p:nvPr>
            <p:ph type="body" idx="1"/>
          </p:nvPr>
        </p:nvSpPr>
        <p:spPr/>
        <p:txBody>
          <a:bodyPr/>
          <a:lstStyle/>
          <a:p>
            <a:r>
              <a:rPr lang="en-US"/>
              <a:t>Example:</a:t>
            </a:r>
          </a:p>
        </p:txBody>
      </p:sp>
      <p:pic>
        <p:nvPicPr>
          <p:cNvPr id="539652"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1183972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41699" name="Rectangle 3"/>
          <p:cNvSpPr>
            <a:spLocks noGrp="1" noChangeArrowheads="1"/>
          </p:cNvSpPr>
          <p:nvPr>
            <p:ph type="body" idx="1"/>
          </p:nvPr>
        </p:nvSpPr>
        <p:spPr/>
        <p:txBody>
          <a:bodyPr/>
          <a:lstStyle/>
          <a:p>
            <a:r>
              <a:rPr lang="en-US"/>
              <a:t>Example:</a:t>
            </a:r>
          </a:p>
          <a:p>
            <a:endParaRPr lang="en-US"/>
          </a:p>
          <a:p>
            <a:endParaRPr lang="en-US"/>
          </a:p>
          <a:p>
            <a:endParaRPr lang="en-US"/>
          </a:p>
          <a:p>
            <a:pPr lvl="1"/>
            <a:endParaRPr lang="en-US"/>
          </a:p>
          <a:p>
            <a:pPr lvl="1"/>
            <a:endParaRPr lang="en-US"/>
          </a:p>
          <a:p>
            <a:pPr lvl="1"/>
            <a:endParaRPr lang="en-US"/>
          </a:p>
          <a:p>
            <a:pPr lvl="1"/>
            <a:endParaRPr lang="en-US"/>
          </a:p>
          <a:p>
            <a:endParaRPr lang="en-US"/>
          </a:p>
        </p:txBody>
      </p:sp>
      <p:pic>
        <p:nvPicPr>
          <p:cNvPr id="541700"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41701" name="Line 5"/>
          <p:cNvSpPr>
            <a:spLocks noChangeShapeType="1"/>
          </p:cNvSpPr>
          <p:nvPr/>
        </p:nvSpPr>
        <p:spPr bwMode="auto">
          <a:xfrm flipH="1" flipV="1">
            <a:off x="5029200" y="3946525"/>
            <a:ext cx="3965575" cy="2063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41702" name="Line 6"/>
          <p:cNvSpPr>
            <a:spLocks noChangeShapeType="1"/>
          </p:cNvSpPr>
          <p:nvPr/>
        </p:nvSpPr>
        <p:spPr bwMode="auto">
          <a:xfrm flipH="1" flipV="1">
            <a:off x="5041900" y="4332288"/>
            <a:ext cx="3965575" cy="2063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7" name="TextBox 6"/>
          <p:cNvSpPr txBox="1"/>
          <p:nvPr/>
        </p:nvSpPr>
        <p:spPr>
          <a:xfrm>
            <a:off x="704725" y="5637402"/>
            <a:ext cx="7869377" cy="523220"/>
          </a:xfrm>
          <a:prstGeom prst="rect">
            <a:avLst/>
          </a:prstGeom>
          <a:noFill/>
        </p:spPr>
        <p:txBody>
          <a:bodyPr wrap="square" rtlCol="0">
            <a:spAutoFit/>
          </a:bodyPr>
          <a:lstStyle/>
          <a:p>
            <a:r>
              <a:rPr lang="en-US" sz="2800" i="1" dirty="0">
                <a:solidFill>
                  <a:srgbClr val="7F7F7F"/>
                </a:solidFill>
              </a:rPr>
              <a:t>Remove useless redundant query rules</a:t>
            </a:r>
          </a:p>
        </p:txBody>
      </p:sp>
    </p:spTree>
    <p:extLst>
      <p:ext uri="{BB962C8B-B14F-4D97-AF65-F5344CB8AC3E}">
        <p14:creationId xmlns:p14="http://schemas.microsoft.com/office/powerpoint/2010/main" val="358417144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43747" name="Rectangle 3"/>
          <p:cNvSpPr>
            <a:spLocks noGrp="1" noChangeArrowheads="1"/>
          </p:cNvSpPr>
          <p:nvPr>
            <p:ph type="body" idx="1"/>
          </p:nvPr>
        </p:nvSpPr>
        <p:spPr>
          <a:xfrm>
            <a:off x="798513" y="1581150"/>
            <a:ext cx="8345487" cy="5112372"/>
          </a:xfrm>
        </p:spPr>
        <p:txBody>
          <a:bodyPr>
            <a:normAutofit lnSpcReduction="10000"/>
          </a:bodyPr>
          <a:lstStyle/>
          <a:p>
            <a:r>
              <a:rPr lang="en-US" dirty="0"/>
              <a:t>Example:</a:t>
            </a:r>
          </a:p>
          <a:p>
            <a:endParaRPr lang="en-US" dirty="0"/>
          </a:p>
          <a:p>
            <a:endParaRPr lang="en-US" dirty="0"/>
          </a:p>
          <a:p>
            <a:endParaRPr lang="en-US" dirty="0"/>
          </a:p>
          <a:p>
            <a:pPr lvl="1"/>
            <a:endParaRPr lang="en-US" dirty="0"/>
          </a:p>
          <a:p>
            <a:pPr lvl="1"/>
            <a:endParaRPr lang="en-US" dirty="0"/>
          </a:p>
          <a:p>
            <a:pPr lvl="1"/>
            <a:endParaRPr lang="en-US" dirty="0"/>
          </a:p>
          <a:p>
            <a:pPr lvl="1"/>
            <a:endParaRPr lang="en-US" dirty="0"/>
          </a:p>
          <a:p>
            <a:r>
              <a:rPr lang="en-US" dirty="0"/>
              <a:t>For DL-Lite, result is a union of conjunctive</a:t>
            </a:r>
            <a:br>
              <a:rPr lang="en-US" dirty="0"/>
            </a:br>
            <a:r>
              <a:rPr lang="en-US" dirty="0"/>
              <a:t>queries (UCQ)</a:t>
            </a:r>
          </a:p>
        </p:txBody>
      </p:sp>
      <p:pic>
        <p:nvPicPr>
          <p:cNvPr id="543748"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2335213"/>
            <a:ext cx="7834312" cy="2873375"/>
          </a:xfrm>
          <a:prstGeom prst="rect">
            <a:avLst/>
          </a:prstGeom>
          <a:noFill/>
          <a:extLst>
            <a:ext uri="{909E8E84-426E-40dd-AFC4-6F175D3DCCD1}">
              <a14:hiddenFill xmlns="" xmlns:a14="http://schemas.microsoft.com/office/drawing/2010/main">
                <a:solidFill>
                  <a:srgbClr val="FFFFFF"/>
                </a:solidFill>
              </a14:hiddenFill>
            </a:ext>
          </a:extLst>
        </p:spPr>
      </p:pic>
      <p:sp>
        <p:nvSpPr>
          <p:cNvPr id="543749" name="Line 5"/>
          <p:cNvSpPr>
            <a:spLocks noChangeShapeType="1"/>
          </p:cNvSpPr>
          <p:nvPr/>
        </p:nvSpPr>
        <p:spPr bwMode="auto">
          <a:xfrm flipH="1" flipV="1">
            <a:off x="5029200" y="3946525"/>
            <a:ext cx="3965575" cy="2063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543750" name="Line 6"/>
          <p:cNvSpPr>
            <a:spLocks noChangeShapeType="1"/>
          </p:cNvSpPr>
          <p:nvPr/>
        </p:nvSpPr>
        <p:spPr bwMode="auto">
          <a:xfrm flipH="1" flipV="1">
            <a:off x="5041900" y="4332288"/>
            <a:ext cx="3965575" cy="2063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6012442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792163" y="733425"/>
            <a:ext cx="8351837" cy="792163"/>
          </a:xfrm>
        </p:spPr>
        <p:txBody>
          <a:bodyPr>
            <a:normAutofit/>
          </a:bodyPr>
          <a:lstStyle/>
          <a:p>
            <a:r>
              <a:rPr lang="en-US"/>
              <a:t>Query Rewriting Technique (basics)</a:t>
            </a:r>
          </a:p>
        </p:txBody>
      </p:sp>
      <p:sp>
        <p:nvSpPr>
          <p:cNvPr id="545795" name="Rectangle 3"/>
          <p:cNvSpPr>
            <a:spLocks noGrp="1" noChangeArrowheads="1"/>
          </p:cNvSpPr>
          <p:nvPr>
            <p:ph type="body" idx="1"/>
          </p:nvPr>
        </p:nvSpPr>
        <p:spPr/>
        <p:txBody>
          <a:bodyPr/>
          <a:lstStyle/>
          <a:p>
            <a:r>
              <a:rPr lang="en-US"/>
              <a:t>Data can be stored/left in </a:t>
            </a:r>
            <a:r>
              <a:rPr lang="en-US" b="1">
                <a:solidFill>
                  <a:schemeClr val="accent2"/>
                </a:solidFill>
              </a:rPr>
              <a:t>RDBMS</a:t>
            </a:r>
            <a:endParaRPr lang="en-US"/>
          </a:p>
          <a:p>
            <a:r>
              <a:rPr lang="en-US"/>
              <a:t>Relationship between ontology and DB defined by </a:t>
            </a:r>
            <a:r>
              <a:rPr lang="en-US" b="1">
                <a:solidFill>
                  <a:schemeClr val="accent2"/>
                </a:solidFill>
              </a:rPr>
              <a:t>mappings</a:t>
            </a:r>
            <a:r>
              <a:rPr lang="en-US"/>
              <a:t>, e.g.:</a:t>
            </a:r>
          </a:p>
          <a:p>
            <a:pPr lvl="1"/>
            <a:endParaRPr lang="en-US"/>
          </a:p>
          <a:p>
            <a:pPr lvl="1"/>
            <a:endParaRPr lang="en-US"/>
          </a:p>
          <a:p>
            <a:pPr lvl="1"/>
            <a:endParaRPr lang="en-US"/>
          </a:p>
          <a:p>
            <a:r>
              <a:rPr lang="en-US"/>
              <a:t>UCQ translated into </a:t>
            </a:r>
            <a:r>
              <a:rPr lang="en-US" b="1">
                <a:solidFill>
                  <a:schemeClr val="accent2"/>
                </a:solidFill>
              </a:rPr>
              <a:t>SQL query</a:t>
            </a:r>
            <a:r>
              <a:rPr lang="en-US"/>
              <a:t>:</a:t>
            </a:r>
          </a:p>
          <a:p>
            <a:endParaRPr lang="en-US"/>
          </a:p>
        </p:txBody>
      </p:sp>
      <p:pic>
        <p:nvPicPr>
          <p:cNvPr id="545796" name="Picture 4" descr="latex-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095" y="3501231"/>
            <a:ext cx="6380162" cy="925513"/>
          </a:xfrm>
          <a:prstGeom prst="rect">
            <a:avLst/>
          </a:prstGeom>
          <a:noFill/>
          <a:extLst>
            <a:ext uri="{909E8E84-426E-40dd-AFC4-6F175D3DCCD1}">
              <a14:hiddenFill xmlns="" xmlns:a14="http://schemas.microsoft.com/office/drawing/2010/main">
                <a:solidFill>
                  <a:srgbClr val="FFFFFF"/>
                </a:solidFill>
              </a14:hiddenFill>
            </a:ext>
          </a:extLst>
        </p:spPr>
      </p:pic>
      <p:pic>
        <p:nvPicPr>
          <p:cNvPr id="545797" name="Picture 5" descr="latex-imag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5731608"/>
            <a:ext cx="7493000" cy="5746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6284906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579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57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5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olo 1"/>
          <p:cNvSpPr>
            <a:spLocks noGrp="1"/>
          </p:cNvSpPr>
          <p:nvPr>
            <p:ph type="title"/>
          </p:nvPr>
        </p:nvSpPr>
        <p:spPr>
          <a:xfrm>
            <a:off x="457200" y="209283"/>
            <a:ext cx="8229600" cy="1143000"/>
          </a:xfrm>
        </p:spPr>
        <p:txBody>
          <a:bodyPr/>
          <a:lstStyle/>
          <a:p>
            <a:r>
              <a:rPr lang="en-US" dirty="0">
                <a:latin typeface="Calibri" charset="0"/>
              </a:rPr>
              <a:t>OWL 2 RL</a:t>
            </a:r>
            <a:endParaRPr lang="it-IT" dirty="0">
              <a:latin typeface="Calibri" charset="0"/>
            </a:endParaRPr>
          </a:p>
        </p:txBody>
      </p:sp>
      <p:sp>
        <p:nvSpPr>
          <p:cNvPr id="3" name="Segnaposto contenuto 2"/>
          <p:cNvSpPr>
            <a:spLocks noGrp="1"/>
          </p:cNvSpPr>
          <p:nvPr>
            <p:ph idx="1"/>
          </p:nvPr>
        </p:nvSpPr>
        <p:spPr>
          <a:xfrm>
            <a:off x="457199" y="1319514"/>
            <a:ext cx="8472625" cy="5416952"/>
          </a:xfrm>
        </p:spPr>
        <p:txBody>
          <a:bodyPr rtlCol="0">
            <a:normAutofit/>
          </a:bodyPr>
          <a:lstStyle/>
          <a:p>
            <a:pPr fontAlgn="auto">
              <a:spcAft>
                <a:spcPts val="0"/>
              </a:spcAft>
              <a:buFont typeface="Arial" pitchFamily="34" charset="0"/>
              <a:buChar char="•"/>
              <a:defRPr/>
            </a:pPr>
            <a:r>
              <a:rPr lang="en-US" dirty="0">
                <a:ea typeface="+mn-ea"/>
              </a:rPr>
              <a:t>RL acronym reflects relation to </a:t>
            </a:r>
            <a:r>
              <a:rPr lang="en-US" b="1" i="1" dirty="0">
                <a:ea typeface="+mn-ea"/>
              </a:rPr>
              <a:t>Rule Languages</a:t>
            </a:r>
          </a:p>
          <a:p>
            <a:pPr fontAlgn="auto">
              <a:spcAft>
                <a:spcPts val="0"/>
              </a:spcAft>
              <a:buFont typeface="Arial" pitchFamily="34" charset="0"/>
              <a:buChar char="•"/>
              <a:defRPr/>
            </a:pPr>
            <a:r>
              <a:rPr lang="en-US" dirty="0">
                <a:ea typeface="+mn-ea"/>
              </a:rPr>
              <a:t>OWL 2 RL designed to accommodate</a:t>
            </a:r>
          </a:p>
          <a:p>
            <a:pPr lvl="1" fontAlgn="auto">
              <a:spcAft>
                <a:spcPts val="0"/>
              </a:spcAft>
              <a:buFont typeface="Arial" pitchFamily="34" charset="0"/>
              <a:buChar char="–"/>
              <a:defRPr/>
            </a:pPr>
            <a:r>
              <a:rPr lang="en-US" dirty="0">
                <a:ea typeface="+mn-ea"/>
              </a:rPr>
              <a:t>OWL 2 applications that trade full expressivity for efficiency</a:t>
            </a:r>
          </a:p>
          <a:p>
            <a:pPr lvl="1" fontAlgn="auto">
              <a:spcAft>
                <a:spcPts val="0"/>
              </a:spcAft>
              <a:buFont typeface="Arial" pitchFamily="34" charset="0"/>
              <a:buChar char="–"/>
              <a:defRPr/>
            </a:pPr>
            <a:r>
              <a:rPr lang="en-US" dirty="0">
                <a:ea typeface="+mn-ea"/>
              </a:rPr>
              <a:t>RDF(S) applications needing added expressivity from OWL 2</a:t>
            </a:r>
          </a:p>
          <a:p>
            <a:pPr fontAlgn="auto">
              <a:spcAft>
                <a:spcPts val="0"/>
              </a:spcAft>
              <a:buFont typeface="Arial" pitchFamily="34" charset="0"/>
              <a:buChar char="•"/>
              <a:defRPr/>
            </a:pPr>
            <a:r>
              <a:rPr lang="en-US" dirty="0">
                <a:ea typeface="+mn-ea"/>
              </a:rPr>
              <a:t>Not allowed: </a:t>
            </a:r>
            <a:r>
              <a:rPr lang="en-US" i="1" dirty="0">
                <a:ea typeface="+mn-ea"/>
              </a:rPr>
              <a:t>existential quantification </a:t>
            </a:r>
            <a:r>
              <a:rPr lang="en-US" dirty="0">
                <a:ea typeface="+mn-ea"/>
              </a:rPr>
              <a:t>to a class, </a:t>
            </a:r>
            <a:r>
              <a:rPr lang="en-US" i="1" dirty="0">
                <a:ea typeface="+mn-ea"/>
              </a:rPr>
              <a:t>union</a:t>
            </a:r>
            <a:r>
              <a:rPr lang="en-US" dirty="0">
                <a:ea typeface="+mn-ea"/>
              </a:rPr>
              <a:t> and </a:t>
            </a:r>
            <a:r>
              <a:rPr lang="en-US" i="1" dirty="0">
                <a:ea typeface="+mn-ea"/>
              </a:rPr>
              <a:t>disjoint union </a:t>
            </a:r>
            <a:r>
              <a:rPr lang="en-US" dirty="0">
                <a:ea typeface="+mn-ea"/>
              </a:rPr>
              <a:t>to class expressions </a:t>
            </a:r>
          </a:p>
          <a:p>
            <a:pPr fontAlgn="auto">
              <a:spcAft>
                <a:spcPts val="0"/>
              </a:spcAft>
              <a:buFont typeface="Arial" pitchFamily="34" charset="0"/>
              <a:buChar char="•"/>
              <a:defRPr/>
            </a:pPr>
            <a:r>
              <a:rPr lang="en-US" dirty="0"/>
              <a:t>It can be </a:t>
            </a:r>
            <a:r>
              <a:rPr lang="en-US" dirty="0">
                <a:ea typeface="+mn-ea"/>
              </a:rPr>
              <a:t>implemented using rule-based technologies such </a:t>
            </a:r>
            <a:r>
              <a:rPr lang="en-US" dirty="0" err="1">
                <a:ea typeface="+mn-ea"/>
              </a:rPr>
              <a:t>Datalog</a:t>
            </a:r>
            <a:r>
              <a:rPr lang="en-US" dirty="0">
                <a:ea typeface="+mn-ea"/>
              </a:rPr>
              <a:t>, Jess, Prolog, etc.</a:t>
            </a:r>
            <a:endParaRPr lang="it-IT" dirty="0">
              <a:ea typeface="+mn-ea"/>
            </a:endParaRPr>
          </a:p>
        </p:txBody>
      </p:sp>
    </p:spTree>
    <p:extLst>
      <p:ext uri="{BB962C8B-B14F-4D97-AF65-F5344CB8AC3E}">
        <p14:creationId xmlns:p14="http://schemas.microsoft.com/office/powerpoint/2010/main" val="29419164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1"/>
          <p:cNvSpPr>
            <a:spLocks noGrp="1"/>
          </p:cNvSpPr>
          <p:nvPr>
            <p:ph type="title"/>
          </p:nvPr>
        </p:nvSpPr>
        <p:spPr/>
        <p:txBody>
          <a:bodyPr/>
          <a:lstStyle/>
          <a:p>
            <a:r>
              <a:rPr lang="en-US" dirty="0">
                <a:latin typeface="Calibri" charset="0"/>
              </a:rPr>
              <a:t>Profile Selection…</a:t>
            </a:r>
            <a:endParaRPr lang="it-IT" dirty="0">
              <a:latin typeface="Calibri" charset="0"/>
            </a:endParaRPr>
          </a:p>
        </p:txBody>
      </p:sp>
      <p:sp>
        <p:nvSpPr>
          <p:cNvPr id="31747" name="Segnaposto contenuto 2"/>
          <p:cNvSpPr>
            <a:spLocks noGrp="1"/>
          </p:cNvSpPr>
          <p:nvPr>
            <p:ph idx="1"/>
          </p:nvPr>
        </p:nvSpPr>
        <p:spPr/>
        <p:txBody>
          <a:bodyPr>
            <a:normAutofit/>
          </a:bodyPr>
          <a:lstStyle/>
          <a:p>
            <a:pPr marL="0" indent="0">
              <a:buNone/>
            </a:pPr>
            <a:r>
              <a:rPr lang="en-US" sz="3600" dirty="0">
                <a:latin typeface="Calibri" charset="0"/>
              </a:rPr>
              <a:t>Depends on</a:t>
            </a:r>
          </a:p>
          <a:p>
            <a:pPr lvl="1"/>
            <a:r>
              <a:rPr lang="en-US" sz="3200" dirty="0">
                <a:latin typeface="Calibri" charset="0"/>
              </a:rPr>
              <a:t>Expressiveness required by the application</a:t>
            </a:r>
          </a:p>
          <a:p>
            <a:pPr lvl="1"/>
            <a:r>
              <a:rPr lang="en-US" sz="3200" dirty="0">
                <a:latin typeface="Calibri" charset="0"/>
              </a:rPr>
              <a:t>Priority given to reasoning on classes or data</a:t>
            </a:r>
          </a:p>
          <a:p>
            <a:pPr lvl="1"/>
            <a:r>
              <a:rPr lang="en-US" sz="3200" dirty="0">
                <a:latin typeface="Calibri" charset="0"/>
              </a:rPr>
              <a:t>Size of the datasets</a:t>
            </a:r>
          </a:p>
          <a:p>
            <a:endParaRPr lang="it-IT" sz="3600" dirty="0">
              <a:latin typeface="Calibri" charset="0"/>
            </a:endParaRPr>
          </a:p>
        </p:txBody>
      </p:sp>
    </p:spTree>
    <p:extLst>
      <p:ext uri="{BB962C8B-B14F-4D97-AF65-F5344CB8AC3E}">
        <p14:creationId xmlns:p14="http://schemas.microsoft.com/office/powerpoint/2010/main" val="15847016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1155" name="Rectangle 3"/>
          <p:cNvSpPr>
            <a:spLocks noGrp="1" noChangeArrowheads="1"/>
          </p:cNvSpPr>
          <p:nvPr>
            <p:ph type="body" idx="1"/>
          </p:nvPr>
        </p:nvSpPr>
        <p:spPr>
          <a:xfrm>
            <a:off x="798513" y="1581150"/>
            <a:ext cx="8345487" cy="4583113"/>
          </a:xfrm>
        </p:spPr>
        <p:txBody>
          <a:bodyPr/>
          <a:lstStyle/>
          <a:p>
            <a:pPr lvl="1"/>
            <a:endParaRPr lang="en-US"/>
          </a:p>
          <a:p>
            <a:pPr lvl="1"/>
            <a:endParaRPr lang="en-US"/>
          </a:p>
        </p:txBody>
      </p:sp>
      <p:pic>
        <p:nvPicPr>
          <p:cNvPr id="561157" name="Picture 5" descr="2009-10-06_OWLqrg-Le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33400"/>
            <a:ext cx="7848600" cy="60626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52363855"/>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270"/>
            <a:ext cx="8229600" cy="915900"/>
          </a:xfrm>
        </p:spPr>
        <p:txBody>
          <a:bodyPr/>
          <a:lstStyle/>
          <a:p>
            <a:r>
              <a:rPr lang="en-US" dirty="0"/>
              <a:t>Key OWL 2 Documents</a:t>
            </a:r>
          </a:p>
        </p:txBody>
      </p:sp>
      <p:pic>
        <p:nvPicPr>
          <p:cNvPr id="4" name="Picture 4" descr="owl-roa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06" y="1112977"/>
            <a:ext cx="8629862" cy="489924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307569" y="6184718"/>
            <a:ext cx="8473052" cy="523220"/>
          </a:xfrm>
          <a:prstGeom prst="rect">
            <a:avLst/>
          </a:prstGeom>
          <a:noFill/>
        </p:spPr>
        <p:txBody>
          <a:bodyPr wrap="square" rtlCol="0">
            <a:spAutoFit/>
          </a:bodyPr>
          <a:lstStyle/>
          <a:p>
            <a:pPr algn="ctr"/>
            <a:r>
              <a:rPr lang="pl-PL" sz="2800" dirty="0">
                <a:hlinkClick r:id="rId3"/>
              </a:rPr>
              <a:t>http://w3.org/TR/2009/WD-owl2-overview-20090421/</a:t>
            </a:r>
            <a:endParaRPr lang="en-US" sz="2800" dirty="0"/>
          </a:p>
        </p:txBody>
      </p:sp>
    </p:spTree>
    <p:extLst>
      <p:ext uri="{BB962C8B-B14F-4D97-AF65-F5344CB8AC3E}">
        <p14:creationId xmlns:p14="http://schemas.microsoft.com/office/powerpoint/2010/main" val="19155550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latin typeface="Calibri" charset="0"/>
              </a:rPr>
              <a:t>Conclusion</a:t>
            </a:r>
          </a:p>
        </p:txBody>
      </p:sp>
      <p:sp>
        <p:nvSpPr>
          <p:cNvPr id="32771" name="Content Placeholder 2"/>
          <p:cNvSpPr>
            <a:spLocks noGrp="1"/>
          </p:cNvSpPr>
          <p:nvPr>
            <p:ph idx="1"/>
          </p:nvPr>
        </p:nvSpPr>
        <p:spPr/>
        <p:txBody>
          <a:bodyPr/>
          <a:lstStyle/>
          <a:p>
            <a:r>
              <a:rPr lang="en-US" dirty="0">
                <a:latin typeface="Calibri" charset="0"/>
              </a:rPr>
              <a:t>Most of the new features of OWL 2 in comparing with the initial version of OWL have been discussed</a:t>
            </a:r>
          </a:p>
          <a:p>
            <a:r>
              <a:rPr lang="en-US" dirty="0">
                <a:latin typeface="Calibri" charset="0"/>
              </a:rPr>
              <a:t>Rationale behind the inclusion of the new features have also been discussed</a:t>
            </a:r>
          </a:p>
          <a:p>
            <a:r>
              <a:rPr lang="en-US" dirty="0">
                <a:latin typeface="Calibri" charset="0"/>
              </a:rPr>
              <a:t>Three profiles – EL, QL and RL – are provided that fit different use cases and implementation strategies</a:t>
            </a:r>
          </a:p>
        </p:txBody>
      </p:sp>
    </p:spTree>
    <p:extLst>
      <p:ext uri="{BB962C8B-B14F-4D97-AF65-F5344CB8AC3E}">
        <p14:creationId xmlns:p14="http://schemas.microsoft.com/office/powerpoint/2010/main" val="5415443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1"/>
          <p:cNvSpPr>
            <a:spLocks noGrp="1"/>
          </p:cNvSpPr>
          <p:nvPr>
            <p:ph type="title"/>
          </p:nvPr>
        </p:nvSpPr>
        <p:spPr>
          <a:xfrm>
            <a:off x="457200" y="274638"/>
            <a:ext cx="8502010" cy="1143000"/>
          </a:xfrm>
        </p:spPr>
        <p:txBody>
          <a:bodyPr>
            <a:normAutofit/>
          </a:bodyPr>
          <a:lstStyle/>
          <a:p>
            <a:pPr algn="l"/>
            <a:r>
              <a:rPr lang="en-US" dirty="0">
                <a:latin typeface="Calibri" charset="0"/>
              </a:rPr>
              <a:t>Syntactic sugar: negative assertions</a:t>
            </a:r>
            <a:endParaRPr lang="it-IT" dirty="0">
              <a:latin typeface="Calibri" charset="0"/>
            </a:endParaRPr>
          </a:p>
        </p:txBody>
      </p:sp>
      <p:sp>
        <p:nvSpPr>
          <p:cNvPr id="3" name="Segnaposto contenuto 2"/>
          <p:cNvSpPr>
            <a:spLocks noGrp="1"/>
          </p:cNvSpPr>
          <p:nvPr>
            <p:ph idx="1"/>
          </p:nvPr>
        </p:nvSpPr>
        <p:spPr>
          <a:xfrm>
            <a:off x="580144" y="1675582"/>
            <a:ext cx="7926562" cy="4801840"/>
          </a:xfrm>
        </p:spPr>
        <p:txBody>
          <a:bodyPr>
            <a:normAutofit/>
          </a:bodyPr>
          <a:lstStyle/>
          <a:p>
            <a:pPr marL="168275" indent="-168275">
              <a:lnSpc>
                <a:spcPct val="90000"/>
              </a:lnSpc>
            </a:pPr>
            <a:r>
              <a:rPr lang="en-US" dirty="0">
                <a:latin typeface="Calibri" charset="0"/>
              </a:rPr>
              <a:t>Asserts that a property doesn’t hold between two instances or between an instance and a literal</a:t>
            </a:r>
          </a:p>
          <a:p>
            <a:pPr>
              <a:lnSpc>
                <a:spcPct val="90000"/>
              </a:lnSpc>
            </a:pPr>
            <a:r>
              <a:rPr lang="en-US" dirty="0" err="1">
                <a:latin typeface="Calibri" charset="0"/>
              </a:rPr>
              <a:t>NegativeObjectPropertyAssertion</a:t>
            </a:r>
            <a:endParaRPr lang="en-US" dirty="0">
              <a:latin typeface="Calibri" charset="0"/>
            </a:endParaRPr>
          </a:p>
          <a:p>
            <a:pPr lvl="1">
              <a:lnSpc>
                <a:spcPct val="90000"/>
              </a:lnSpc>
            </a:pPr>
            <a:r>
              <a:rPr lang="en-US" sz="3200" dirty="0">
                <a:latin typeface="Calibri" charset="0"/>
              </a:rPr>
              <a:t>Barack Obama was not born in Kenya</a:t>
            </a:r>
          </a:p>
          <a:p>
            <a:pPr>
              <a:lnSpc>
                <a:spcPct val="90000"/>
              </a:lnSpc>
            </a:pPr>
            <a:r>
              <a:rPr lang="en-US" dirty="0" err="1">
                <a:latin typeface="Calibri" charset="0"/>
              </a:rPr>
              <a:t>NegativeDataPropertyAssertion</a:t>
            </a:r>
            <a:endParaRPr lang="en-US" dirty="0">
              <a:latin typeface="Calibri" charset="0"/>
            </a:endParaRPr>
          </a:p>
          <a:p>
            <a:pPr lvl="1">
              <a:lnSpc>
                <a:spcPct val="90000"/>
              </a:lnSpc>
            </a:pPr>
            <a:r>
              <a:rPr lang="en-US" sz="3200" dirty="0">
                <a:latin typeface="Calibri" charset="0"/>
              </a:rPr>
              <a:t>Barack Obama is not 60 years old</a:t>
            </a:r>
          </a:p>
          <a:p>
            <a:pPr>
              <a:lnSpc>
                <a:spcPct val="90000"/>
              </a:lnSpc>
            </a:pPr>
            <a:r>
              <a:rPr lang="en-US" dirty="0">
                <a:latin typeface="Calibri" charset="0"/>
              </a:rPr>
              <a:t>Encoded using a “reification style”</a:t>
            </a:r>
          </a:p>
          <a:p>
            <a:pPr>
              <a:lnSpc>
                <a:spcPct val="90000"/>
              </a:lnSpc>
            </a:pPr>
            <a:endParaRPr lang="en-US" sz="2400" dirty="0">
              <a:latin typeface="Calibri" charset="0"/>
            </a:endParaRPr>
          </a:p>
          <a:p>
            <a:pPr>
              <a:lnSpc>
                <a:spcPct val="90000"/>
              </a:lnSpc>
            </a:pPr>
            <a:endParaRPr lang="en-US" sz="2400" dirty="0">
              <a:latin typeface="Calibri" charset="0"/>
            </a:endParaRPr>
          </a:p>
        </p:txBody>
      </p:sp>
    </p:spTree>
    <p:extLst>
      <p:ext uri="{BB962C8B-B14F-4D97-AF65-F5344CB8AC3E}">
        <p14:creationId xmlns:p14="http://schemas.microsoft.com/office/powerpoint/2010/main" val="182189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1"/>
          <p:cNvSpPr>
            <a:spLocks noGrp="1"/>
          </p:cNvSpPr>
          <p:nvPr>
            <p:ph type="title"/>
          </p:nvPr>
        </p:nvSpPr>
        <p:spPr>
          <a:xfrm>
            <a:off x="457200" y="274638"/>
            <a:ext cx="8502010" cy="1143000"/>
          </a:xfrm>
        </p:spPr>
        <p:txBody>
          <a:bodyPr>
            <a:normAutofit/>
          </a:bodyPr>
          <a:lstStyle/>
          <a:p>
            <a:pPr algn="l"/>
            <a:r>
              <a:rPr lang="en-US" dirty="0">
                <a:latin typeface="Calibri" charset="0"/>
              </a:rPr>
              <a:t>Syntactic sugar: negative assertions</a:t>
            </a:r>
            <a:endParaRPr lang="it-IT" dirty="0">
              <a:latin typeface="Calibri" charset="0"/>
            </a:endParaRPr>
          </a:p>
        </p:txBody>
      </p:sp>
      <p:sp>
        <p:nvSpPr>
          <p:cNvPr id="3" name="Segnaposto contenuto 2"/>
          <p:cNvSpPr>
            <a:spLocks noGrp="1"/>
          </p:cNvSpPr>
          <p:nvPr>
            <p:ph idx="1"/>
          </p:nvPr>
        </p:nvSpPr>
        <p:spPr>
          <a:xfrm>
            <a:off x="580144" y="1417637"/>
            <a:ext cx="7926562" cy="5328749"/>
          </a:xfrm>
        </p:spPr>
        <p:txBody>
          <a:bodyPr>
            <a:normAutofit/>
          </a:bodyPr>
          <a:lstStyle/>
          <a:p>
            <a:pPr marL="9525" indent="0">
              <a:lnSpc>
                <a:spcPct val="90000"/>
              </a:lnSpc>
              <a:buNone/>
            </a:pPr>
            <a:r>
              <a:rPr lang="en-US" sz="2800" dirty="0">
                <a:latin typeface="Calibri" charset="0"/>
              </a:rPr>
              <a:t>@prefix </a:t>
            </a:r>
            <a:r>
              <a:rPr lang="en-US" sz="2800" dirty="0" err="1">
                <a:latin typeface="Calibri" charset="0"/>
              </a:rPr>
              <a:t>dbr</a:t>
            </a:r>
            <a:r>
              <a:rPr lang="en-US" sz="2800" dirty="0">
                <a:latin typeface="Calibri" charset="0"/>
              </a:rPr>
              <a:t>: &lt;http://</a:t>
            </a:r>
            <a:r>
              <a:rPr lang="en-US" sz="2800" dirty="0" err="1">
                <a:latin typeface="Calibri" charset="0"/>
              </a:rPr>
              <a:t>dbpedia.org</a:t>
            </a:r>
            <a:r>
              <a:rPr lang="en-US" sz="2800" dirty="0">
                <a:latin typeface="Calibri" charset="0"/>
              </a:rPr>
              <a:t>/resource/&gt; . </a:t>
            </a:r>
          </a:p>
          <a:p>
            <a:pPr marL="9525" indent="0">
              <a:lnSpc>
                <a:spcPct val="90000"/>
              </a:lnSpc>
              <a:buNone/>
            </a:pPr>
            <a:r>
              <a:rPr lang="en-US" sz="2800" dirty="0">
                <a:latin typeface="Calibri" charset="0"/>
              </a:rPr>
              <a:t>@prefix </a:t>
            </a:r>
            <a:r>
              <a:rPr lang="en-US" sz="2800" dirty="0" err="1">
                <a:latin typeface="Calibri" charset="0"/>
              </a:rPr>
              <a:t>dbo</a:t>
            </a:r>
            <a:r>
              <a:rPr lang="en-US" sz="2800" dirty="0">
                <a:latin typeface="Calibri" charset="0"/>
              </a:rPr>
              <a:t>: &lt;http://</a:t>
            </a:r>
            <a:r>
              <a:rPr lang="en-US" sz="2800" dirty="0" err="1">
                <a:latin typeface="Calibri" charset="0"/>
              </a:rPr>
              <a:t>dbpedia.org</a:t>
            </a:r>
            <a:r>
              <a:rPr lang="en-US" sz="2800" dirty="0">
                <a:latin typeface="Calibri" charset="0"/>
              </a:rPr>
              <a:t>/ontology/&gt; .</a:t>
            </a:r>
          </a:p>
          <a:p>
            <a:pPr marL="9525" indent="0">
              <a:lnSpc>
                <a:spcPct val="90000"/>
              </a:lnSpc>
              <a:buNone/>
            </a:pPr>
            <a:endParaRPr lang="en-US" sz="1200" dirty="0">
              <a:latin typeface="Calibri" charset="0"/>
            </a:endParaRPr>
          </a:p>
          <a:p>
            <a:pPr marL="9525" indent="0">
              <a:lnSpc>
                <a:spcPct val="90000"/>
              </a:lnSpc>
              <a:buNone/>
            </a:pPr>
            <a:r>
              <a:rPr lang="en-US" sz="2800" dirty="0">
                <a:latin typeface="Calibri" charset="0"/>
              </a:rPr>
              <a:t>[a </a:t>
            </a:r>
            <a:r>
              <a:rPr lang="en-US" sz="2800" dirty="0" err="1">
                <a:latin typeface="Calibri" charset="0"/>
              </a:rPr>
              <a:t>owl:NegativeObjectPropertyAssertion</a:t>
            </a:r>
            <a:r>
              <a:rPr lang="en-US" sz="2800" dirty="0">
                <a:latin typeface="Calibri" charset="0"/>
              </a:rPr>
              <a:t>;</a:t>
            </a:r>
          </a:p>
          <a:p>
            <a:pPr marL="9525" indent="0">
              <a:lnSpc>
                <a:spcPct val="90000"/>
              </a:lnSpc>
              <a:buNone/>
            </a:pPr>
            <a:r>
              <a:rPr lang="en-US" sz="2800" dirty="0">
                <a:latin typeface="Calibri" charset="0"/>
              </a:rPr>
              <a:t>      </a:t>
            </a:r>
            <a:r>
              <a:rPr lang="en-US" sz="2800" dirty="0" err="1">
                <a:latin typeface="Calibri" charset="0"/>
              </a:rPr>
              <a:t>owl:sourceIndividual</a:t>
            </a:r>
            <a:r>
              <a:rPr lang="en-US" sz="2800" dirty="0">
                <a:latin typeface="Calibri" charset="0"/>
              </a:rPr>
              <a:t>  </a:t>
            </a:r>
            <a:r>
              <a:rPr lang="en-US" sz="2800" dirty="0" err="1">
                <a:latin typeface="Calibri" charset="0"/>
              </a:rPr>
              <a:t>dbr:Barack_Obama</a:t>
            </a:r>
            <a:r>
              <a:rPr lang="en-US" sz="2800" dirty="0">
                <a:latin typeface="Calibri" charset="0"/>
              </a:rPr>
              <a:t> ;</a:t>
            </a:r>
          </a:p>
          <a:p>
            <a:pPr marL="9525" indent="0">
              <a:lnSpc>
                <a:spcPct val="90000"/>
              </a:lnSpc>
              <a:buNone/>
            </a:pPr>
            <a:r>
              <a:rPr lang="en-US" sz="2800" dirty="0">
                <a:latin typeface="Calibri" charset="0"/>
              </a:rPr>
              <a:t>      </a:t>
            </a:r>
            <a:r>
              <a:rPr lang="en-US" sz="2800" dirty="0" err="1">
                <a:latin typeface="Calibri" charset="0"/>
              </a:rPr>
              <a:t>owl:assertionProperty</a:t>
            </a:r>
            <a:r>
              <a:rPr lang="en-US" sz="2800" dirty="0">
                <a:latin typeface="Calibri" charset="0"/>
              </a:rPr>
              <a:t> </a:t>
            </a:r>
            <a:r>
              <a:rPr lang="en-US" sz="2800" dirty="0" err="1">
                <a:latin typeface="Calibri" charset="0"/>
              </a:rPr>
              <a:t>dbo:bithPlace</a:t>
            </a:r>
            <a:r>
              <a:rPr lang="en-US" sz="2800" dirty="0">
                <a:latin typeface="Calibri" charset="0"/>
              </a:rPr>
              <a:t> ;</a:t>
            </a:r>
          </a:p>
          <a:p>
            <a:pPr marL="9525" indent="0">
              <a:lnSpc>
                <a:spcPct val="90000"/>
              </a:lnSpc>
              <a:buNone/>
            </a:pPr>
            <a:r>
              <a:rPr lang="en-US" sz="2800" dirty="0">
                <a:latin typeface="Calibri" charset="0"/>
              </a:rPr>
              <a:t>      </a:t>
            </a:r>
            <a:r>
              <a:rPr lang="en-US" sz="2800" dirty="0" err="1">
                <a:latin typeface="Calibri" charset="0"/>
              </a:rPr>
              <a:t>owl:targetIndividual</a:t>
            </a:r>
            <a:r>
              <a:rPr lang="en-US" sz="2800" dirty="0">
                <a:latin typeface="Calibri" charset="0"/>
              </a:rPr>
              <a:t>  </a:t>
            </a:r>
            <a:r>
              <a:rPr lang="en-US" sz="2800" dirty="0" err="1">
                <a:latin typeface="Calibri" charset="0"/>
              </a:rPr>
              <a:t>dbr:Kenya</a:t>
            </a:r>
            <a:r>
              <a:rPr lang="en-US" sz="2800" dirty="0">
                <a:latin typeface="Calibri" charset="0"/>
              </a:rPr>
              <a:t>] .</a:t>
            </a:r>
          </a:p>
          <a:p>
            <a:pPr marL="9525" indent="0">
              <a:lnSpc>
                <a:spcPct val="90000"/>
              </a:lnSpc>
              <a:buNone/>
            </a:pPr>
            <a:endParaRPr lang="en-US" sz="1200" dirty="0">
              <a:latin typeface="Calibri" charset="0"/>
            </a:endParaRPr>
          </a:p>
          <a:p>
            <a:pPr marL="9525" indent="0">
              <a:lnSpc>
                <a:spcPct val="90000"/>
              </a:lnSpc>
              <a:buNone/>
            </a:pPr>
            <a:r>
              <a:rPr lang="en-US" sz="2800" dirty="0">
                <a:latin typeface="Calibri" charset="0"/>
              </a:rPr>
              <a:t>[a </a:t>
            </a:r>
            <a:r>
              <a:rPr lang="en-US" sz="2800" dirty="0" err="1">
                <a:latin typeface="Calibri" charset="0"/>
              </a:rPr>
              <a:t>owl:NegativeDataPropertyAssertion</a:t>
            </a:r>
            <a:r>
              <a:rPr lang="en-US" sz="2800" dirty="0">
                <a:latin typeface="Calibri" charset="0"/>
              </a:rPr>
              <a:t>;</a:t>
            </a:r>
          </a:p>
          <a:p>
            <a:pPr marL="9525" indent="0">
              <a:lnSpc>
                <a:spcPct val="90000"/>
              </a:lnSpc>
              <a:buNone/>
            </a:pPr>
            <a:r>
              <a:rPr lang="en-US" sz="2800" dirty="0">
                <a:latin typeface="Calibri" charset="0"/>
              </a:rPr>
              <a:t>      </a:t>
            </a:r>
            <a:r>
              <a:rPr lang="en-US" sz="2800" dirty="0" err="1">
                <a:latin typeface="Calibri" charset="0"/>
              </a:rPr>
              <a:t>owl:sourceIndividual</a:t>
            </a:r>
            <a:r>
              <a:rPr lang="en-US" sz="2800" dirty="0">
                <a:latin typeface="Calibri" charset="0"/>
              </a:rPr>
              <a:t>  </a:t>
            </a:r>
            <a:r>
              <a:rPr lang="en-US" sz="2800" dirty="0" err="1">
                <a:latin typeface="Calibri" charset="0"/>
              </a:rPr>
              <a:t>dbo:Barack_Obama</a:t>
            </a:r>
            <a:r>
              <a:rPr lang="en-US" sz="2800" dirty="0">
                <a:latin typeface="Calibri" charset="0"/>
              </a:rPr>
              <a:t> ;</a:t>
            </a:r>
          </a:p>
          <a:p>
            <a:pPr marL="9525" indent="0">
              <a:lnSpc>
                <a:spcPct val="90000"/>
              </a:lnSpc>
              <a:buNone/>
            </a:pPr>
            <a:r>
              <a:rPr lang="en-US" sz="2800" dirty="0">
                <a:latin typeface="Calibri" charset="0"/>
              </a:rPr>
              <a:t>      </a:t>
            </a:r>
            <a:r>
              <a:rPr lang="en-US" sz="2800" dirty="0" err="1">
                <a:latin typeface="Calibri" charset="0"/>
              </a:rPr>
              <a:t>owl:assertionProperty</a:t>
            </a:r>
            <a:r>
              <a:rPr lang="en-US" sz="2800" dirty="0">
                <a:latin typeface="Calibri" charset="0"/>
              </a:rPr>
              <a:t> </a:t>
            </a:r>
            <a:r>
              <a:rPr lang="en-US" sz="2800" dirty="0" err="1">
                <a:latin typeface="Calibri" charset="0"/>
              </a:rPr>
              <a:t>dbo:age</a:t>
            </a:r>
            <a:r>
              <a:rPr lang="en-US" sz="2800" dirty="0">
                <a:latin typeface="Calibri" charset="0"/>
              </a:rPr>
              <a:t> ;</a:t>
            </a:r>
          </a:p>
          <a:p>
            <a:pPr marL="9525" indent="0">
              <a:lnSpc>
                <a:spcPct val="90000"/>
              </a:lnSpc>
              <a:buNone/>
            </a:pPr>
            <a:r>
              <a:rPr lang="en-US" sz="2800" dirty="0">
                <a:latin typeface="Calibri" charset="0"/>
              </a:rPr>
              <a:t>      </a:t>
            </a:r>
            <a:r>
              <a:rPr lang="en-US" sz="2800" dirty="0" err="1">
                <a:latin typeface="Calibri" charset="0"/>
              </a:rPr>
              <a:t>owl:targetIndividual</a:t>
            </a:r>
            <a:r>
              <a:rPr lang="en-US" sz="2800" dirty="0">
                <a:latin typeface="Calibri" charset="0"/>
              </a:rPr>
              <a:t>  "60" ] .</a:t>
            </a:r>
          </a:p>
          <a:p>
            <a:pPr>
              <a:lnSpc>
                <a:spcPct val="90000"/>
              </a:lnSpc>
            </a:pPr>
            <a:endParaRPr lang="en-US" sz="2800" dirty="0">
              <a:latin typeface="Calibri" charset="0"/>
            </a:endParaRPr>
          </a:p>
          <a:p>
            <a:pPr>
              <a:lnSpc>
                <a:spcPct val="90000"/>
              </a:lnSpc>
            </a:pPr>
            <a:endParaRPr lang="en-US" sz="2800" dirty="0">
              <a:latin typeface="Calibri" charset="0"/>
            </a:endParaRPr>
          </a:p>
        </p:txBody>
      </p:sp>
    </p:spTree>
    <p:extLst>
      <p:ext uri="{BB962C8B-B14F-4D97-AF65-F5344CB8AC3E}">
        <p14:creationId xmlns:p14="http://schemas.microsoft.com/office/powerpoint/2010/main" val="3909702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2898</TotalTime>
  <Words>3153</Words>
  <Application>Microsoft Macintosh PowerPoint</Application>
  <PresentationFormat>On-screen Show (4:3)</PresentationFormat>
  <Paragraphs>491</Paragraphs>
  <Slides>79</Slides>
  <Notes>34</Notes>
  <HiddenSlides>29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cmsy10</vt:lpstr>
      <vt:lpstr>Lucida Grande</vt:lpstr>
      <vt:lpstr>Office Theme</vt:lpstr>
      <vt:lpstr>OWL 2</vt:lpstr>
      <vt:lpstr>Introduction</vt:lpstr>
      <vt:lpstr>Features and Rationale</vt:lpstr>
      <vt:lpstr>Syntactic Sugar</vt:lpstr>
      <vt:lpstr>Syntactic sugar: disJointClasses</vt:lpstr>
      <vt:lpstr>Syntactic sugar: disJointUnion</vt:lpstr>
      <vt:lpstr>Syntactic sugar: disJointUnion</vt:lpstr>
      <vt:lpstr>Syntactic sugar: negative assertions</vt:lpstr>
      <vt:lpstr>Syntactic sugar: negative assertions</vt:lpstr>
      <vt:lpstr>Syntactic sugar: negative assertions</vt:lpstr>
      <vt:lpstr>Syntactic sugar: negative assertions</vt:lpstr>
      <vt:lpstr>Syntactic sugar: negative assertions</vt:lpstr>
      <vt:lpstr>John is not married</vt:lpstr>
      <vt:lpstr>New property Features</vt:lpstr>
      <vt:lpstr>Self restriction</vt:lpstr>
      <vt:lpstr>Qualified cardinality restrictions</vt:lpstr>
      <vt:lpstr>Qualified cardinality restrictions</vt:lpstr>
      <vt:lpstr>Object properties</vt:lpstr>
      <vt:lpstr>Disjoint properties</vt:lpstr>
      <vt:lpstr>A Dissertation Committee</vt:lpstr>
      <vt:lpstr>A Dissertation Committee</vt:lpstr>
      <vt:lpstr>A Dissertation Committee</vt:lpstr>
      <vt:lpstr>Property Chains</vt:lpstr>
      <vt:lpstr>Property chains: OWL vs. SPARQL</vt:lpstr>
      <vt:lpstr>Property chains: OWL vs. SPARQL</vt:lpstr>
      <vt:lpstr>Keys</vt:lpstr>
      <vt:lpstr>Extended datatypes</vt:lpstr>
      <vt:lpstr>Extended datatypes</vt:lpstr>
      <vt:lpstr>An Example: Teenager</vt:lpstr>
      <vt:lpstr>An Example: Teenager (2)</vt:lpstr>
      <vt:lpstr>An Example: Teenager (3)</vt:lpstr>
      <vt:lpstr>Punning</vt:lpstr>
      <vt:lpstr>Punning Restrictions</vt:lpstr>
      <vt:lpstr>Punning Example</vt:lpstr>
      <vt:lpstr>Annotations</vt:lpstr>
      <vt:lpstr>Annotations</vt:lpstr>
      <vt:lpstr>Annotations</vt:lpstr>
      <vt:lpstr>Inverse object properties</vt:lpstr>
      <vt:lpstr>OWL Sub-languages</vt:lpstr>
      <vt:lpstr>OWL 2 Profiles</vt:lpstr>
      <vt:lpstr>OWL Profiles</vt:lpstr>
      <vt:lpstr>OWL 2 EL</vt:lpstr>
      <vt:lpstr>Basic Saturation-based Technique</vt:lpstr>
      <vt:lpstr>Saturation-based Technique (basics)</vt:lpstr>
      <vt:lpstr>Saturation-based Technique (basics)</vt:lpstr>
      <vt:lpstr>Saturation-based Technique (basics)</vt:lpstr>
      <vt:lpstr>Saturation-based Technique (basics)</vt:lpstr>
      <vt:lpstr>Saturation-based Technique (basics)</vt:lpstr>
      <vt:lpstr>Saturation-based Technique (basics)</vt:lpstr>
      <vt:lpstr>Saturation-based Technique (basics)</vt:lpstr>
      <vt:lpstr>Saturation-based Technique (basics)</vt:lpstr>
      <vt:lpstr>Saturation-based Technique (basics)</vt:lpstr>
      <vt:lpstr>Saturation-based Technique (basics)</vt:lpstr>
      <vt:lpstr>Saturation-based Technique (basics)</vt:lpstr>
      <vt:lpstr>Saturation-based Technique (basics)</vt:lpstr>
      <vt:lpstr>Saturation-based Technique</vt:lpstr>
      <vt:lpstr>OWL 2 QL</vt:lpstr>
      <vt:lpstr>OWL 2 QL</vt:lpstr>
      <vt:lpstr>What is Datalog?</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Query Rewriting Technique (basics)</vt:lpstr>
      <vt:lpstr>OWL 2 RL</vt:lpstr>
      <vt:lpstr>Profile Selection…</vt:lpstr>
      <vt:lpstr>PowerPoint Presentation</vt:lpstr>
      <vt:lpstr>Key OWL 2 Documents</vt:lpstr>
      <vt:lpstr>Conclusion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OWL 2</dc:title>
  <dc:creator>tim finin</dc:creator>
  <cp:lastModifiedBy>Tim Finin</cp:lastModifiedBy>
  <cp:revision>73</cp:revision>
  <cp:lastPrinted>2013-04-17T05:00:10Z</cp:lastPrinted>
  <dcterms:created xsi:type="dcterms:W3CDTF">2012-03-29T13:58:59Z</dcterms:created>
  <dcterms:modified xsi:type="dcterms:W3CDTF">2018-11-19T19:51:45Z</dcterms:modified>
</cp:coreProperties>
</file>