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1" d="100"/>
          <a:sy n="111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298FF-2C52-1844-9E72-B4445DF40271}" type="datetimeFigureOut">
              <a:rPr lang="en-US" smtClean="0"/>
              <a:t>4/3/12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1C6EC-9E67-2D45-AAA4-DC4AC43B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69F98B-7AE4-9A48-878F-234BEDC8FDE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BE904A-4A83-5948-98D1-463E50D487C9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8755541-D2E4-C647-9B88-DA9B3CFC8A08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B78366-4E7F-8E4A-BE2F-5B8F8C1E7BDE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D52644E-4700-0249-81E6-3DC2113698F9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0011F62-24C9-ED48-A6F1-EFCD0FDEBCA8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34BD19-E975-484E-A992-B182808E46AF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E695A75-C8DF-BD46-B05C-A069F7D2D31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3B81A1-4AB2-F64D-822B-D9DA0D4A26BE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D8D8E16-7265-1742-AF4C-9D92CD6475A2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307516-0B85-C141-BDAA-9E3F75CDDE73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FE33619-585B-5D4E-B1DF-49AC2EE2004A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2235985-D2F7-7846-A590-DFA10592EECE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2009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2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B292-D0FD-FC42-B0EB-1506984FCF7B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3380-F326-6142-BD38-11697638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3999"/>
            <a:ext cx="7772400" cy="3613421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charset="0"/>
                <a:ea typeface="ＭＳ Ｐゴシック" charset="0"/>
                <a:cs typeface="ＭＳ Ｐゴシック" charset="0"/>
              </a:rPr>
              <a:t>Resolution in Propositional </a:t>
            </a:r>
            <a:r>
              <a:rPr lang="en-US" sz="6600" dirty="0">
                <a:latin typeface="Times New Roman" charset="0"/>
                <a:ea typeface="ＭＳ Ｐゴシック" charset="0"/>
                <a:cs typeface="ＭＳ Ｐゴシック" charset="0"/>
              </a:rPr>
              <a:t>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340030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Resolution in first-order logic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153400" cy="5562600"/>
          </a:xfrm>
        </p:spPr>
        <p:txBody>
          <a:bodyPr/>
          <a:lstStyle/>
          <a:p>
            <a:pPr marL="111125" indent="-111125"/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Given sentences in </a:t>
            </a:r>
            <a:r>
              <a:rPr lang="en-US" sz="2800" i="1">
                <a:latin typeface="Times New Roman" charset="0"/>
                <a:ea typeface="ＭＳ Ｐゴシック" charset="0"/>
                <a:cs typeface="ＭＳ Ｐゴシック" charset="0"/>
              </a:rPr>
              <a:t>conjunctive normal form:</a:t>
            </a:r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454025" lvl="1" indent="-222250"/>
            <a:r>
              <a:rPr lang="en-US" sz="2400">
                <a:latin typeface="Times New Roman" charset="0"/>
                <a:ea typeface="ＭＳ Ｐゴシック" charset="0"/>
              </a:rPr>
              <a:t> P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 ...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 P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    </a:t>
            </a:r>
            <a:r>
              <a:rPr lang="en-US" sz="2400">
                <a:latin typeface="Times New Roman" charset="0"/>
                <a:ea typeface="ＭＳ Ｐゴシック" charset="0"/>
              </a:rPr>
              <a:t>and   Q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 ...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 Q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m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</a:p>
          <a:p>
            <a:pPr marL="454025" lvl="1" indent="-222250"/>
            <a:r>
              <a:rPr lang="en-US" sz="2400">
                <a:latin typeface="Times New Roman" charset="0"/>
                <a:ea typeface="ＭＳ Ｐゴシック" charset="0"/>
              </a:rPr>
              <a:t>P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and Q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are literals, i.e., positive or negated predicate symbol with its terms</a:t>
            </a:r>
          </a:p>
          <a:p>
            <a:pPr marL="111125" indent="-111125"/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if P</a:t>
            </a:r>
            <a:r>
              <a:rPr lang="en-US" sz="2800" baseline="-2500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32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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800" baseline="-25000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unify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with substitution list </a:t>
            </a:r>
            <a:r>
              <a:rPr lang="el-GR" sz="2800">
                <a:latin typeface="Times New Roman" charset="0"/>
                <a:ea typeface="ＭＳ Ｐゴシック" charset="0"/>
                <a:cs typeface="Times New Roman" charset="0"/>
              </a:rPr>
              <a:t>θ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, then derive the resolvent sentence:</a:t>
            </a:r>
          </a:p>
          <a:p>
            <a:pPr marL="454025" lvl="1" indent="-222250"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</a:rPr>
              <a:t>subst(</a:t>
            </a:r>
            <a:r>
              <a:rPr lang="el-GR" sz="2400">
                <a:latin typeface="Times New Roman" charset="0"/>
                <a:ea typeface="ＭＳ Ｐゴシック" charset="0"/>
                <a:cs typeface="Times New Roman" charset="0"/>
              </a:rPr>
              <a:t>θ</a:t>
            </a:r>
            <a:r>
              <a:rPr lang="en-US" sz="2400">
                <a:latin typeface="Times New Roman" charset="0"/>
                <a:ea typeface="ＭＳ Ｐゴシック" charset="0"/>
              </a:rPr>
              <a:t>, P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l-GR" sz="2400">
                <a:latin typeface="Times New Roman" charset="0"/>
                <a:ea typeface="ＭＳ Ｐゴシック" charset="0"/>
                <a:cs typeface="Times New Roman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…</a:t>
            </a:r>
            <a:r>
              <a:rPr lang="el-GR" sz="2400">
                <a:latin typeface="Times New Roman" charset="0"/>
                <a:ea typeface="ＭＳ Ｐゴシック" charset="0"/>
                <a:cs typeface="Times New Roman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P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j-1</a:t>
            </a:r>
            <a:r>
              <a:rPr lang="el-GR" sz="2400">
                <a:latin typeface="Times New Roman" charset="0"/>
                <a:ea typeface="ＭＳ Ｐゴシック" charset="0"/>
                <a:cs typeface="Times New Roman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P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j+1</a:t>
            </a:r>
            <a:r>
              <a:rPr lang="en-US" sz="2400">
                <a:latin typeface="Times New Roman" charset="0"/>
                <a:ea typeface="ＭＳ Ｐゴシック" charset="0"/>
              </a:rPr>
              <a:t>…P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l-GR" sz="2400">
                <a:latin typeface="Times New Roman" charset="0"/>
                <a:ea typeface="ＭＳ Ｐゴシック" charset="0"/>
                <a:cs typeface="Times New Roman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 Q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l-GR" sz="2400">
                <a:latin typeface="Times New Roman" charset="0"/>
                <a:ea typeface="ＭＳ Ｐゴシック" charset="0"/>
                <a:cs typeface="Times New Roman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…Q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k-1</a:t>
            </a:r>
            <a:r>
              <a:rPr lang="el-GR" sz="2400">
                <a:latin typeface="Times New Roman" charset="0"/>
                <a:ea typeface="ＭＳ Ｐゴシック" charset="0"/>
                <a:cs typeface="Times New Roman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Q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k+1</a:t>
            </a:r>
            <a:r>
              <a:rPr lang="el-GR" sz="2400">
                <a:latin typeface="Times New Roman" charset="0"/>
                <a:ea typeface="ＭＳ Ｐゴシック" charset="0"/>
                <a:cs typeface="Times New Roman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…</a:t>
            </a:r>
            <a:r>
              <a:rPr lang="el-GR" sz="2400">
                <a:latin typeface="Times New Roman" charset="0"/>
                <a:ea typeface="ＭＳ Ｐゴシック" charset="0"/>
                <a:cs typeface="Times New Roman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Q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m</a:t>
            </a:r>
            <a:r>
              <a:rPr lang="en-US" sz="2400">
                <a:latin typeface="Times New Roman" charset="0"/>
                <a:ea typeface="ＭＳ Ｐゴシック" charset="0"/>
              </a:rPr>
              <a:t>)</a:t>
            </a:r>
          </a:p>
          <a:p>
            <a:pPr marL="111125" indent="-111125"/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454025" lvl="1" indent="-222250"/>
            <a:r>
              <a:rPr lang="en-US" sz="2400">
                <a:latin typeface="Times New Roman" charset="0"/>
                <a:ea typeface="ＭＳ Ｐゴシック" charset="0"/>
              </a:rPr>
              <a:t>from clause </a:t>
            </a:r>
            <a:r>
              <a:rPr lang="en-US" sz="2400" b="1">
                <a:latin typeface="Times New Roman" charset="0"/>
                <a:ea typeface="ＭＳ Ｐゴシック" charset="0"/>
              </a:rPr>
              <a:t>P(x, f(a)) </a:t>
            </a:r>
            <a:r>
              <a:rPr lang="en-US" sz="2400" b="1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 b="1">
                <a:latin typeface="Times New Roman" charset="0"/>
                <a:ea typeface="ＭＳ Ｐゴシック" charset="0"/>
              </a:rPr>
              <a:t> P(x, f(y)) </a:t>
            </a:r>
            <a:r>
              <a:rPr lang="en-US" sz="2400" b="1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 b="1">
                <a:latin typeface="Times New Roman" charset="0"/>
                <a:ea typeface="ＭＳ Ｐゴシック" charset="0"/>
              </a:rPr>
              <a:t> Q(y) </a:t>
            </a:r>
          </a:p>
          <a:p>
            <a:pPr marL="454025" lvl="1" indent="-222250"/>
            <a:r>
              <a:rPr lang="en-US" sz="2400">
                <a:latin typeface="Times New Roman" charset="0"/>
                <a:ea typeface="ＭＳ Ｐゴシック" charset="0"/>
              </a:rPr>
              <a:t>and clause </a:t>
            </a:r>
            <a:r>
              <a:rPr lang="en-US" sz="2400" b="1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 b="1">
                <a:latin typeface="Times New Roman" charset="0"/>
                <a:ea typeface="ＭＳ Ｐゴシック" charset="0"/>
              </a:rPr>
              <a:t>P(z, f(a)) </a:t>
            </a:r>
            <a:r>
              <a:rPr lang="en-US" sz="2400" b="1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 b="1">
                <a:latin typeface="Times New Roman" charset="0"/>
                <a:ea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 b="1">
                <a:latin typeface="Times New Roman" charset="0"/>
                <a:ea typeface="ＭＳ Ｐゴシック" charset="0"/>
              </a:rPr>
              <a:t>Q(z)</a:t>
            </a:r>
          </a:p>
          <a:p>
            <a:pPr marL="454025" lvl="1" indent="-222250"/>
            <a:r>
              <a:rPr lang="en-US" sz="2400">
                <a:latin typeface="Times New Roman" charset="0"/>
                <a:ea typeface="ＭＳ Ｐゴシック" charset="0"/>
              </a:rPr>
              <a:t>derive resolvent </a:t>
            </a:r>
            <a:r>
              <a:rPr lang="en-US" sz="2400" b="1">
                <a:latin typeface="Times New Roman" charset="0"/>
                <a:ea typeface="ＭＳ Ｐゴシック" charset="0"/>
              </a:rPr>
              <a:t>P(z, f(y)) </a:t>
            </a:r>
            <a:r>
              <a:rPr lang="en-US" sz="2400" b="1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 b="1">
                <a:latin typeface="Times New Roman" charset="0"/>
                <a:ea typeface="ＭＳ Ｐゴシック" charset="0"/>
              </a:rPr>
              <a:t> Q(y) </a:t>
            </a:r>
            <a:r>
              <a:rPr lang="en-US" sz="2400" b="1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 b="1">
                <a:latin typeface="Times New Roman" charset="0"/>
                <a:ea typeface="ＭＳ Ｐゴシック" charset="0"/>
              </a:rPr>
              <a:t> </a:t>
            </a:r>
            <a:r>
              <a:rPr lang="en-US" sz="2400" b="1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 b="1">
                <a:latin typeface="Times New Roman" charset="0"/>
                <a:ea typeface="ＭＳ Ｐゴシック" charset="0"/>
              </a:rPr>
              <a:t>Q(z)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</a:p>
          <a:p>
            <a:pPr marL="454025" lvl="1" indent="-222250"/>
            <a:r>
              <a:rPr lang="en-US" sz="2400">
                <a:latin typeface="Times New Roman" charset="0"/>
                <a:ea typeface="ＭＳ Ｐゴシック" charset="0"/>
              </a:rPr>
              <a:t>Using </a:t>
            </a:r>
            <a:r>
              <a:rPr lang="el-GR" sz="2400" b="1">
                <a:latin typeface="Times New Roman" charset="0"/>
                <a:ea typeface="ＭＳ Ｐゴシック" charset="0"/>
                <a:cs typeface="Times New Roman" charset="0"/>
              </a:rPr>
              <a:t>θ</a:t>
            </a:r>
            <a:r>
              <a:rPr lang="en-US" sz="2400" b="1">
                <a:latin typeface="Times New Roman" charset="0"/>
                <a:ea typeface="ＭＳ Ｐゴシック" charset="0"/>
              </a:rPr>
              <a:t> = {x/z} </a:t>
            </a:r>
          </a:p>
        </p:txBody>
      </p:sp>
    </p:spTree>
    <p:extLst>
      <p:ext uri="{BB962C8B-B14F-4D97-AF65-F5344CB8AC3E}">
        <p14:creationId xmlns:p14="http://schemas.microsoft.com/office/powerpoint/2010/main" val="145023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resolution proof tree</a:t>
            </a:r>
          </a:p>
        </p:txBody>
      </p:sp>
      <p:pic>
        <p:nvPicPr>
          <p:cNvPr id="69635" name="Picture 3" descr="im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24000"/>
            <a:ext cx="8153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15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 resolution proof tree</a:t>
            </a:r>
          </a:p>
        </p:txBody>
      </p:sp>
      <p:pic>
        <p:nvPicPr>
          <p:cNvPr id="71683" name="Picture 3" descr="im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24000"/>
            <a:ext cx="8153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533400" y="11430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</a:rPr>
              <a:t>~P(w) v Q(w)</a:t>
            </a:r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3352800" y="11430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</a:rPr>
              <a:t>~Q(y) v S(y)</a:t>
            </a:r>
          </a:p>
        </p:txBody>
      </p:sp>
      <p:sp>
        <p:nvSpPr>
          <p:cNvPr id="71686" name="TextBox 5"/>
          <p:cNvSpPr txBox="1">
            <a:spLocks noChangeArrowheads="1"/>
          </p:cNvSpPr>
          <p:nvPr/>
        </p:nvSpPr>
        <p:spPr bwMode="auto">
          <a:xfrm>
            <a:off x="533400" y="35052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</a:rPr>
              <a:t>~P(w) v S(w)</a:t>
            </a:r>
          </a:p>
        </p:txBody>
      </p:sp>
      <p:sp>
        <p:nvSpPr>
          <p:cNvPr id="71687" name="TextBox 6"/>
          <p:cNvSpPr txBox="1">
            <a:spLocks noChangeArrowheads="1"/>
          </p:cNvSpPr>
          <p:nvPr/>
        </p:nvSpPr>
        <p:spPr bwMode="auto">
          <a:xfrm>
            <a:off x="4876800" y="2514600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</a:rPr>
              <a:t>P(x) v R(x)</a:t>
            </a:r>
          </a:p>
        </p:txBody>
      </p:sp>
      <p:sp>
        <p:nvSpPr>
          <p:cNvPr id="71688" name="TextBox 7"/>
          <p:cNvSpPr txBox="1">
            <a:spLocks noChangeArrowheads="1"/>
          </p:cNvSpPr>
          <p:nvPr/>
        </p:nvSpPr>
        <p:spPr bwMode="auto">
          <a:xfrm>
            <a:off x="4876800" y="220980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</a:rPr>
              <a:t>~True v P(x) v R(x)</a:t>
            </a:r>
          </a:p>
        </p:txBody>
      </p:sp>
      <p:sp>
        <p:nvSpPr>
          <p:cNvPr id="71689" name="TextBox 8"/>
          <p:cNvSpPr txBox="1">
            <a:spLocks noChangeArrowheads="1"/>
          </p:cNvSpPr>
          <p:nvPr/>
        </p:nvSpPr>
        <p:spPr bwMode="auto">
          <a:xfrm>
            <a:off x="1600200" y="4953000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</a:rPr>
              <a:t>S(x) v R(x)</a:t>
            </a:r>
          </a:p>
        </p:txBody>
      </p:sp>
      <p:sp>
        <p:nvSpPr>
          <p:cNvPr id="71690" name="TextBox 9"/>
          <p:cNvSpPr txBox="1">
            <a:spLocks noChangeArrowheads="1"/>
          </p:cNvSpPr>
          <p:nvPr/>
        </p:nvSpPr>
        <p:spPr bwMode="auto">
          <a:xfrm>
            <a:off x="6629400" y="38100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</a:rPr>
              <a:t>~R(w) v S(w)</a:t>
            </a:r>
          </a:p>
        </p:txBody>
      </p:sp>
      <p:sp>
        <p:nvSpPr>
          <p:cNvPr id="71691" name="TextBox 10"/>
          <p:cNvSpPr txBox="1">
            <a:spLocks noChangeArrowheads="1"/>
          </p:cNvSpPr>
          <p:nvPr/>
        </p:nvSpPr>
        <p:spPr bwMode="auto">
          <a:xfrm>
            <a:off x="5105400" y="62484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</a:rPr>
              <a:t>S(A)</a:t>
            </a:r>
          </a:p>
        </p:txBody>
      </p:sp>
    </p:spTree>
    <p:extLst>
      <p:ext uri="{BB962C8B-B14F-4D97-AF65-F5344CB8AC3E}">
        <p14:creationId xmlns:p14="http://schemas.microsoft.com/office/powerpoint/2010/main" val="3999385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Resolution refutation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52571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Given a consistent set of axioms KB and goal sentence Q, show that KB |= Q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Proof by contradiction: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Add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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 to KB and try to prove false, i.e.: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</a:rPr>
              <a:t>(KB |- Q) 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↔</a:t>
            </a:r>
            <a:r>
              <a:rPr lang="en-US" sz="2400" dirty="0">
                <a:latin typeface="Times New Roman" charset="0"/>
                <a:ea typeface="ＭＳ Ｐゴシック" charset="0"/>
              </a:rPr>
              <a:t> (KB </a:t>
            </a:r>
            <a:r>
              <a:rPr lang="en-US" sz="2400" dirty="0"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400" dirty="0">
                <a:latin typeface="Times New Roman" charset="0"/>
                <a:ea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 dirty="0">
                <a:latin typeface="Times New Roman" charset="0"/>
                <a:ea typeface="ＭＳ Ｐゴシック" charset="0"/>
              </a:rPr>
              <a:t>Q |- False)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Resolution is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refutation complete</a:t>
            </a: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it can establish that a given sentence Q is entailed by KB, but can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 (in general) generate all logical consequences of a set of sentences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Also, it cannot be used to prove that Q is </a:t>
            </a: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not entailed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by KB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Resolution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won</a:t>
            </a:r>
            <a:r>
              <a:rPr lang="ja-JP" altLang="en-US" b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 always give an answer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since entailment is only semi-decidable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</a:rPr>
              <a:t>And you can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’</a:t>
            </a:r>
            <a:r>
              <a:rPr lang="en-US" dirty="0">
                <a:latin typeface="Times New Roman" charset="0"/>
                <a:ea typeface="ＭＳ Ｐゴシック" charset="0"/>
              </a:rPr>
              <a:t>t just run two proofs in parallel, one trying to prove Q and the other trying to prove </a:t>
            </a:r>
            <a:r>
              <a:rPr lang="en-US" sz="2400" dirty="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dirty="0">
                <a:latin typeface="Times New Roman" charset="0"/>
                <a:ea typeface="ＭＳ Ｐゴシック" charset="0"/>
              </a:rPr>
              <a:t>Q, since KB might not entail either one</a:t>
            </a:r>
          </a:p>
        </p:txBody>
      </p:sp>
    </p:spTree>
    <p:extLst>
      <p:ext uri="{BB962C8B-B14F-4D97-AF65-F5344CB8AC3E}">
        <p14:creationId xmlns:p14="http://schemas.microsoft.com/office/powerpoint/2010/main" val="324763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Resolution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3200">
                <a:latin typeface="Times New Roman" charset="0"/>
                <a:ea typeface="ＭＳ Ｐゴシック" charset="0"/>
                <a:cs typeface="ＭＳ Ｐゴシック" charset="0"/>
              </a:rPr>
              <a:t>KB:  </a:t>
            </a:r>
          </a:p>
          <a:p>
            <a:pPr marL="742950" lvl="1" indent="-285750"/>
            <a:r>
              <a:rPr lang="en-US" sz="2800">
                <a:latin typeface="Times New Roman" charset="0"/>
                <a:ea typeface="ＭＳ Ｐゴシック" charset="0"/>
              </a:rPr>
              <a:t>allergies(X) </a:t>
            </a:r>
            <a:r>
              <a:rPr lang="en-US" sz="2800">
                <a:latin typeface="Times New Roman" charset="0"/>
                <a:ea typeface="ＭＳ Ｐゴシック" charset="0"/>
                <a:sym typeface="Symbol" charset="0"/>
              </a:rPr>
              <a:t></a:t>
            </a:r>
            <a:r>
              <a:rPr lang="en-US" sz="2800">
                <a:latin typeface="Times New Roman" charset="0"/>
                <a:ea typeface="ＭＳ Ｐゴシック" charset="0"/>
              </a:rPr>
              <a:t> sneeze(X)</a:t>
            </a:r>
          </a:p>
          <a:p>
            <a:pPr marL="742950" lvl="1" indent="-285750"/>
            <a:r>
              <a:rPr lang="en-US" sz="2800">
                <a:latin typeface="Times New Roman" charset="0"/>
                <a:ea typeface="ＭＳ Ｐゴシック" charset="0"/>
              </a:rPr>
              <a:t>cat(Y) </a:t>
            </a:r>
            <a:r>
              <a:rPr lang="en-US" sz="2800"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>
                <a:latin typeface="Times New Roman" charset="0"/>
                <a:ea typeface="ＭＳ Ｐゴシック" charset="0"/>
              </a:rPr>
              <a:t> allergicToCats(X) </a:t>
            </a:r>
            <a:r>
              <a:rPr lang="en-US" sz="2800">
                <a:latin typeface="Times New Roman" charset="0"/>
                <a:ea typeface="ＭＳ Ｐゴシック" charset="0"/>
                <a:sym typeface="Symbol" charset="0"/>
              </a:rPr>
              <a:t></a:t>
            </a:r>
            <a:r>
              <a:rPr lang="en-US" sz="2800">
                <a:latin typeface="Times New Roman" charset="0"/>
                <a:ea typeface="ＭＳ Ｐゴシック" charset="0"/>
              </a:rPr>
              <a:t> allergies(X)</a:t>
            </a:r>
          </a:p>
          <a:p>
            <a:pPr marL="742950" lvl="1" indent="-285750"/>
            <a:r>
              <a:rPr lang="en-US" sz="2800">
                <a:latin typeface="Times New Roman" charset="0"/>
                <a:ea typeface="ＭＳ Ｐゴシック" charset="0"/>
              </a:rPr>
              <a:t>cat(felix)</a:t>
            </a:r>
          </a:p>
          <a:p>
            <a:pPr marL="742950" lvl="1" indent="-285750"/>
            <a:r>
              <a:rPr lang="en-US" sz="2800">
                <a:latin typeface="Times New Roman" charset="0"/>
                <a:ea typeface="ＭＳ Ｐゴシック" charset="0"/>
              </a:rPr>
              <a:t>allergicToCats(mary)</a:t>
            </a:r>
          </a:p>
          <a:p>
            <a:pPr marL="342900" indent="-342900"/>
            <a:r>
              <a:rPr lang="en-US" sz="3200">
                <a:latin typeface="Times New Roman" charset="0"/>
                <a:ea typeface="ＭＳ Ｐゴシック" charset="0"/>
                <a:cs typeface="ＭＳ Ｐゴシック" charset="0"/>
              </a:rPr>
              <a:t>Goal:</a:t>
            </a:r>
          </a:p>
          <a:p>
            <a:pPr marL="742950" lvl="1" indent="-285750"/>
            <a:r>
              <a:rPr lang="en-US" sz="2800">
                <a:latin typeface="Times New Roman" charset="0"/>
                <a:ea typeface="ＭＳ Ｐゴシック" charset="0"/>
              </a:rPr>
              <a:t>sneeze(mary)</a:t>
            </a:r>
          </a:p>
        </p:txBody>
      </p:sp>
    </p:spTree>
    <p:extLst>
      <p:ext uri="{BB962C8B-B14F-4D97-AF65-F5344CB8AC3E}">
        <p14:creationId xmlns:p14="http://schemas.microsoft.com/office/powerpoint/2010/main" val="316160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Refutation resolution proof tree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" y="1665288"/>
            <a:ext cx="28702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>
                <a:sym typeface="Symbol" charset="0"/>
              </a:rPr>
              <a:t></a:t>
            </a:r>
            <a:r>
              <a:rPr lang="en-US" sz="1800">
                <a:latin typeface="Tahoma" charset="0"/>
              </a:rPr>
              <a:t>allergies(w) v sneeze(w)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444875" y="1665288"/>
            <a:ext cx="44846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>
                <a:sym typeface="Symbol" charset="0"/>
              </a:rPr>
              <a:t></a:t>
            </a:r>
            <a:r>
              <a:rPr lang="en-US" sz="1800">
                <a:latin typeface="Tahoma" charset="0"/>
              </a:rPr>
              <a:t>cat(y) v ¬allergicToCats(z) </a:t>
            </a:r>
            <a:r>
              <a:rPr lang="en-US" sz="1800">
                <a:latin typeface="Tahoma" charset="0"/>
                <a:sym typeface="Symbol" charset="0"/>
              </a:rPr>
              <a:t> allergies(z)</a:t>
            </a:r>
            <a:endParaRPr lang="en-US" sz="1800">
              <a:sym typeface="Symbol" charset="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52400" y="2719388"/>
            <a:ext cx="43465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>
                <a:sym typeface="Symbol" charset="0"/>
              </a:rPr>
              <a:t></a:t>
            </a:r>
            <a:r>
              <a:rPr lang="en-US" sz="1800">
                <a:latin typeface="Tahoma" charset="0"/>
              </a:rPr>
              <a:t>cat(y) v sneeze(z) </a:t>
            </a:r>
            <a:r>
              <a:rPr lang="en-US" sz="1800">
                <a:latin typeface="Tahoma" charset="0"/>
                <a:sym typeface="Symbol" charset="0"/>
              </a:rPr>
              <a:t> ¬allergicToCats(z)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072063" y="2784475"/>
            <a:ext cx="1071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>
                <a:latin typeface="Tahoma" charset="0"/>
              </a:rPr>
              <a:t>cat(felix)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133600" y="3733800"/>
            <a:ext cx="3257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>
                <a:latin typeface="Tahoma" charset="0"/>
              </a:rPr>
              <a:t>sneeze(z) v ¬allergicToCats(z)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6248400" y="3733800"/>
            <a:ext cx="2273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>
                <a:latin typeface="Tahoma" charset="0"/>
              </a:rPr>
              <a:t>allergicToCats(mary)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6858000" y="5527675"/>
            <a:ext cx="736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b="1">
                <a:latin typeface="Tahoma" charset="0"/>
              </a:rPr>
              <a:t>false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7364413" y="4624388"/>
            <a:ext cx="17922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>
                <a:solidFill>
                  <a:srgbClr val="3366FF"/>
                </a:solidFill>
                <a:sym typeface="Symbol" charset="0"/>
              </a:rPr>
              <a:t></a:t>
            </a:r>
            <a:r>
              <a:rPr lang="en-US" sz="1800">
                <a:solidFill>
                  <a:srgbClr val="3366FF"/>
                </a:solidFill>
                <a:latin typeface="Tahoma" charset="0"/>
              </a:rPr>
              <a:t>sneeze(mary)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273675" y="4689475"/>
            <a:ext cx="156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>
                <a:latin typeface="Tahoma" charset="0"/>
              </a:rPr>
              <a:t>sneeze(mary)</a:t>
            </a: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2133600" y="2133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H="1">
            <a:off x="3276600" y="21336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505200" y="32004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H="1">
            <a:off x="4572000" y="31242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4800600" y="4114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H="1">
            <a:off x="5943600" y="4114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6172200" y="5029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7239000" y="5029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2971800" y="2209800"/>
            <a:ext cx="6175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i="1">
                <a:latin typeface="Tahoma" charset="0"/>
              </a:rPr>
              <a:t>w/z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4267200" y="3276600"/>
            <a:ext cx="8715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i="1">
                <a:latin typeface="Tahoma" charset="0"/>
              </a:rPr>
              <a:t>y/felix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5791200" y="4191000"/>
            <a:ext cx="9588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i="1">
                <a:latin typeface="Tahoma" charset="0"/>
              </a:rPr>
              <a:t>z/mary</a:t>
            </a:r>
          </a:p>
        </p:txBody>
      </p:sp>
      <p:sp>
        <p:nvSpPr>
          <p:cNvPr id="77847" name="Text Box 24"/>
          <p:cNvSpPr txBox="1">
            <a:spLocks noChangeArrowheads="1"/>
          </p:cNvSpPr>
          <p:nvPr/>
        </p:nvSpPr>
        <p:spPr bwMode="auto">
          <a:xfrm>
            <a:off x="7223125" y="61341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chemeClr val="accent2"/>
                </a:solidFill>
              </a:rPr>
              <a:t>negated query</a:t>
            </a:r>
          </a:p>
        </p:txBody>
      </p:sp>
      <p:sp>
        <p:nvSpPr>
          <p:cNvPr id="77848" name="Line 25"/>
          <p:cNvSpPr>
            <a:spLocks noChangeShapeType="1"/>
          </p:cNvSpPr>
          <p:nvPr/>
        </p:nvSpPr>
        <p:spPr bwMode="auto">
          <a:xfrm flipV="1">
            <a:off x="8229600" y="5029200"/>
            <a:ext cx="30480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400" y="5334000"/>
            <a:ext cx="1208088" cy="646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800" b="1" u="sng">
                <a:latin typeface="Tahoma" charset="0"/>
                <a:cs typeface="Tahoma" charset="0"/>
              </a:rPr>
              <a:t>Notation</a:t>
            </a:r>
          </a:p>
          <a:p>
            <a:pPr algn="ctr"/>
            <a:r>
              <a:rPr lang="en-US" sz="1800" i="1">
                <a:latin typeface="Tahoma" charset="0"/>
                <a:cs typeface="Tahoma" charset="0"/>
              </a:rPr>
              <a:t>old/new</a:t>
            </a:r>
          </a:p>
        </p:txBody>
      </p:sp>
    </p:spTree>
    <p:extLst>
      <p:ext uri="{BB962C8B-B14F-4D97-AF65-F5344CB8AC3E}">
        <p14:creationId xmlns:p14="http://schemas.microsoft.com/office/powerpoint/2010/main" val="276218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Inference rules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953000"/>
          </a:xfrm>
        </p:spPr>
        <p:txBody>
          <a:bodyPr>
            <a:normAutofit lnSpcReduction="10000"/>
          </a:bodyPr>
          <a:lstStyle/>
          <a:p>
            <a:r>
              <a:rPr lang="en-US" sz="3000" b="1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Logical inference</a:t>
            </a: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 creates new sentences that logically follow from a set of sentences (KB)</a:t>
            </a:r>
          </a:p>
          <a:p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An inference rule is </a:t>
            </a:r>
            <a:r>
              <a:rPr lang="en-US" sz="3000" b="1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sound</a:t>
            </a: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 if every sentence X it produces when operating on a KB logically follows from the KB</a:t>
            </a:r>
          </a:p>
          <a:p>
            <a:pPr lvl="1"/>
            <a:r>
              <a:rPr lang="en-US" sz="3000">
                <a:latin typeface="Times New Roman" charset="0"/>
                <a:ea typeface="ＭＳ Ｐゴシック" charset="0"/>
              </a:rPr>
              <a:t>i.e., inference rule creates no contradictions</a:t>
            </a:r>
          </a:p>
          <a:p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An inference rule is </a:t>
            </a:r>
            <a:r>
              <a:rPr lang="en-US" sz="3000" b="1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complete</a:t>
            </a: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 if it can produce every expression that logically follows from (is entailed by) the KB.</a:t>
            </a:r>
          </a:p>
          <a:p>
            <a:pPr lvl="1"/>
            <a:r>
              <a:rPr lang="en-US" sz="3000">
                <a:latin typeface="Times New Roman" charset="0"/>
                <a:ea typeface="ＭＳ Ｐゴシック" charset="0"/>
              </a:rPr>
              <a:t>Note analogy to complete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80735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Sound rules of inference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Here are some examples of sound rules of inference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Each can be shown to be sound using a truth table</a:t>
            </a:r>
          </a:p>
          <a:p>
            <a:pPr lvl="1">
              <a:buFontTx/>
              <a:buNone/>
            </a:pPr>
            <a:r>
              <a:rPr lang="en-US" b="1" u="sng" dirty="0">
                <a:latin typeface="Times New Roman" charset="0"/>
                <a:ea typeface="ＭＳ Ｐゴシック" charset="0"/>
              </a:rPr>
              <a:t>RULE</a:t>
            </a:r>
            <a:r>
              <a:rPr lang="en-US" u="sng" dirty="0">
                <a:latin typeface="Times New Roman" charset="0"/>
                <a:ea typeface="ＭＳ Ｐゴシック" charset="0"/>
              </a:rPr>
              <a:t>			</a:t>
            </a:r>
            <a:r>
              <a:rPr lang="en-US" b="1" u="sng" dirty="0">
                <a:latin typeface="Times New Roman" charset="0"/>
                <a:ea typeface="ＭＳ Ｐゴシック" charset="0"/>
              </a:rPr>
              <a:t>PREMISE		CONCLUSION</a:t>
            </a:r>
            <a:endParaRPr lang="en-US" sz="2800" dirty="0">
              <a:latin typeface="Times New Roman" charset="0"/>
              <a:ea typeface="ＭＳ Ｐゴシック" charset="0"/>
            </a:endParaRPr>
          </a:p>
          <a:p>
            <a:pPr lvl="1">
              <a:buFontTx/>
              <a:buNone/>
            </a:pPr>
            <a:r>
              <a:rPr lang="en-US" sz="2800" dirty="0">
                <a:latin typeface="Times New Roman" charset="0"/>
                <a:ea typeface="ＭＳ Ｐゴシック" charset="0"/>
              </a:rPr>
              <a:t>Modus Ponens		A, A </a:t>
            </a:r>
            <a:r>
              <a:rPr lang="en-US" sz="2800" dirty="0">
                <a:latin typeface="Times New Roman" charset="0"/>
                <a:ea typeface="ＭＳ Ｐゴシック" charset="0"/>
                <a:sym typeface="Symbol" charset="0"/>
              </a:rPr>
              <a:t></a:t>
            </a:r>
            <a:r>
              <a:rPr lang="en-US" sz="2800" dirty="0">
                <a:latin typeface="Times New Roman" charset="0"/>
                <a:ea typeface="ＭＳ Ｐゴシック" charset="0"/>
              </a:rPr>
              <a:t> B		B</a:t>
            </a:r>
          </a:p>
          <a:p>
            <a:pPr lvl="1">
              <a:buFontTx/>
              <a:buNone/>
            </a:pPr>
            <a:r>
              <a:rPr lang="en-US" sz="2800" dirty="0">
                <a:latin typeface="Times New Roman" charset="0"/>
                <a:ea typeface="ＭＳ Ｐゴシック" charset="0"/>
              </a:rPr>
              <a:t>And Introduction	A, B			A </a:t>
            </a:r>
            <a:r>
              <a:rPr lang="en-US" sz="2800" dirty="0"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 dirty="0">
                <a:latin typeface="Times New Roman" charset="0"/>
                <a:ea typeface="ＭＳ Ｐゴシック" charset="0"/>
              </a:rPr>
              <a:t> B</a:t>
            </a:r>
          </a:p>
          <a:p>
            <a:pPr lvl="1">
              <a:buFontTx/>
              <a:buNone/>
            </a:pPr>
            <a:r>
              <a:rPr lang="en-US" sz="2800" dirty="0">
                <a:latin typeface="Times New Roman" charset="0"/>
                <a:ea typeface="ＭＳ Ｐゴシック" charset="0"/>
              </a:rPr>
              <a:t>And Elimination	</a:t>
            </a:r>
            <a:r>
              <a:rPr lang="en-US" sz="2800" dirty="0" smtClean="0">
                <a:latin typeface="Times New Roman" charset="0"/>
                <a:ea typeface="ＭＳ Ｐゴシック" charset="0"/>
              </a:rPr>
              <a:t>	A </a:t>
            </a:r>
            <a:r>
              <a:rPr lang="en-US" sz="2800" dirty="0"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 dirty="0">
                <a:latin typeface="Times New Roman" charset="0"/>
                <a:ea typeface="ＭＳ Ｐゴシック" charset="0"/>
              </a:rPr>
              <a:t> B		</a:t>
            </a:r>
            <a:r>
              <a:rPr lang="en-US" sz="2800" dirty="0" smtClean="0">
                <a:latin typeface="Times New Roman" charset="0"/>
                <a:ea typeface="ＭＳ Ｐゴシック" charset="0"/>
              </a:rPr>
              <a:t>	A</a:t>
            </a:r>
            <a:endParaRPr lang="en-US" sz="2800" dirty="0">
              <a:latin typeface="Times New Roman" charset="0"/>
              <a:ea typeface="ＭＳ Ｐゴシック" charset="0"/>
            </a:endParaRPr>
          </a:p>
          <a:p>
            <a:pPr lvl="1">
              <a:buFontTx/>
              <a:buNone/>
            </a:pPr>
            <a:r>
              <a:rPr lang="en-US" sz="2800" dirty="0">
                <a:latin typeface="Times New Roman" charset="0"/>
                <a:ea typeface="ＭＳ Ｐゴシック" charset="0"/>
              </a:rPr>
              <a:t>Double Negation	</a:t>
            </a:r>
            <a:r>
              <a:rPr lang="en-US" sz="2800" dirty="0">
                <a:latin typeface="Times New Roman" charset="0"/>
                <a:ea typeface="ＭＳ Ｐゴシック" charset="0"/>
                <a:sym typeface="Symbol" charset="0"/>
              </a:rPr>
              <a:t></a:t>
            </a:r>
            <a:r>
              <a:rPr lang="en-US" sz="2800" dirty="0">
                <a:latin typeface="Times New Roman" charset="0"/>
                <a:ea typeface="ＭＳ Ｐゴシック" charset="0"/>
              </a:rPr>
              <a:t>A			A</a:t>
            </a:r>
          </a:p>
          <a:p>
            <a:pPr lvl="1">
              <a:buFontTx/>
              <a:buNone/>
            </a:pPr>
            <a:r>
              <a:rPr lang="en-US" sz="2800" dirty="0">
                <a:latin typeface="Times New Roman" charset="0"/>
                <a:ea typeface="ＭＳ Ｐゴシック" charset="0"/>
              </a:rPr>
              <a:t>Unit Resolution		A </a:t>
            </a:r>
            <a:r>
              <a:rPr lang="en-US" sz="28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800" dirty="0">
                <a:latin typeface="Times New Roman" charset="0"/>
                <a:ea typeface="ＭＳ Ｐゴシック" charset="0"/>
              </a:rPr>
              <a:t> B, </a:t>
            </a:r>
            <a:r>
              <a:rPr lang="en-US" sz="2800" dirty="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800" dirty="0">
                <a:latin typeface="Times New Roman" charset="0"/>
                <a:ea typeface="ＭＳ Ｐゴシック" charset="0"/>
              </a:rPr>
              <a:t>B		A</a:t>
            </a:r>
          </a:p>
          <a:p>
            <a:pPr lvl="1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latin typeface="Times New Roman" charset="0"/>
                <a:ea typeface="ＭＳ Ｐゴシック" charset="0"/>
              </a:rPr>
              <a:t>Resolution		A </a:t>
            </a:r>
            <a:r>
              <a:rPr lang="en-US" sz="2800" b="1" dirty="0">
                <a:solidFill>
                  <a:schemeClr val="hlink"/>
                </a:solidFill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800" b="1" dirty="0">
                <a:solidFill>
                  <a:schemeClr val="hlink"/>
                </a:solidFill>
                <a:latin typeface="Times New Roman" charset="0"/>
                <a:ea typeface="ＭＳ Ｐゴシック" charset="0"/>
              </a:rPr>
              <a:t> B, </a:t>
            </a:r>
            <a:r>
              <a:rPr lang="en-US" sz="2800" b="1" dirty="0">
                <a:solidFill>
                  <a:schemeClr val="hlink"/>
                </a:solidFill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800" b="1" dirty="0">
                <a:solidFill>
                  <a:schemeClr val="hlink"/>
                </a:solidFill>
                <a:latin typeface="Times New Roman" charset="0"/>
                <a:ea typeface="ＭＳ Ｐゴシック" charset="0"/>
              </a:rPr>
              <a:t>B </a:t>
            </a:r>
            <a:r>
              <a:rPr lang="en-US" sz="2800" b="1" dirty="0">
                <a:solidFill>
                  <a:schemeClr val="hlink"/>
                </a:solidFill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800" b="1" dirty="0">
                <a:solidFill>
                  <a:schemeClr val="hlink"/>
                </a:solidFill>
                <a:latin typeface="Times New Roman" charset="0"/>
                <a:ea typeface="ＭＳ Ｐゴシック" charset="0"/>
              </a:rPr>
              <a:t> C	A </a:t>
            </a:r>
            <a:r>
              <a:rPr lang="en-US" sz="2800" b="1" dirty="0">
                <a:solidFill>
                  <a:schemeClr val="hlink"/>
                </a:solidFill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800" b="1" dirty="0">
                <a:solidFill>
                  <a:schemeClr val="hlink"/>
                </a:solidFill>
                <a:latin typeface="Times New Roman" charset="0"/>
                <a:ea typeface="ＭＳ Ｐゴシック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35846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Soundness of modus ponens</a:t>
            </a:r>
          </a:p>
        </p:txBody>
      </p:sp>
      <p:graphicFrame>
        <p:nvGraphicFramePr>
          <p:cNvPr id="127054" name="Group 78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1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→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OK?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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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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Resolution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181600"/>
          </a:xfrm>
        </p:spPr>
        <p:txBody>
          <a:bodyPr/>
          <a:lstStyle/>
          <a:p>
            <a:r>
              <a:rPr lang="en-US" sz="2800" b="1">
                <a:latin typeface="Times New Roman" charset="0"/>
                <a:ea typeface="ＭＳ Ｐゴシック" charset="0"/>
                <a:cs typeface="ＭＳ Ｐゴシック" charset="0"/>
              </a:rPr>
              <a:t>Resolution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is a valid inference rule producing a new clause implied by two clauses containing </a:t>
            </a:r>
            <a:r>
              <a:rPr lang="en-US" sz="2800" i="1">
                <a:latin typeface="Times New Roman" charset="0"/>
                <a:ea typeface="ＭＳ Ｐゴシック" charset="0"/>
                <a:cs typeface="ＭＳ Ｐゴシック" charset="0"/>
              </a:rPr>
              <a:t>complementary literals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A literal is an atomic symbol or its negation, i.e., P, ~P</a:t>
            </a:r>
          </a:p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Amazingly, this is the only interference rule you need to build a sound and complete theorem prover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Based on proof by contradiction and usually called resolution refutation</a:t>
            </a:r>
          </a:p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The resolution rule was discovered by Alan Robinson (CS, U. of Syracuse) in the mid 60s</a:t>
            </a: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pPr lvl="1"/>
            <a:endParaRPr lang="en-US">
              <a:latin typeface="Times New Roman" charset="0"/>
              <a:ea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5181600"/>
          </a:xfrm>
        </p:spPr>
        <p:txBody>
          <a:bodyPr/>
          <a:lstStyle/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A KB is actually a set of sentences all of which are true, i.e., a conjunction of sentences.</a:t>
            </a:r>
          </a:p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To use resolution, put KB into </a:t>
            </a:r>
            <a:r>
              <a:rPr lang="en-US" sz="2800" i="1">
                <a:latin typeface="Times New Roman" charset="0"/>
                <a:ea typeface="ＭＳ Ｐゴシック" charset="0"/>
                <a:cs typeface="ＭＳ Ｐゴシック" charset="0"/>
              </a:rPr>
              <a:t>conjunctive normal form</a:t>
            </a: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 (CNF), where each sentence written as a disjunc- tion of (one or more) literals</a:t>
            </a:r>
          </a:p>
          <a:p>
            <a:pPr>
              <a:buFontTx/>
              <a:buNone/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344488" lvl="1" indent="-233363">
              <a:buFont typeface="Arial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</a:rPr>
              <a:t>KB: [P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Q , QRS]</a:t>
            </a:r>
          </a:p>
          <a:p>
            <a:pPr marL="344488" lvl="1" indent="-233363">
              <a:buFont typeface="Arial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KB in CNF: [~PQ , ~QR , ~QS]</a:t>
            </a:r>
          </a:p>
          <a:p>
            <a:pPr marL="344488" lvl="1" indent="-233363">
              <a:buFont typeface="Arial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Resolve KB(1) and KB(2)  producing: ~PR   </a:t>
            </a:r>
            <a:r>
              <a:rPr lang="en-US" sz="2400" i="1">
                <a:latin typeface="Times New Roman" charset="0"/>
                <a:ea typeface="ＭＳ Ｐゴシック" charset="0"/>
                <a:sym typeface="Symbol" charset="0"/>
              </a:rPr>
              <a:t>(i.e., </a:t>
            </a:r>
            <a:r>
              <a:rPr lang="en-US" sz="2400" i="1">
                <a:latin typeface="Times New Roman" charset="0"/>
                <a:ea typeface="ＭＳ Ｐゴシック" charset="0"/>
              </a:rPr>
              <a:t>P</a:t>
            </a:r>
            <a:r>
              <a:rPr lang="en-US" sz="2400" i="1">
                <a:latin typeface="Times New Roman" charset="0"/>
                <a:ea typeface="ＭＳ Ｐゴシック" charset="0"/>
                <a:sym typeface="Symbol" charset="0"/>
              </a:rPr>
              <a:t>R)</a:t>
            </a:r>
          </a:p>
          <a:p>
            <a:pPr marL="344488" lvl="1" indent="-233363">
              <a:buFont typeface="Arial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Resolve KB(1) and KB(3)  producing: ~PS   </a:t>
            </a:r>
            <a:r>
              <a:rPr lang="en-US" sz="2400" i="1">
                <a:latin typeface="Times New Roman" charset="0"/>
                <a:ea typeface="ＭＳ Ｐゴシック" charset="0"/>
                <a:sym typeface="Symbol" charset="0"/>
              </a:rPr>
              <a:t>(i.e., </a:t>
            </a:r>
            <a:r>
              <a:rPr lang="en-US" sz="2400" i="1">
                <a:latin typeface="Times New Roman" charset="0"/>
                <a:ea typeface="ＭＳ Ｐゴシック" charset="0"/>
              </a:rPr>
              <a:t>P</a:t>
            </a:r>
            <a:r>
              <a:rPr lang="en-US" sz="2400" i="1">
                <a:latin typeface="Times New Roman" charset="0"/>
                <a:ea typeface="ＭＳ Ｐゴシック" charset="0"/>
                <a:sym typeface="Symbol" charset="0"/>
              </a:rPr>
              <a:t>S)</a:t>
            </a:r>
            <a:endParaRPr lang="en-US" sz="2400">
              <a:latin typeface="Times New Roman" charset="0"/>
              <a:ea typeface="ＭＳ Ｐゴシック" charset="0"/>
              <a:sym typeface="Symbol" charset="0"/>
            </a:endParaRPr>
          </a:p>
          <a:p>
            <a:pPr marL="344488" lvl="1" indent="-233363">
              <a:buFont typeface="Arial" charset="0"/>
              <a:buChar char="•"/>
            </a:pP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New KB: [~PQ , ~Q~R~S , ~PR , ~PS]</a:t>
            </a:r>
          </a:p>
          <a:p>
            <a:pPr marL="344488" lvl="1" indent="-233363"/>
            <a:endParaRPr lang="en-US">
              <a:latin typeface="Times New Roman" charset="0"/>
              <a:ea typeface="ＭＳ Ｐゴシック" charset="0"/>
            </a:endParaRPr>
          </a:p>
          <a:p>
            <a:pPr marL="344488" lvl="1" indent="-233363"/>
            <a:endParaRPr lang="en-US">
              <a:latin typeface="Times New Roman" charset="0"/>
              <a:ea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3200400"/>
            <a:ext cx="3581400" cy="1108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200" b="1"/>
              <a:t>Tautologies</a:t>
            </a:r>
          </a:p>
          <a:p>
            <a:pPr algn="ctr"/>
            <a:r>
              <a:rPr lang="en-US" sz="2200">
                <a:sym typeface="Symbol" charset="0"/>
              </a:rPr>
              <a:t>(AB)</a:t>
            </a:r>
            <a:r>
              <a:rPr lang="en-US" sz="2200">
                <a:cs typeface="Times New Roman" charset="0"/>
              </a:rPr>
              <a:t>↔(~A</a:t>
            </a:r>
            <a:r>
              <a:rPr lang="en-US" sz="2200">
                <a:ea typeface="Times New Roman" charset="0"/>
                <a:cs typeface="Times New Roman" charset="0"/>
                <a:sym typeface="Symbol" charset="0"/>
              </a:rPr>
              <a:t>B)</a:t>
            </a:r>
          </a:p>
          <a:p>
            <a:pPr algn="ctr"/>
            <a:r>
              <a:rPr lang="en-US" sz="2200">
                <a:ea typeface="Times New Roman" charset="0"/>
                <a:cs typeface="Times New Roman" charset="0"/>
                <a:sym typeface="Symbol" charset="0"/>
              </a:rPr>
              <a:t>(A(BC))</a:t>
            </a:r>
            <a:r>
              <a:rPr lang="en-US" sz="2200">
                <a:cs typeface="Times New Roman" charset="0"/>
              </a:rPr>
              <a:t> ↔(A</a:t>
            </a:r>
            <a:r>
              <a:rPr lang="en-US" sz="2200">
                <a:ea typeface="Times New Roman" charset="0"/>
                <a:cs typeface="Times New Roman" charset="0"/>
                <a:sym typeface="Symbol" charset="0"/>
              </a:rPr>
              <a:t>B)</a:t>
            </a:r>
            <a:r>
              <a:rPr lang="en-US" sz="2200">
                <a:cs typeface="Times New Roman" charset="0"/>
              </a:rPr>
              <a:t>(A</a:t>
            </a:r>
            <a:r>
              <a:rPr lang="en-US" sz="2200">
                <a:ea typeface="Times New Roman" charset="0"/>
                <a:cs typeface="Times New Roman" charset="0"/>
                <a:sym typeface="Symbol" charset="0"/>
              </a:rPr>
              <a:t>C) </a:t>
            </a:r>
            <a:endParaRPr lang="en-US" sz="220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Soundness of the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resolution inference rule </a:t>
            </a:r>
          </a:p>
        </p:txBody>
      </p:sp>
      <p:pic>
        <p:nvPicPr>
          <p:cNvPr id="49155" name="Picture 4" descr="img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47800"/>
            <a:ext cx="8610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304800" y="4419600"/>
            <a:ext cx="8534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92150" indent="-2349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/>
              <a:t>From the rightmost three columns of this truth table, we can see that</a:t>
            </a:r>
          </a:p>
          <a:p>
            <a:pPr lvl="2"/>
            <a:r>
              <a:rPr lang="en-US" sz="2800"/>
              <a:t>(α </a:t>
            </a:r>
            <a:r>
              <a:rPr lang="en-US" sz="2800">
                <a:sym typeface="Symbol" charset="0"/>
              </a:rPr>
              <a:t> </a:t>
            </a:r>
            <a:r>
              <a:rPr lang="en-US" sz="2800"/>
              <a:t>β) </a:t>
            </a:r>
            <a:r>
              <a:rPr lang="en-US" sz="2800">
                <a:sym typeface="Symbol" charset="0"/>
              </a:rPr>
              <a:t> (β  γ) </a:t>
            </a:r>
            <a:r>
              <a:rPr lang="en-US" sz="2800">
                <a:cs typeface="Times New Roman" charset="0"/>
              </a:rPr>
              <a:t>↔ (</a:t>
            </a:r>
            <a:r>
              <a:rPr lang="en-US" sz="2800">
                <a:ea typeface="Times New Roman" charset="0"/>
                <a:cs typeface="Times New Roman" charset="0"/>
              </a:rPr>
              <a:t>α </a:t>
            </a:r>
            <a:r>
              <a:rPr lang="en-US" sz="2800">
                <a:ea typeface="Times New Roman" charset="0"/>
                <a:cs typeface="Times New Roman" charset="0"/>
                <a:sym typeface="Symbol" charset="0"/>
              </a:rPr>
              <a:t> γ)</a:t>
            </a:r>
          </a:p>
          <a:p>
            <a:r>
              <a:rPr lang="en-US" sz="2800">
                <a:ea typeface="Times New Roman" charset="0"/>
                <a:cs typeface="Times New Roman" charset="0"/>
                <a:sym typeface="Symbol" charset="0"/>
              </a:rPr>
              <a:t>is valid (i.e., always true regardless of the truth values assigned to </a:t>
            </a:r>
            <a:r>
              <a:rPr lang="en-US" sz="2800">
                <a:ea typeface="Times New Roman" charset="0"/>
                <a:cs typeface="Times New Roman" charset="0"/>
              </a:rPr>
              <a:t>α,</a:t>
            </a:r>
            <a:r>
              <a:rPr lang="en-US" sz="2800">
                <a:ea typeface="Times New Roman" charset="0"/>
                <a:cs typeface="Times New Roman" charset="0"/>
                <a:sym typeface="Symbol" charset="0"/>
              </a:rPr>
              <a:t> </a:t>
            </a:r>
            <a:r>
              <a:rPr lang="en-US" sz="2800">
                <a:ea typeface="Times New Roman" charset="0"/>
                <a:cs typeface="Times New Roman" charset="0"/>
              </a:rPr>
              <a:t>β and </a:t>
            </a:r>
            <a:r>
              <a:rPr lang="en-US" sz="2800">
                <a:ea typeface="Times New Roman" charset="0"/>
                <a:cs typeface="Times New Roman" charset="0"/>
                <a:sym typeface="Symbol" charset="0"/>
              </a:rPr>
              <a:t>γ</a:t>
            </a:r>
            <a:endParaRPr lang="en-US" sz="280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1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Resolution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Resolution is a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sound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complete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inference procedure for unrestricted FOL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Reminder: Resolution rule for propositional logic: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3200" dirty="0">
                <a:latin typeface="Times New Roman" charset="0"/>
                <a:ea typeface="ＭＳ Ｐゴシック" charset="0"/>
              </a:rPr>
              <a:t>P</a:t>
            </a:r>
            <a:r>
              <a:rPr lang="en-US" sz="3200" baseline="-25000" dirty="0">
                <a:latin typeface="Times New Roman" charset="0"/>
                <a:ea typeface="ＭＳ Ｐゴシック" charset="0"/>
              </a:rPr>
              <a:t>1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P</a:t>
            </a:r>
            <a:r>
              <a:rPr lang="en-US" sz="3200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...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 err="1">
                <a:latin typeface="Times New Roman" charset="0"/>
                <a:ea typeface="ＭＳ Ｐゴシック" charset="0"/>
              </a:rPr>
              <a:t>P</a:t>
            </a:r>
            <a:r>
              <a:rPr lang="en-US" sz="3200" baseline="-25000" dirty="0" err="1">
                <a:latin typeface="Times New Roman" charset="0"/>
                <a:ea typeface="ＭＳ Ｐゴシック" charset="0"/>
              </a:rPr>
              <a:t>n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3200" dirty="0">
                <a:latin typeface="Times New Roman" charset="0"/>
                <a:ea typeface="ＭＳ Ｐゴシック" charset="0"/>
              </a:rPr>
              <a:t>P</a:t>
            </a:r>
            <a:r>
              <a:rPr lang="en-US" sz="3200" baseline="-25000" dirty="0">
                <a:latin typeface="Times New Roman" charset="0"/>
                <a:ea typeface="ＭＳ Ｐゴシック" charset="0"/>
              </a:rPr>
              <a:t>1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Q</a:t>
            </a:r>
            <a:r>
              <a:rPr lang="en-US" sz="3200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...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 err="1">
                <a:latin typeface="Times New Roman" charset="0"/>
                <a:ea typeface="ＭＳ Ｐゴシック" charset="0"/>
              </a:rPr>
              <a:t>Q</a:t>
            </a:r>
            <a:r>
              <a:rPr lang="en-US" sz="3200" baseline="-25000" dirty="0" err="1">
                <a:latin typeface="Times New Roman" charset="0"/>
                <a:ea typeface="ＭＳ Ｐゴシック" charset="0"/>
              </a:rPr>
              <a:t>m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3200" dirty="0" err="1">
                <a:latin typeface="Times New Roman" charset="0"/>
                <a:ea typeface="ＭＳ Ｐゴシック" charset="0"/>
              </a:rPr>
              <a:t>Resolvent</a:t>
            </a:r>
            <a:r>
              <a:rPr lang="en-US" sz="3200" dirty="0">
                <a:latin typeface="Times New Roman" charset="0"/>
                <a:ea typeface="ＭＳ Ｐゴシック" charset="0"/>
              </a:rPr>
              <a:t>: P</a:t>
            </a:r>
            <a:r>
              <a:rPr lang="en-US" sz="3200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...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 err="1">
                <a:latin typeface="Times New Roman" charset="0"/>
                <a:ea typeface="ＭＳ Ｐゴシック" charset="0"/>
              </a:rPr>
              <a:t>P</a:t>
            </a:r>
            <a:r>
              <a:rPr lang="en-US" sz="3200" baseline="-25000" dirty="0" err="1">
                <a:latin typeface="Times New Roman" charset="0"/>
                <a:ea typeface="ＭＳ Ｐゴシック" charset="0"/>
              </a:rPr>
              <a:t>n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Q</a:t>
            </a:r>
            <a:r>
              <a:rPr lang="en-US" sz="3200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... </a:t>
            </a:r>
            <a:r>
              <a:rPr lang="en-US" sz="3200" dirty="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 err="1">
                <a:latin typeface="Times New Roman" charset="0"/>
                <a:ea typeface="ＭＳ Ｐゴシック" charset="0"/>
              </a:rPr>
              <a:t>Q</a:t>
            </a:r>
            <a:r>
              <a:rPr lang="en-US" sz="3200" baseline="-25000" dirty="0" err="1">
                <a:latin typeface="Times New Roman" charset="0"/>
                <a:ea typeface="ＭＳ Ｐゴシック" charset="0"/>
              </a:rPr>
              <a:t>m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</a:p>
          <a:p>
            <a:pPr marL="342900" indent="-342900">
              <a:lnSpc>
                <a:spcPct val="90000"/>
              </a:lnSpc>
            </a:pPr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3600" dirty="0" err="1">
                <a:latin typeface="Times New Roman" charset="0"/>
                <a:ea typeface="ＭＳ Ｐゴシック" charset="0"/>
                <a:cs typeface="ＭＳ Ｐゴシック" charset="0"/>
              </a:rPr>
              <a:t>ll</a:t>
            </a:r>
            <a:r>
              <a:rPr lang="en-US" sz="3600" dirty="0">
                <a:latin typeface="Times New Roman" charset="0"/>
                <a:ea typeface="ＭＳ Ｐゴシック" charset="0"/>
                <a:cs typeface="ＭＳ Ｐゴシック" charset="0"/>
              </a:rPr>
              <a:t> need to extend this to handle quantifiers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358262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Resolution covers many cases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Modes Ponens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from P and P </a:t>
            </a:r>
            <a:r>
              <a:rPr lang="en-US" sz="2800">
                <a:latin typeface="Times New Roman" charset="0"/>
                <a:ea typeface="ＭＳ Ｐゴシック" charset="0"/>
                <a:sym typeface="Symbol" charset="0"/>
              </a:rPr>
              <a:t></a:t>
            </a:r>
            <a:r>
              <a:rPr lang="en-US" sz="2400">
                <a:latin typeface="Times New Roman" charset="0"/>
                <a:ea typeface="ＭＳ Ｐゴシック" charset="0"/>
              </a:rPr>
              <a:t> Q derive Q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from P and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>
                <a:latin typeface="Times New Roman" charset="0"/>
                <a:ea typeface="ＭＳ Ｐゴシック" charset="0"/>
              </a:rPr>
              <a:t> P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 Q  derive Q</a:t>
            </a:r>
            <a:endParaRPr lang="en-US">
              <a:latin typeface="Times New Roman" charset="0"/>
              <a:ea typeface="ＭＳ Ｐゴシック" charset="0"/>
            </a:endParaRPr>
          </a:p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Chaining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from P </a:t>
            </a:r>
            <a:r>
              <a:rPr lang="en-US" sz="2800">
                <a:latin typeface="Times New Roman" charset="0"/>
                <a:ea typeface="ＭＳ Ｐゴシック" charset="0"/>
                <a:sym typeface="Symbol" charset="0"/>
              </a:rPr>
              <a:t></a:t>
            </a:r>
            <a:r>
              <a:rPr lang="en-US" sz="2400">
                <a:latin typeface="Times New Roman" charset="0"/>
                <a:ea typeface="ＭＳ Ｐゴシック" charset="0"/>
              </a:rPr>
              <a:t> Q and Q </a:t>
            </a:r>
            <a:r>
              <a:rPr lang="en-US" sz="2800">
                <a:latin typeface="Times New Roman" charset="0"/>
                <a:ea typeface="ＭＳ Ｐゴシック" charset="0"/>
                <a:sym typeface="Symbol" charset="0"/>
              </a:rPr>
              <a:t></a:t>
            </a:r>
            <a:r>
              <a:rPr lang="en-US" sz="2400">
                <a:latin typeface="Times New Roman" charset="0"/>
                <a:ea typeface="ＭＳ Ｐゴシック" charset="0"/>
              </a:rPr>
              <a:t> R derive P </a:t>
            </a:r>
            <a:r>
              <a:rPr lang="en-US" sz="2800">
                <a:latin typeface="Times New Roman" charset="0"/>
                <a:ea typeface="ＭＳ Ｐゴシック" charset="0"/>
                <a:sym typeface="Symbol" charset="0"/>
              </a:rPr>
              <a:t></a:t>
            </a:r>
            <a:r>
              <a:rPr lang="en-US" sz="2400">
                <a:latin typeface="Times New Roman" charset="0"/>
                <a:ea typeface="ＭＳ Ｐゴシック" charset="0"/>
              </a:rPr>
              <a:t> R 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from (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>
                <a:latin typeface="Times New Roman" charset="0"/>
                <a:ea typeface="ＭＳ Ｐゴシック" charset="0"/>
              </a:rPr>
              <a:t> P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 Q) and (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>
                <a:latin typeface="Times New Roman" charset="0"/>
                <a:ea typeface="ＭＳ Ｐゴシック" charset="0"/>
              </a:rPr>
              <a:t> Q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 R)  derive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>
                <a:latin typeface="Times New Roman" charset="0"/>
                <a:ea typeface="ＭＳ Ｐゴシック" charset="0"/>
              </a:rPr>
              <a:t> P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</a:t>
            </a:r>
            <a:r>
              <a:rPr lang="en-US" sz="2400">
                <a:latin typeface="Times New Roman" charset="0"/>
                <a:ea typeface="ＭＳ Ｐゴシック" charset="0"/>
              </a:rPr>
              <a:t> R</a:t>
            </a:r>
            <a:endParaRPr lang="en-US">
              <a:latin typeface="Times New Roman" charset="0"/>
              <a:ea typeface="ＭＳ Ｐゴシック" charset="0"/>
            </a:endParaRPr>
          </a:p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Contradiction detection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from P and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>
                <a:latin typeface="Times New Roman" charset="0"/>
                <a:ea typeface="ＭＳ Ｐゴシック" charset="0"/>
              </a:rPr>
              <a:t> P  derive false</a:t>
            </a:r>
          </a:p>
          <a:p>
            <a:pPr lvl="1"/>
            <a:r>
              <a:rPr lang="en-US" sz="2400">
                <a:latin typeface="Times New Roman" charset="0"/>
                <a:ea typeface="ＭＳ Ｐゴシック" charset="0"/>
              </a:rPr>
              <a:t>from P and </a:t>
            </a:r>
            <a:r>
              <a:rPr lang="en-US" sz="2400">
                <a:latin typeface="Times New Roman" charset="0"/>
                <a:ea typeface="ＭＳ Ｐゴシック" charset="0"/>
                <a:sym typeface="Symbol" charset="0"/>
              </a:rPr>
              <a:t></a:t>
            </a:r>
            <a:r>
              <a:rPr lang="en-US" sz="2400">
                <a:latin typeface="Times New Roman" charset="0"/>
                <a:ea typeface="ＭＳ Ｐゴシック" charset="0"/>
              </a:rPr>
              <a:t> P  derive the empty clause (=false)</a:t>
            </a:r>
          </a:p>
          <a:p>
            <a:endParaRPr lang="en-US" sz="28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1155</Words>
  <Application>Microsoft Macintosh PowerPoint</Application>
  <PresentationFormat>On-screen Show (4:3)</PresentationFormat>
  <Paragraphs>147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Resolution in Propositional and First-Order Logic</vt:lpstr>
      <vt:lpstr>Inference rules</vt:lpstr>
      <vt:lpstr>Sound rules of inference</vt:lpstr>
      <vt:lpstr>Soundness of modus ponens</vt:lpstr>
      <vt:lpstr>Resolution</vt:lpstr>
      <vt:lpstr>Resolution</vt:lpstr>
      <vt:lpstr>Soundness of the  resolution inference rule </vt:lpstr>
      <vt:lpstr>Resolution</vt:lpstr>
      <vt:lpstr>Resolution covers many cases</vt:lpstr>
      <vt:lpstr>Resolution in first-order logic</vt:lpstr>
      <vt:lpstr>A resolution proof tree</vt:lpstr>
      <vt:lpstr>A resolution proof tree</vt:lpstr>
      <vt:lpstr>Resolution refutation</vt:lpstr>
      <vt:lpstr>Resolution example</vt:lpstr>
      <vt:lpstr>Refutation resolution proof tree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in Propositional and First-Order Logic</dc:title>
  <dc:creator>tim finin</dc:creator>
  <cp:lastModifiedBy>tim finin</cp:lastModifiedBy>
  <cp:revision>1</cp:revision>
  <dcterms:created xsi:type="dcterms:W3CDTF">2012-04-03T19:10:00Z</dcterms:created>
  <dcterms:modified xsi:type="dcterms:W3CDTF">2012-04-03T19:16:13Z</dcterms:modified>
</cp:coreProperties>
</file>