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526" r:id="rId3"/>
    <p:sldId id="527" r:id="rId4"/>
    <p:sldId id="529" r:id="rId5"/>
    <p:sldId id="530" r:id="rId6"/>
    <p:sldId id="554" r:id="rId7"/>
    <p:sldId id="555" r:id="rId8"/>
    <p:sldId id="544" r:id="rId9"/>
    <p:sldId id="531" r:id="rId10"/>
    <p:sldId id="556" r:id="rId11"/>
    <p:sldId id="535" r:id="rId12"/>
    <p:sldId id="558" r:id="rId13"/>
    <p:sldId id="537" r:id="rId14"/>
    <p:sldId id="539" r:id="rId15"/>
    <p:sldId id="540" r:id="rId16"/>
    <p:sldId id="541" r:id="rId17"/>
    <p:sldId id="542" r:id="rId18"/>
    <p:sldId id="543" r:id="rId19"/>
    <p:sldId id="561" r:id="rId20"/>
    <p:sldId id="532" r:id="rId21"/>
    <p:sldId id="557" r:id="rId22"/>
    <p:sldId id="546" r:id="rId23"/>
    <p:sldId id="547" r:id="rId24"/>
    <p:sldId id="560" r:id="rId25"/>
    <p:sldId id="552" r:id="rId26"/>
    <p:sldId id="548" r:id="rId27"/>
    <p:sldId id="549" r:id="rId28"/>
    <p:sldId id="550" r:id="rId29"/>
    <p:sldId id="559" r:id="rId30"/>
    <p:sldId id="553" r:id="rId31"/>
    <p:sldId id="564" r:id="rId32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58">
          <p15:clr>
            <a:srgbClr val="A4A3A4"/>
          </p15:clr>
        </p15:guide>
        <p15:guide id="2" pos="39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FF0000"/>
    <a:srgbClr val="3366FF"/>
    <a:srgbClr val="0000CC"/>
    <a:srgbClr val="E1F4FF"/>
    <a:srgbClr val="5F5F5F"/>
    <a:srgbClr val="000000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1353"/>
  </p:normalViewPr>
  <p:slideViewPr>
    <p:cSldViewPr showGuides="1">
      <p:cViewPr varScale="1">
        <p:scale>
          <a:sx n="64" d="100"/>
          <a:sy n="64" d="100"/>
        </p:scale>
        <p:origin x="536" y="176"/>
      </p:cViewPr>
      <p:guideLst>
        <p:guide orient="horz" pos="3658"/>
        <p:guide pos="39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8928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EFBEE24-1A26-784D-944D-B9DBBA0D3A51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23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 err="1"/>
              <a:t>Click</a:t>
            </a:r>
            <a:r>
              <a:rPr lang="el-GR" noProof="0" dirty="0"/>
              <a:t> </a:t>
            </a:r>
            <a:r>
              <a:rPr lang="el-GR" noProof="0" dirty="0" err="1"/>
              <a:t>to</a:t>
            </a:r>
            <a:r>
              <a:rPr lang="el-GR" noProof="0" dirty="0"/>
              <a:t> </a:t>
            </a:r>
            <a:r>
              <a:rPr lang="el-GR" noProof="0" dirty="0" err="1"/>
              <a:t>edit</a:t>
            </a:r>
            <a:r>
              <a:rPr lang="el-GR" noProof="0" dirty="0"/>
              <a:t> </a:t>
            </a:r>
            <a:r>
              <a:rPr lang="el-GR" noProof="0" dirty="0" err="1"/>
              <a:t>Master</a:t>
            </a:r>
            <a:r>
              <a:rPr lang="el-GR" noProof="0" dirty="0"/>
              <a:t> </a:t>
            </a:r>
            <a:r>
              <a:rPr lang="el-GR" noProof="0" dirty="0" err="1"/>
              <a:t>text</a:t>
            </a:r>
            <a:r>
              <a:rPr lang="el-GR" noProof="0" dirty="0"/>
              <a:t> </a:t>
            </a:r>
            <a:r>
              <a:rPr lang="el-GR" noProof="0" dirty="0" err="1"/>
              <a:t>styles</a:t>
            </a:r>
            <a:endParaRPr lang="el-GR" noProof="0" dirty="0"/>
          </a:p>
          <a:p>
            <a:pPr lvl="1"/>
            <a:r>
              <a:rPr lang="el-GR" noProof="0" dirty="0" err="1"/>
              <a:t>Second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2"/>
            <a:r>
              <a:rPr lang="el-GR" noProof="0" dirty="0" err="1"/>
              <a:t>Third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3"/>
            <a:r>
              <a:rPr lang="el-GR" noProof="0" dirty="0" err="1"/>
              <a:t>Fourth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4"/>
            <a:r>
              <a:rPr lang="el-GR" noProof="0" dirty="0" err="1"/>
              <a:t>Fifth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  <a:cs typeface="+mn-cs"/>
              </a:defRPr>
            </a:lvl1pPr>
          </a:lstStyle>
          <a:p>
            <a:pPr>
              <a:defRPr/>
            </a:pPr>
            <a:fld id="{4B84283C-4295-C44F-9AF0-73ED9BB7340A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549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E02425-62FB-824A-A030-E72E3B4EB1AB}" type="slidenum">
              <a:rPr lang="el-GR"/>
              <a:pPr>
                <a:defRPr/>
              </a:pPr>
              <a:t>1</a:t>
            </a:fld>
            <a:endParaRPr lang="el-G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0139C2-3E9C-4A40-85EC-BDDF73F0451A}" type="slidenum">
              <a:rPr lang="el-GR"/>
              <a:pPr>
                <a:defRPr/>
              </a:pPr>
              <a:t>2</a:t>
            </a:fld>
            <a:endParaRPr lang="el-GR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4283C-4295-C44F-9AF0-73ED9BB7340A}" type="slidenum">
              <a:rPr lang="el-GR" smtClean="0"/>
              <a:pPr>
                <a:defRPr/>
              </a:pPr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046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4283C-4295-C44F-9AF0-73ED9BB7340A}" type="slidenum">
              <a:rPr lang="el-GR" smtClean="0"/>
              <a:pPr>
                <a:defRPr/>
              </a:pPr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73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2C885F-BBD7-FF42-9C7A-6EE74EB4BE88}" type="slidenum">
              <a:rPr lang="el-GR" smtClean="0"/>
              <a:pPr>
                <a:defRPr/>
              </a:pPr>
              <a:t>30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l-GR" noProof="0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Ctr="0"/>
          <a:lstStyle>
            <a:lvl1pPr>
              <a:defRPr sz="4000"/>
            </a:lvl1pPr>
          </a:lstStyle>
          <a:p>
            <a:pPr lvl="0"/>
            <a:r>
              <a:rPr lang="el-G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90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6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27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877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05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60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94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12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16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4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84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 </a:t>
            </a:r>
            <a:r>
              <a:rPr lang="el-GR" dirty="0" err="1"/>
              <a:t>style</a:t>
            </a:r>
            <a:endParaRPr lang="el-GR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Calibri Regular" charset="0"/>
          <a:ea typeface="+mj-ea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 b="0" i="0">
          <a:solidFill>
            <a:srgbClr val="000000"/>
          </a:solidFill>
          <a:latin typeface="Calibri Regular" charset="0"/>
          <a:ea typeface="+mn-ea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="0" i="0">
          <a:solidFill>
            <a:srgbClr val="000000"/>
          </a:solidFill>
          <a:latin typeface="Calibri Regular" charset="0"/>
          <a:ea typeface="+mn-ea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 b="0" i="0">
          <a:solidFill>
            <a:srgbClr val="000000"/>
          </a:solidFill>
          <a:latin typeface="Calibri Regular" charset="0"/>
          <a:ea typeface="+mn-ea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b="0" i="0">
          <a:solidFill>
            <a:srgbClr val="000000"/>
          </a:solidFill>
          <a:latin typeface="Calibri Regular" charset="0"/>
          <a:ea typeface="+mn-ea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b="0" i="0">
          <a:solidFill>
            <a:srgbClr val="000000"/>
          </a:solidFill>
          <a:latin typeface="Calibri Regular" charset="0"/>
          <a:ea typeface="+mn-ea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biq.org/o/lab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2rq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2rq/d2r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TP_30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source/people/Al_Turing" TargetMode="External"/><Relationship Id="rId2" Type="http://schemas.openxmlformats.org/officeDocument/2006/relationships/hyperlink" Target="http://localhost:8080/page/people/Al_Tu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data/people/Al_Turi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vadimeisenberg.github.io/d2rq/tutori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adimEisenberg/d2rqUpdat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ifo5-03.informatik.uni-mannheim.de/bizer/pub/Bizer-D2RQ-ISWC2004.pdf" TargetMode="External"/><Relationship Id="rId2" Type="http://schemas.openxmlformats.org/officeDocument/2006/relationships/hyperlink" Target="http://d2rq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sw/rdb2rdf/implementation-report/" TargetMode="External"/><Relationship Id="rId5" Type="http://schemas.openxmlformats.org/officeDocument/2006/relationships/hyperlink" Target="http://www.w3.org/TR/r2rml/" TargetMode="External"/><Relationship Id="rId4" Type="http://schemas.openxmlformats.org/officeDocument/2006/relationships/hyperlink" Target="http://www.w3.org/2001/sw/rdb2rdf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2rq/d2r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47663" y="1052513"/>
            <a:ext cx="8447087" cy="43926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6600" b="1" dirty="0"/>
              <a:t>RDF and RDB 2</a:t>
            </a:r>
            <a:br>
              <a:rPr lang="en-US" sz="6600" b="1" dirty="0"/>
            </a:br>
            <a:r>
              <a:rPr lang="en-US" sz="13800" b="1" dirty="0"/>
              <a:t>D2RQ</a:t>
            </a:r>
            <a:endParaRPr lang="el-GR" sz="4800" b="1" dirty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Generating RDF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641208" cy="5328493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3200" dirty="0"/>
              <a:t>D2RQ generates </a:t>
            </a:r>
            <a:r>
              <a:rPr lang="en-US" sz="3200" b="1" dirty="0"/>
              <a:t>default mapping</a:t>
            </a:r>
            <a:r>
              <a:rPr lang="en-US" sz="3200" dirty="0"/>
              <a:t> from database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/>
              <a:t>% d2rq/generate-mapping –u demo –w3c  \</a:t>
            </a:r>
            <a:br>
              <a:rPr lang="en-US" sz="2800" dirty="0"/>
            </a:br>
            <a:r>
              <a:rPr lang="en-US" sz="2800" dirty="0"/>
              <a:t>     -o  </a:t>
            </a:r>
            <a:r>
              <a:rPr lang="en-US" sz="2800" dirty="0" err="1"/>
              <a:t>lab_map.ttl</a:t>
            </a:r>
            <a:r>
              <a:rPr lang="en-US" sz="2800" dirty="0"/>
              <a:t>  “</a:t>
            </a:r>
            <a:r>
              <a:rPr lang="en-US" sz="2800" dirty="0" err="1"/>
              <a:t>jdbc:mysql</a:t>
            </a:r>
            <a:r>
              <a:rPr lang="en-US" sz="2800" dirty="0"/>
              <a:t>://127.0.0.1/lab”</a:t>
            </a:r>
          </a:p>
          <a:p>
            <a:pPr marL="528638" lvl="1" indent="0">
              <a:buNone/>
              <a:defRPr/>
            </a:pPr>
            <a:r>
              <a:rPr lang="en-US" sz="2600" dirty="0"/>
              <a:t>-u </a:t>
            </a:r>
            <a:r>
              <a:rPr lang="en-US" sz="2600" dirty="0" err="1"/>
              <a:t>arg</a:t>
            </a:r>
            <a:r>
              <a:rPr lang="en-US" sz="2600" dirty="0"/>
              <a:t>: user for database access</a:t>
            </a:r>
          </a:p>
          <a:p>
            <a:pPr marL="528638" lvl="1" indent="0">
              <a:buNone/>
              <a:defRPr/>
            </a:pPr>
            <a:r>
              <a:rPr lang="en-US" sz="2600" dirty="0"/>
              <a:t>-o </a:t>
            </a:r>
            <a:r>
              <a:rPr lang="en-US" sz="2600" dirty="0" err="1"/>
              <a:t>arg</a:t>
            </a:r>
            <a:r>
              <a:rPr lang="en-US" sz="2600" dirty="0"/>
              <a:t>: file to write mapping to</a:t>
            </a:r>
          </a:p>
          <a:p>
            <a:pPr marL="528638" lvl="1" indent="0">
              <a:buNone/>
              <a:defRPr/>
            </a:pPr>
            <a:r>
              <a:rPr lang="en-US" sz="2600" dirty="0"/>
              <a:t>-w3c flag: use W3C compatible mapping format</a:t>
            </a:r>
          </a:p>
          <a:p>
            <a:pPr marL="528638" lvl="1" indent="0">
              <a:buNone/>
              <a:defRPr/>
            </a:pPr>
            <a:r>
              <a:rPr lang="en-US" sz="2600" dirty="0"/>
              <a:t>Last </a:t>
            </a:r>
            <a:r>
              <a:rPr lang="en-US" sz="2600" dirty="0" err="1"/>
              <a:t>arg</a:t>
            </a:r>
            <a:r>
              <a:rPr lang="en-US" sz="2600" dirty="0"/>
              <a:t>: string JDBC uses to access database table</a:t>
            </a:r>
          </a:p>
          <a:p>
            <a:pPr marL="234950" indent="-241300">
              <a:lnSpc>
                <a:spcPct val="110000"/>
              </a:lnSpc>
              <a:defRPr/>
            </a:pPr>
            <a:r>
              <a:rPr lang="en-US" sz="3200" dirty="0"/>
              <a:t>Resulting mapping can be edited as desired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ground URIs in a namespace like </a:t>
            </a:r>
            <a:r>
              <a:rPr lang="en-US" b="1" dirty="0">
                <a:hlinkClick r:id="rId2"/>
              </a:rPr>
              <a:t>http://ebiq.org/o/lab/</a:t>
            </a:r>
            <a:endParaRPr lang="en-US" b="1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Change the encodings of cell values (e.g., space =&gt; _)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 D2RQ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4248150" cy="4967288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@prefix ... </a:t>
            </a:r>
          </a:p>
          <a:p>
            <a:pPr marL="0" indent="0">
              <a:buFont typeface="Wingdings" charset="0"/>
              <a:buNone/>
              <a:defRPr/>
            </a:pPr>
            <a:endParaRPr lang="en-US" sz="200" dirty="0"/>
          </a:p>
          <a:p>
            <a:pPr marL="0" indent="0">
              <a:buFont typeface="Wingdings" charset="0"/>
              <a:buNone/>
              <a:defRPr/>
            </a:pPr>
            <a:r>
              <a:rPr lang="en-US" sz="1500" b="1" dirty="0" err="1"/>
              <a:t>Map:database</a:t>
            </a:r>
            <a:r>
              <a:rPr lang="en-US" sz="1500" dirty="0"/>
              <a:t> a d2rq:Database;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d2rq:jdbcDriver "</a:t>
            </a:r>
            <a:r>
              <a:rPr lang="en-US" sz="1500" dirty="0" err="1"/>
              <a:t>com.mysql.jdbc.Driver</a:t>
            </a:r>
            <a:r>
              <a:rPr lang="en-US" sz="1500" dirty="0"/>
              <a:t>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d2rq:jdbcDSN "</a:t>
            </a:r>
            <a:r>
              <a:rPr lang="en-US" sz="1500" dirty="0" err="1"/>
              <a:t>jdbc:mysql</a:t>
            </a:r>
            <a:r>
              <a:rPr lang="en-US" sz="1500" dirty="0"/>
              <a:t>://127.0.0.1/lab";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d2rq:username "demo”;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</a:t>
            </a:r>
            <a:r>
              <a:rPr lang="en-US" sz="1500" dirty="0" err="1"/>
              <a:t>jdbc:autoReconnect</a:t>
            </a:r>
            <a:r>
              <a:rPr lang="en-US" sz="1500" dirty="0"/>
              <a:t> "true";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</a:t>
            </a:r>
            <a:r>
              <a:rPr lang="en-US" sz="1500" dirty="0" err="1"/>
              <a:t>jdbc:zeroDateTimeBehavior</a:t>
            </a:r>
            <a:r>
              <a:rPr lang="en-US" sz="1500" dirty="0"/>
              <a:t> "</a:t>
            </a:r>
            <a:r>
              <a:rPr lang="en-US" sz="1500" dirty="0" err="1"/>
              <a:t>convertToNull</a:t>
            </a:r>
            <a:r>
              <a:rPr lang="en-US" sz="1500" dirty="0"/>
              <a:t>”; .</a:t>
            </a:r>
          </a:p>
          <a:p>
            <a:pPr marL="0" indent="0">
              <a:buFont typeface="Wingdings" charset="0"/>
              <a:buNone/>
              <a:defRPr/>
            </a:pPr>
            <a:endParaRPr lang="en-US" sz="200" dirty="0"/>
          </a:p>
          <a:p>
            <a:pPr marL="0" indent="0">
              <a:buFont typeface="Wingdings" charset="0"/>
              <a:buNone/>
              <a:defRPr/>
            </a:pPr>
            <a:r>
              <a:rPr lang="en-US" sz="1500" b="1" dirty="0" err="1"/>
              <a:t>map:people</a:t>
            </a:r>
            <a:r>
              <a:rPr lang="en-US" sz="1500" dirty="0"/>
              <a:t> a d2rq:ClassMap;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d2rq:dataStorage </a:t>
            </a:r>
            <a:r>
              <a:rPr lang="en-US" sz="1500" dirty="0" err="1"/>
              <a:t>map:database</a:t>
            </a:r>
            <a:r>
              <a:rPr lang="en-US" sz="1500" dirty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d2rq:uriPattern "people/@@</a:t>
            </a:r>
            <a:r>
              <a:rPr lang="en-US" sz="1500" dirty="0" err="1"/>
              <a:t>people.Name|urlify</a:t>
            </a:r>
            <a:r>
              <a:rPr lang="en-US" sz="1500" dirty="0"/>
              <a:t>@@";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d2rq:class </a:t>
            </a:r>
            <a:r>
              <a:rPr lang="en-US" sz="1500" dirty="0" err="1"/>
              <a:t>vocab:people</a:t>
            </a:r>
            <a:r>
              <a:rPr lang="en-US" sz="1500" dirty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d2rq:classDefinitionLabel "people”; 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 err="1"/>
              <a:t>map:people</a:t>
            </a:r>
            <a:r>
              <a:rPr lang="en-US" sz="1500" dirty="0"/>
              <a:t>__label a d2rq:PropertyBridge;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d2rq:belongsToClassMap </a:t>
            </a:r>
            <a:r>
              <a:rPr lang="en-US" sz="1500" dirty="0" err="1"/>
              <a:t>map:people</a:t>
            </a:r>
            <a:r>
              <a:rPr lang="en-US" sz="1500" dirty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d2rq:property </a:t>
            </a:r>
            <a:r>
              <a:rPr lang="en-US" sz="1500" dirty="0" err="1"/>
              <a:t>rdfs:label</a:t>
            </a:r>
            <a:r>
              <a:rPr lang="en-US" sz="1500" dirty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500" dirty="0"/>
              <a:t>  d2rq:pattern "people #@@</a:t>
            </a:r>
            <a:r>
              <a:rPr lang="en-US" sz="1500" dirty="0" err="1"/>
              <a:t>people.Name</a:t>
            </a:r>
            <a:r>
              <a:rPr lang="en-US" sz="1500" dirty="0"/>
              <a:t>@@”;.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412875"/>
            <a:ext cx="4464050" cy="496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809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800">
                <a:solidFill>
                  <a:srgbClr val="000000"/>
                </a:solidFill>
                <a:latin typeface="+mn-lt"/>
                <a:ea typeface="+mn-ea"/>
                <a:cs typeface="ＭＳ Ｐゴシック" charset="0"/>
              </a:defRPr>
            </a:lvl1pPr>
            <a:lvl2pPr marL="682625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023938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6525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4pPr>
            <a:lvl5pPr marL="170656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5pPr>
            <a:lvl6pPr marL="21637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26209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0781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35353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1600" b="1" dirty="0" err="1">
                <a:latin typeface="Calibri Regular" charset="0"/>
              </a:rPr>
              <a:t>map:people_Name</a:t>
            </a:r>
            <a:r>
              <a:rPr lang="en-US" sz="1600" dirty="0">
                <a:latin typeface="Calibri Regular" charset="0"/>
              </a:rPr>
              <a:t> a d2rq:PropertyBridge;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d2rq:belongsToClassMap </a:t>
            </a:r>
            <a:r>
              <a:rPr lang="en-US" sz="1600" dirty="0" err="1">
                <a:latin typeface="Calibri Regular" charset="0"/>
              </a:rPr>
              <a:t>map:people</a:t>
            </a:r>
            <a:r>
              <a:rPr lang="en-US" sz="1600" dirty="0">
                <a:latin typeface="Calibri Regular" charset="0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d2rq:property </a:t>
            </a:r>
            <a:r>
              <a:rPr lang="en-US" sz="1600" dirty="0" err="1">
                <a:latin typeface="Calibri Regular" charset="0"/>
              </a:rPr>
              <a:t>vocab:people_Name</a:t>
            </a:r>
            <a:r>
              <a:rPr lang="en-US" sz="1600" dirty="0">
                <a:latin typeface="Calibri Regular" charset="0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d2rq:propertyDefinitionLabel "people Name";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d2rq:column "</a:t>
            </a:r>
            <a:r>
              <a:rPr lang="en-US" sz="1600" dirty="0" err="1">
                <a:latin typeface="Calibri Regular" charset="0"/>
              </a:rPr>
              <a:t>people.Name</a:t>
            </a:r>
            <a:r>
              <a:rPr lang="en-US" sz="1600" dirty="0">
                <a:latin typeface="Calibri Regular" charset="0"/>
              </a:rPr>
              <a:t>"; 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b="1" dirty="0" err="1">
                <a:latin typeface="Calibri Regular" charset="0"/>
              </a:rPr>
              <a:t>map:people_Age</a:t>
            </a:r>
            <a:r>
              <a:rPr lang="en-US" sz="1600" dirty="0">
                <a:latin typeface="Calibri Regular" charset="0"/>
              </a:rPr>
              <a:t> a d2rq:PropertyBridge;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d2rq:belongsToClassMap </a:t>
            </a:r>
            <a:r>
              <a:rPr lang="en-US" sz="1600" dirty="0" err="1">
                <a:latin typeface="Calibri Regular" charset="0"/>
              </a:rPr>
              <a:t>map:people</a:t>
            </a:r>
            <a:r>
              <a:rPr lang="en-US" sz="1600" dirty="0">
                <a:latin typeface="Calibri Regular" charset="0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d2rq:property </a:t>
            </a:r>
            <a:r>
              <a:rPr lang="en-US" sz="1600" dirty="0" err="1">
                <a:latin typeface="Calibri Regular" charset="0"/>
              </a:rPr>
              <a:t>vocab:people_Age</a:t>
            </a:r>
            <a:r>
              <a:rPr lang="en-US" sz="1600" dirty="0">
                <a:latin typeface="Calibri Regular" charset="0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d2rq:propertyDefinitionLabel "people Age";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d2rq:column "</a:t>
            </a:r>
            <a:r>
              <a:rPr lang="en-US" sz="1600" dirty="0" err="1">
                <a:latin typeface="Calibri Regular" charset="0"/>
              </a:rPr>
              <a:t>people.Age</a:t>
            </a:r>
            <a:r>
              <a:rPr lang="en-US" sz="1600" dirty="0">
                <a:latin typeface="Calibri Regular" charset="0"/>
              </a:rPr>
              <a:t>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d2rq:datatype </a:t>
            </a:r>
            <a:r>
              <a:rPr lang="en-US" sz="1600" dirty="0" err="1">
                <a:latin typeface="Calibri Regular" charset="0"/>
              </a:rPr>
              <a:t>xsd:int</a:t>
            </a:r>
            <a:r>
              <a:rPr lang="en-US" sz="1600" dirty="0">
                <a:latin typeface="Calibri Regular" charset="0"/>
              </a:rPr>
              <a:t>; 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b="1" dirty="0" err="1">
                <a:latin typeface="Calibri Regular" charset="0"/>
              </a:rPr>
              <a:t>map:people_Mobile</a:t>
            </a:r>
            <a:r>
              <a:rPr lang="en-US" sz="1600" dirty="0">
                <a:latin typeface="Calibri Regular" charset="0"/>
              </a:rPr>
              <a:t> a d2rq:PropertyBridge;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d2rq:belongsToClassMap </a:t>
            </a:r>
            <a:r>
              <a:rPr lang="en-US" sz="1600" dirty="0" err="1">
                <a:latin typeface="Calibri Regular" charset="0"/>
              </a:rPr>
              <a:t>map:people</a:t>
            </a:r>
            <a:r>
              <a:rPr lang="en-US" sz="1600" dirty="0">
                <a:latin typeface="Calibri Regular" charset="0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d2rq:property </a:t>
            </a:r>
            <a:r>
              <a:rPr lang="en-US" sz="1600" dirty="0" err="1">
                <a:latin typeface="Calibri Regular" charset="0"/>
              </a:rPr>
              <a:t>vocab:people_Mobile</a:t>
            </a:r>
            <a:r>
              <a:rPr lang="en-US" sz="1600" dirty="0">
                <a:latin typeface="Calibri Regular" charset="0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d2rq:propertyDefinitionLabel "people Mobile";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>
                <a:latin typeface="Calibri Regular" charset="0"/>
              </a:rPr>
              <a:t>  d2rq:column "</a:t>
            </a:r>
            <a:r>
              <a:rPr lang="en-US" sz="1600" dirty="0" err="1">
                <a:latin typeface="Calibri Regular" charset="0"/>
              </a:rPr>
              <a:t>people.Mobile</a:t>
            </a:r>
            <a:r>
              <a:rPr lang="en-US" sz="1600" dirty="0">
                <a:latin typeface="Calibri Regular" charset="0"/>
              </a:rPr>
              <a:t>";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D2R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/>
              <a:t>The d2r-server provides real-time access to </a:t>
            </a:r>
            <a:r>
              <a:rPr lang="en-US" sz="3200" dirty="0" err="1"/>
              <a:t>rdf</a:t>
            </a:r>
            <a:r>
              <a:rPr lang="en-US" sz="3200" dirty="0"/>
              <a:t> data via several protocols</a:t>
            </a:r>
          </a:p>
          <a:p>
            <a:pPr lvl="1">
              <a:defRPr/>
            </a:pPr>
            <a:r>
              <a:rPr lang="en-US" sz="2800" dirty="0"/>
              <a:t>d2r-server -port 8081 </a:t>
            </a:r>
            <a:r>
              <a:rPr lang="en-US" sz="2800" dirty="0" err="1"/>
              <a:t>lab_map.ttl</a:t>
            </a:r>
            <a:r>
              <a:rPr lang="en-US" sz="2800" dirty="0"/>
              <a:t> 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486150"/>
            <a:ext cx="6351588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2736850" cy="1296988"/>
          </a:xfrm>
        </p:spPr>
        <p:txBody>
          <a:bodyPr/>
          <a:lstStyle/>
          <a:p>
            <a:pPr algn="l">
              <a:defRPr/>
            </a:pPr>
            <a:r>
              <a:rPr lang="en-US" sz="3200" dirty="0"/>
              <a:t>Access via D2R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2665413" cy="4894262"/>
          </a:xfrm>
        </p:spPr>
        <p:txBody>
          <a:bodyPr/>
          <a:lstStyle/>
          <a:p>
            <a:pPr>
              <a:defRPr/>
            </a:pPr>
            <a:r>
              <a:rPr lang="en-US" dirty="0"/>
              <a:t>Explore via HTML</a:t>
            </a:r>
          </a:p>
          <a:p>
            <a:pPr>
              <a:defRPr/>
            </a:pPr>
            <a:r>
              <a:rPr lang="en-US" dirty="0"/>
              <a:t>Via SPARQL endpoint</a:t>
            </a:r>
          </a:p>
        </p:txBody>
      </p:sp>
      <p:pic>
        <p:nvPicPr>
          <p:cNvPr id="18435" name="Picture 4" descr="Screen Shot 2012-04-12 at 9.29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-171450"/>
            <a:ext cx="6799263" cy="754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2736850" cy="1296988"/>
          </a:xfrm>
        </p:spPr>
        <p:txBody>
          <a:bodyPr/>
          <a:lstStyle/>
          <a:p>
            <a:pPr algn="l">
              <a:defRPr/>
            </a:pPr>
            <a:r>
              <a:rPr lang="en-US" sz="3200" dirty="0"/>
              <a:t>Access via D2R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2665413" cy="4894262"/>
          </a:xfrm>
        </p:spPr>
        <p:txBody>
          <a:bodyPr/>
          <a:lstStyle/>
          <a:p>
            <a:pPr>
              <a:defRPr/>
            </a:pPr>
            <a:r>
              <a:rPr lang="en-US" dirty="0"/>
              <a:t>Explore via HTML</a:t>
            </a:r>
          </a:p>
          <a:p>
            <a:pPr>
              <a:defRPr/>
            </a:pPr>
            <a:r>
              <a:rPr lang="en-US" dirty="0"/>
              <a:t>Via SPARQL endpoint</a:t>
            </a:r>
          </a:p>
        </p:txBody>
      </p:sp>
      <p:pic>
        <p:nvPicPr>
          <p:cNvPr id="19459" name="Picture 3" descr="Screen Shot 2012-04-12 at 9.34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-100013"/>
            <a:ext cx="6799262" cy="754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2736850" cy="1296988"/>
          </a:xfrm>
        </p:spPr>
        <p:txBody>
          <a:bodyPr/>
          <a:lstStyle/>
          <a:p>
            <a:pPr algn="l">
              <a:defRPr/>
            </a:pPr>
            <a:r>
              <a:rPr lang="en-US" sz="3200" dirty="0"/>
              <a:t>Access via D2R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2665413" cy="4894262"/>
          </a:xfrm>
        </p:spPr>
        <p:txBody>
          <a:bodyPr/>
          <a:lstStyle/>
          <a:p>
            <a:pPr>
              <a:defRPr/>
            </a:pPr>
            <a:r>
              <a:rPr lang="en-US" dirty="0"/>
              <a:t>Explore via HTML</a:t>
            </a:r>
          </a:p>
          <a:p>
            <a:pPr>
              <a:defRPr/>
            </a:pPr>
            <a:r>
              <a:rPr lang="en-US" dirty="0"/>
              <a:t>Via SPARQL endpoint</a:t>
            </a:r>
          </a:p>
        </p:txBody>
      </p:sp>
      <p:pic>
        <p:nvPicPr>
          <p:cNvPr id="20483" name="Picture 3" descr="Screen Shot 2012-04-12 at 9.34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-242888"/>
            <a:ext cx="6799262" cy="754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2736850" cy="1296988"/>
          </a:xfrm>
        </p:spPr>
        <p:txBody>
          <a:bodyPr/>
          <a:lstStyle/>
          <a:p>
            <a:pPr algn="l">
              <a:defRPr/>
            </a:pPr>
            <a:r>
              <a:rPr lang="en-US" sz="3200" dirty="0"/>
              <a:t>Access via D2R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2665413" cy="489426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Via SPARQL endpoint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21507" name="Picture 6" descr="Screen Shot 2012-04-12 at 9.3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15888"/>
            <a:ext cx="6181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2736850" cy="1296988"/>
          </a:xfrm>
        </p:spPr>
        <p:txBody>
          <a:bodyPr/>
          <a:lstStyle/>
          <a:p>
            <a:pPr algn="l">
              <a:defRPr/>
            </a:pPr>
            <a:r>
              <a:rPr lang="en-US" sz="3200" dirty="0"/>
              <a:t>Access via D2R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2665413" cy="489426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Via SPARQL endpoint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22531" name="Picture 3" descr="Screen Shot 2012-04-12 at 9.3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115888"/>
            <a:ext cx="6181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2736850" cy="1296988"/>
          </a:xfrm>
        </p:spPr>
        <p:txBody>
          <a:bodyPr/>
          <a:lstStyle/>
          <a:p>
            <a:pPr algn="l">
              <a:defRPr/>
            </a:pPr>
            <a:r>
              <a:rPr lang="en-US" sz="3200" dirty="0"/>
              <a:t>Access via D2R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2665413" cy="489426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Via SPARQL endpoint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23555" name="Picture 3" descr="Screen Shot 2012-04-12 at 9.3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115888"/>
            <a:ext cx="6180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SPARLQ updates pushed to the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We can add, delete or modify triples with SPARQL and the changes will be made to the underlying database tables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317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/>
              <a:t>PREFIX </a:t>
            </a:r>
            <a:r>
              <a:rPr lang="mr-IN" sz="2400" dirty="0"/>
              <a:t>…</a:t>
            </a:r>
            <a:endParaRPr lang="en-US" sz="2400" dirty="0"/>
          </a:p>
          <a:p>
            <a:pPr marL="231775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/>
              <a:t>DELETE  </a:t>
            </a:r>
          </a:p>
          <a:p>
            <a:pPr marL="231775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/>
              <a:t>   {</a:t>
            </a:r>
            <a:r>
              <a:rPr lang="en-US" sz="2400" dirty="0" err="1"/>
              <a:t>db:Al_Turing</a:t>
            </a:r>
            <a:r>
              <a:rPr lang="en-US" sz="2400" dirty="0"/>
              <a:t> </a:t>
            </a:r>
            <a:r>
              <a:rPr lang="en-US" sz="2400" dirty="0" err="1"/>
              <a:t>db:people#Mobile</a:t>
            </a:r>
            <a:r>
              <a:rPr lang="en-US" sz="2400" dirty="0"/>
              <a:t> ?o . }</a:t>
            </a:r>
          </a:p>
          <a:p>
            <a:pPr marL="231775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/>
              <a:t>INSERT  </a:t>
            </a:r>
          </a:p>
          <a:p>
            <a:pPr marL="231775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/>
              <a:t>   {</a:t>
            </a:r>
            <a:r>
              <a:rPr lang="en-US" sz="2400" dirty="0" err="1"/>
              <a:t>db:Al_Turing</a:t>
            </a:r>
            <a:r>
              <a:rPr lang="en-US" sz="2400" dirty="0"/>
              <a:t> </a:t>
            </a:r>
            <a:r>
              <a:rPr lang="en-US" sz="2400" dirty="0" err="1"/>
              <a:t>db:people#Mobile</a:t>
            </a:r>
            <a:r>
              <a:rPr lang="en-US" sz="2400" dirty="0"/>
              <a:t> "443-561-1234" .</a:t>
            </a:r>
          </a:p>
          <a:p>
            <a:pPr marL="231775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/>
              <a:t>    </a:t>
            </a:r>
            <a:r>
              <a:rPr lang="en-US" sz="2400" dirty="0" err="1"/>
              <a:t>db:Grace_Hopper</a:t>
            </a:r>
            <a:r>
              <a:rPr lang="en-US" sz="2400" dirty="0"/>
              <a:t> a </a:t>
            </a:r>
            <a:r>
              <a:rPr lang="en-US" sz="2400" dirty="0" err="1"/>
              <a:t>db:people</a:t>
            </a:r>
            <a:r>
              <a:rPr lang="en-US" sz="2400" dirty="0"/>
              <a:t>;</a:t>
            </a:r>
          </a:p>
          <a:p>
            <a:pPr marL="231775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/>
              <a:t>         </a:t>
            </a:r>
            <a:r>
              <a:rPr lang="en-US" sz="2400" dirty="0" err="1"/>
              <a:t>db:people#Mobile</a:t>
            </a:r>
            <a:r>
              <a:rPr lang="en-US" sz="2400" dirty="0"/>
              <a:t> "410-455-8612” .}</a:t>
            </a:r>
          </a:p>
        </p:txBody>
      </p:sp>
    </p:spTree>
    <p:extLst>
      <p:ext uri="{BB962C8B-B14F-4D97-AF65-F5344CB8AC3E}">
        <p14:creationId xmlns:p14="http://schemas.microsoft.com/office/powerpoint/2010/main" val="185233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>
                <a:cs typeface="+mj-cs"/>
              </a:rPr>
              <a:t>D2RQ showed the way</a:t>
            </a:r>
            <a:endParaRPr lang="el-GR" sz="4400" dirty="0">
              <a:cs typeface="+mj-cs"/>
            </a:endParaRP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640762" cy="518477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Early system to expose relational data as RDF</a:t>
            </a:r>
          </a:p>
          <a:p>
            <a:pPr lvl="1">
              <a:defRPr/>
            </a:pPr>
            <a:r>
              <a:rPr lang="en-US" sz="2800" dirty="0"/>
              <a:t>See </a:t>
            </a:r>
            <a:r>
              <a:rPr lang="en-US" sz="2800" dirty="0">
                <a:hlinkClick r:id="rId3"/>
              </a:rPr>
              <a:t>http://d2rq.org/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Open source: </a:t>
            </a:r>
            <a:r>
              <a:rPr lang="en-US" sz="2800" dirty="0">
                <a:hlinkClick r:id="rId4"/>
              </a:rPr>
              <a:t>https://github.com/d2rq/d2rq</a:t>
            </a:r>
            <a:endParaRPr lang="en-US" sz="2800" dirty="0"/>
          </a:p>
          <a:p>
            <a:pPr lvl="1">
              <a:defRPr/>
            </a:pPr>
            <a:r>
              <a:rPr lang="en-US" sz="2800" dirty="0"/>
              <a:t>Still widely used</a:t>
            </a:r>
          </a:p>
          <a:p>
            <a:pPr>
              <a:defRPr/>
            </a:pPr>
            <a:r>
              <a:rPr lang="en-US" sz="3200" dirty="0"/>
              <a:t>Lets you</a:t>
            </a:r>
          </a:p>
          <a:p>
            <a:pPr marL="457200" lvl="1" indent="-228600">
              <a:defRPr/>
            </a:pPr>
            <a:r>
              <a:rPr lang="en-US" sz="2800" dirty="0"/>
              <a:t>Query a non-RDF database using SPARQL</a:t>
            </a:r>
          </a:p>
          <a:p>
            <a:pPr marL="457200" lvl="1" indent="-228600">
              <a:defRPr/>
            </a:pPr>
            <a:r>
              <a:rPr lang="en-US" sz="2800" dirty="0"/>
              <a:t>Access database content as linked data over Web</a:t>
            </a:r>
          </a:p>
          <a:p>
            <a:pPr marL="457200" lvl="1" indent="-228600">
              <a:defRPr/>
            </a:pPr>
            <a:r>
              <a:rPr lang="en-US" sz="2800" dirty="0"/>
              <a:t>Dump database content in RDF formats</a:t>
            </a:r>
          </a:p>
          <a:p>
            <a:pPr marL="457200" lvl="1" indent="-228600">
              <a:defRPr/>
            </a:pPr>
            <a:r>
              <a:rPr lang="en-US" sz="2800" dirty="0"/>
              <a:t>Access non-RDF database using Apache Jena API</a:t>
            </a:r>
          </a:p>
          <a:p>
            <a:pPr marL="228600" indent="-228600" eaLnBrk="1" hangingPunct="1">
              <a:defRPr/>
            </a:pPr>
            <a:endParaRPr lang="en-US" sz="3200" dirty="0"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Generating RDF dumps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3200" dirty="0"/>
              <a:t>Once mapping is defined, use dump-</a:t>
            </a:r>
            <a:r>
              <a:rPr lang="en-US" sz="3200" dirty="0" err="1"/>
              <a:t>rdf</a:t>
            </a:r>
            <a:r>
              <a:rPr lang="en-US" sz="3200" dirty="0"/>
              <a:t> for RDF dumps in various formats, e.g.: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% dump-</a:t>
            </a:r>
            <a:r>
              <a:rPr lang="en-US" sz="3200" dirty="0" err="1"/>
              <a:t>rdf</a:t>
            </a:r>
            <a:r>
              <a:rPr lang="en-US" sz="3200" dirty="0"/>
              <a:t> --w3c -o ../</a:t>
            </a:r>
            <a:r>
              <a:rPr lang="en-US" sz="3200" dirty="0" err="1"/>
              <a:t>lab.ttl</a:t>
            </a:r>
            <a:r>
              <a:rPr lang="en-US" sz="3200" dirty="0"/>
              <a:t> \</a:t>
            </a:r>
            <a:br>
              <a:rPr lang="en-US" sz="3200" dirty="0"/>
            </a:br>
            <a:r>
              <a:rPr lang="en-US" sz="3200" dirty="0"/>
              <a:t>     -f TURTLE ../</a:t>
            </a:r>
            <a:r>
              <a:rPr lang="en-US" sz="3200" dirty="0" err="1"/>
              <a:t>lab_map.ttl</a:t>
            </a:r>
            <a:endParaRPr lang="en-US" sz="3200" dirty="0"/>
          </a:p>
          <a:p>
            <a:pPr marL="395287" lvl="1" indent="0">
              <a:buFontTx/>
              <a:buNone/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Generating RDF dumps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2562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@prefix </a:t>
            </a:r>
            <a:r>
              <a:rPr lang="en-US" sz="2000" dirty="0" err="1"/>
              <a:t>rdf</a:t>
            </a:r>
            <a:r>
              <a:rPr lang="en-US" sz="2000" dirty="0"/>
              <a:t>:     &lt;http://www.w3.org/1999/02/22-rdf-syntax-ns#&gt; .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sz="1400" dirty="0"/>
              <a:t>…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@prefix vocab:   &lt;file:///Users/finin/Sites/691f16/examples/d2rq/vocab/&gt; 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@prefix map:     &lt;file:///Users/finin/Sites/691f16/examples/d2rq/</a:t>
            </a:r>
            <a:r>
              <a:rPr lang="en-US" sz="2000" dirty="0" err="1"/>
              <a:t>lab.ttl</a:t>
            </a:r>
            <a:r>
              <a:rPr lang="en-US" sz="2000" dirty="0"/>
              <a:t>#&gt; 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@prefix </a:t>
            </a:r>
            <a:r>
              <a:rPr lang="en-US" sz="2000" dirty="0" err="1"/>
              <a:t>db</a:t>
            </a:r>
            <a:r>
              <a:rPr lang="en-US" sz="2000" dirty="0"/>
              <a:t>:      &lt;file:///Users/finin/Sites/691f16/examples/d2rq/</a:t>
            </a:r>
            <a:r>
              <a:rPr lang="en-US" sz="2000" dirty="0" err="1"/>
              <a:t>lab.ttl</a:t>
            </a:r>
            <a:r>
              <a:rPr lang="en-US" sz="2000" dirty="0"/>
              <a:t>&gt; .</a:t>
            </a:r>
          </a:p>
          <a:p>
            <a:pPr marL="0" indent="0">
              <a:buFont typeface="Wingdings" charset="0"/>
              <a:buNone/>
              <a:defRPr/>
            </a:pPr>
            <a:endParaRPr lang="en-US" sz="100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 err="1"/>
              <a:t>vocab:people_Name</a:t>
            </a:r>
            <a:r>
              <a:rPr lang="hu-HU" sz="2000" dirty="0"/>
              <a:t> a rdf:Property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 err="1"/>
              <a:t>rdfs:label</a:t>
            </a:r>
            <a:r>
              <a:rPr lang="en-US" sz="2000" dirty="0"/>
              <a:t> "people Name" .</a:t>
            </a:r>
          </a:p>
          <a:p>
            <a:pPr marL="0" indent="0">
              <a:buFont typeface="Wingdings" charset="0"/>
              <a:buNone/>
              <a:defRPr/>
            </a:pPr>
            <a:endParaRPr lang="en-US" sz="105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 err="1"/>
              <a:t>db:l#people</a:t>
            </a:r>
            <a:r>
              <a:rPr lang="en-US" sz="2000" dirty="0"/>
              <a:t>/</a:t>
            </a:r>
            <a:r>
              <a:rPr lang="en-US" sz="2000" dirty="0" err="1"/>
              <a:t>Al_Turing</a:t>
            </a:r>
            <a:r>
              <a:rPr lang="en-US" sz="2000" dirty="0"/>
              <a:t>&gt; a  </a:t>
            </a:r>
            <a:r>
              <a:rPr lang="en-US" sz="2000" dirty="0" err="1"/>
              <a:t>vocab:people</a:t>
            </a:r>
            <a:r>
              <a:rPr lang="en-US" sz="2000" dirty="0"/>
              <a:t>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 err="1"/>
              <a:t>rdfs:label</a:t>
            </a:r>
            <a:r>
              <a:rPr lang="en-US" sz="2000" dirty="0"/>
              <a:t> "people #Al Turing"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 err="1"/>
              <a:t>vocab:people_Age</a:t>
            </a:r>
            <a:r>
              <a:rPr lang="en-US" sz="2000" dirty="0"/>
              <a:t> 32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 err="1"/>
              <a:t>vocab:people_Mobile</a:t>
            </a:r>
            <a:r>
              <a:rPr lang="en-US" sz="2000" dirty="0"/>
              <a:t> "443-253-3863"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 err="1"/>
              <a:t>vocab:people_Name</a:t>
            </a:r>
            <a:r>
              <a:rPr lang="en-US" sz="2000" dirty="0"/>
              <a:t> "Al Turing" .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sz="2000" dirty="0"/>
              <a:t>…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Content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24862" cy="525621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D2RQ automatically recognizes URIs for</a:t>
            </a:r>
          </a:p>
          <a:p>
            <a:pPr lvl="1">
              <a:defRPr/>
            </a:pPr>
            <a:r>
              <a:rPr lang="en-US" dirty="0"/>
              <a:t>Entities (e.g., an RDF object like a class or instance)</a:t>
            </a:r>
            <a:br>
              <a:rPr lang="en-US" dirty="0"/>
            </a:br>
            <a:r>
              <a:rPr lang="en-US" dirty="0"/>
              <a:t>http://localhost:8080/</a:t>
            </a:r>
            <a:r>
              <a:rPr lang="en-US" b="1" dirty="0">
                <a:solidFill>
                  <a:srgbClr val="FF0000"/>
                </a:solidFill>
              </a:rPr>
              <a:t>resource</a:t>
            </a:r>
            <a:r>
              <a:rPr lang="en-US" dirty="0"/>
              <a:t>/people/</a:t>
            </a:r>
            <a:r>
              <a:rPr lang="en-US" dirty="0" err="1"/>
              <a:t>Al_Turing</a:t>
            </a:r>
            <a:endParaRPr lang="en-US" dirty="0"/>
          </a:p>
          <a:p>
            <a:pPr lvl="1">
              <a:defRPr/>
            </a:pPr>
            <a:r>
              <a:rPr lang="en-US" dirty="0"/>
              <a:t>RDF representations</a:t>
            </a:r>
            <a:br>
              <a:rPr lang="en-US" dirty="0"/>
            </a:br>
            <a:r>
              <a:rPr lang="en-US" dirty="0"/>
              <a:t>http://localhost:8080/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/people/</a:t>
            </a:r>
            <a:r>
              <a:rPr lang="en-US" dirty="0" err="1"/>
              <a:t>Al_Turing</a:t>
            </a:r>
            <a:endParaRPr lang="en-US" dirty="0"/>
          </a:p>
          <a:p>
            <a:pPr lvl="1">
              <a:defRPr/>
            </a:pPr>
            <a:r>
              <a:rPr lang="en-US" dirty="0"/>
              <a:t>HTML representations</a:t>
            </a:r>
            <a:br>
              <a:rPr lang="en-US" dirty="0"/>
            </a:br>
            <a:r>
              <a:rPr lang="en-US" dirty="0"/>
              <a:t>http://localhost:8080/</a:t>
            </a:r>
            <a:r>
              <a:rPr lang="en-US" b="1" dirty="0">
                <a:solidFill>
                  <a:srgbClr val="FF0000"/>
                </a:solidFill>
              </a:rPr>
              <a:t>page</a:t>
            </a:r>
            <a:r>
              <a:rPr lang="en-US" dirty="0"/>
              <a:t>/people/</a:t>
            </a:r>
            <a:r>
              <a:rPr lang="en-US" dirty="0" err="1"/>
              <a:t>Al_Turing</a:t>
            </a:r>
            <a:endParaRPr lang="en-US" dirty="0"/>
          </a:p>
          <a:p>
            <a:pPr>
              <a:defRPr/>
            </a:pPr>
            <a:r>
              <a:rPr lang="en-US" sz="3200" dirty="0"/>
              <a:t>The HTTP protocol supports </a:t>
            </a:r>
            <a:r>
              <a:rPr lang="en-US" sz="3200" i="1" dirty="0"/>
              <a:t>content negotiation</a:t>
            </a:r>
          </a:p>
          <a:p>
            <a:pPr>
              <a:defRPr/>
            </a:pPr>
            <a:r>
              <a:rPr lang="en-US" sz="3200" dirty="0"/>
              <a:t>A get request can specify what kind of content it wants, e.g., HTML or RDF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Resources and 303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41438"/>
            <a:ext cx="8496300" cy="496728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3200" dirty="0"/>
              <a:t>Asking for raw resource make no sense – it’s just an identifier</a:t>
            </a:r>
          </a:p>
          <a:p>
            <a:pPr>
              <a:spcAft>
                <a:spcPts val="600"/>
              </a:spcAft>
              <a:defRPr/>
            </a:pPr>
            <a:r>
              <a:rPr lang="en-US" sz="3200" dirty="0"/>
              <a:t>Client specifies in HTTP header the kind of content desired, e.g. HTML or RDF</a:t>
            </a:r>
          </a:p>
          <a:p>
            <a:pPr>
              <a:spcAft>
                <a:spcPts val="600"/>
              </a:spcAft>
              <a:defRPr/>
            </a:pPr>
            <a:r>
              <a:rPr lang="en-US" sz="3200" dirty="0"/>
              <a:t>Server responds with an </a:t>
            </a:r>
            <a:r>
              <a:rPr lang="en-US" sz="3200" dirty="0">
                <a:hlinkClick r:id="rId2"/>
              </a:rPr>
              <a:t>303 redirect</a:t>
            </a:r>
            <a:r>
              <a:rPr lang="en-US" sz="3200" dirty="0"/>
              <a:t> indicating where to go</a:t>
            </a:r>
          </a:p>
          <a:p>
            <a:pPr>
              <a:spcAft>
                <a:spcPts val="600"/>
              </a:spcAft>
              <a:defRPr/>
            </a:pPr>
            <a:r>
              <a:rPr lang="en-US" sz="3200" dirty="0"/>
              <a:t>When client gets the 303 response, it asks for new URL</a:t>
            </a:r>
          </a:p>
          <a:p>
            <a:pPr marL="114300" lvl="1" indent="0">
              <a:spcAft>
                <a:spcPts val="600"/>
              </a:spcAft>
              <a:buFontTx/>
              <a:buNone/>
              <a:defRPr/>
            </a:pPr>
            <a:endParaRPr lang="en-US" sz="1800" dirty="0"/>
          </a:p>
          <a:p>
            <a:pPr marL="395287" lvl="1" indent="0">
              <a:spcAft>
                <a:spcPts val="600"/>
              </a:spcAft>
              <a:buFontTx/>
              <a:buNone/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Resources and 303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76872"/>
            <a:ext cx="8964488" cy="4031853"/>
          </a:xfrm>
        </p:spPr>
        <p:txBody>
          <a:bodyPr/>
          <a:lstStyle/>
          <a:p>
            <a:pPr marL="0" lvl="1" indent="0">
              <a:buFontTx/>
              <a:buNone/>
              <a:defRPr/>
            </a:pPr>
            <a:r>
              <a:rPr lang="en-US" sz="1800" dirty="0"/>
              <a:t>% curl -H "Accept: text/html"  http://localhost:8081/resource/people/</a:t>
            </a:r>
            <a:r>
              <a:rPr lang="en-US" sz="1800" dirty="0" err="1"/>
              <a:t>Al_Turing</a:t>
            </a:r>
            <a:br>
              <a:rPr lang="en-US" sz="1800" dirty="0"/>
            </a:br>
            <a:endParaRPr lang="en-US" sz="1800" dirty="0"/>
          </a:p>
          <a:p>
            <a:pPr marL="0" lvl="1" indent="0">
              <a:buFontTx/>
              <a:buNone/>
              <a:defRPr/>
            </a:pPr>
            <a:r>
              <a:rPr lang="en-US" sz="1800" dirty="0"/>
              <a:t>303 See Other: For a description of this item, see </a:t>
            </a:r>
            <a:r>
              <a:rPr lang="en-US" sz="1800" dirty="0">
                <a:hlinkClick r:id="rId2"/>
              </a:rPr>
              <a:t>http://localhost:8081/page/people/Al_Turing</a:t>
            </a:r>
            <a:endParaRPr lang="en-US" sz="1800" dirty="0"/>
          </a:p>
          <a:p>
            <a:pPr marL="0" lvl="1" indent="0">
              <a:buFontTx/>
              <a:buNone/>
              <a:defRPr/>
            </a:pPr>
            <a:endParaRPr lang="en-US" sz="1800" dirty="0"/>
          </a:p>
          <a:p>
            <a:pPr marL="0" lvl="1" indent="0">
              <a:buFontTx/>
              <a:buNone/>
              <a:defRPr/>
            </a:pPr>
            <a:r>
              <a:rPr lang="en-US" sz="1800" dirty="0"/>
              <a:t>% curl -H "Accept: application/</a:t>
            </a:r>
            <a:r>
              <a:rPr lang="en-US" sz="1800" dirty="0" err="1"/>
              <a:t>rdf+xml</a:t>
            </a:r>
            <a:r>
              <a:rPr lang="en-US" sz="1800" dirty="0">
                <a:hlinkClick r:id="rId3"/>
              </a:rPr>
              <a:t>”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http://localhost:8081/resource/people/Al_Turing</a:t>
            </a:r>
            <a:endParaRPr lang="en-US" sz="1800" dirty="0"/>
          </a:p>
          <a:p>
            <a:pPr marL="0" lvl="1" indent="0">
              <a:buFontTx/>
              <a:buNone/>
              <a:defRPr/>
            </a:pPr>
            <a:endParaRPr lang="en-US" sz="1800" dirty="0"/>
          </a:p>
          <a:p>
            <a:pPr marL="0" lvl="1" indent="0">
              <a:buFontTx/>
              <a:buNone/>
              <a:defRPr/>
            </a:pPr>
            <a:r>
              <a:rPr lang="en-US" sz="1800" dirty="0"/>
              <a:t>303 See Other: For a description of this item, see </a:t>
            </a:r>
            <a:r>
              <a:rPr lang="en-US" sz="1800" dirty="0">
                <a:hlinkClick r:id="rId4"/>
              </a:rPr>
              <a:t>http://localhost:8081/data/people/Al_Turing</a:t>
            </a:r>
            <a:endParaRPr lang="en-US" sz="1800" dirty="0"/>
          </a:p>
          <a:p>
            <a:pPr marL="114300" lvl="1" indent="0">
              <a:spcAft>
                <a:spcPts val="600"/>
              </a:spcAft>
              <a:buFontTx/>
              <a:buNone/>
              <a:defRPr/>
            </a:pPr>
            <a:endParaRPr lang="en-US" sz="1800" dirty="0"/>
          </a:p>
          <a:p>
            <a:pPr marL="395287" lvl="1" indent="0">
              <a:spcAft>
                <a:spcPts val="600"/>
              </a:spcAft>
              <a:buFontTx/>
              <a:buNone/>
              <a:defRPr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84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URIs should be de-</a:t>
            </a:r>
            <a:r>
              <a:rPr lang="en-US" dirty="0" err="1"/>
              <a:t>referenceable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208813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3200" dirty="0"/>
              <a:t>Linked Data best practice says that URIs should be </a:t>
            </a:r>
            <a:r>
              <a:rPr lang="en-US" sz="3200" dirty="0" err="1"/>
              <a:t>dereferenceable</a:t>
            </a:r>
            <a:r>
              <a:rPr lang="en-US" sz="3200" dirty="0"/>
              <a:t>;</a:t>
            </a:r>
          </a:p>
          <a:p>
            <a:pPr marL="401637" lvl="1" indent="0">
              <a:buNone/>
              <a:defRPr/>
            </a:pPr>
            <a:r>
              <a:rPr lang="en-US" sz="2800" dirty="0"/>
              <a:t>Doing a GET on one should always yield </a:t>
            </a:r>
            <a:r>
              <a:rPr lang="en-US" sz="2800" b="1" dirty="0"/>
              <a:t>useful information</a:t>
            </a:r>
          </a:p>
        </p:txBody>
      </p:sp>
      <p:pic>
        <p:nvPicPr>
          <p:cNvPr id="4" name="Picture 3" descr="protoc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8400288" cy="30114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Asking for RDF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53425" cy="518477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% curl http://localhost:8081/data/people/</a:t>
            </a:r>
            <a:r>
              <a:rPr lang="en-US" sz="2400" b="1" dirty="0" err="1">
                <a:solidFill>
                  <a:srgbClr val="FF0000"/>
                </a:solidFill>
              </a:rPr>
              <a:t>Al_Turing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@prefix </a:t>
            </a:r>
            <a:r>
              <a:rPr lang="en-US" sz="1800" dirty="0" err="1"/>
              <a:t>rdfs</a:t>
            </a:r>
            <a:r>
              <a:rPr lang="en-US" sz="1800" dirty="0"/>
              <a:t>:    &lt;http://www.w3.org/2000/01/</a:t>
            </a:r>
            <a:r>
              <a:rPr lang="en-US" sz="1800" dirty="0" err="1"/>
              <a:t>rdf</a:t>
            </a:r>
            <a:r>
              <a:rPr lang="en-US" sz="1800" dirty="0"/>
              <a:t>-schema#&gt; . …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@prefix vocab:   &lt;http://</a:t>
            </a:r>
            <a:r>
              <a:rPr lang="en-US" sz="1800" dirty="0" err="1"/>
              <a:t>ebiq.org</a:t>
            </a:r>
            <a:r>
              <a:rPr lang="en-US" sz="1800" dirty="0"/>
              <a:t>/o/</a:t>
            </a:r>
            <a:r>
              <a:rPr lang="en-US" sz="1800" dirty="0" err="1"/>
              <a:t>labvocab</a:t>
            </a:r>
            <a:r>
              <a:rPr lang="en-US" sz="1800" dirty="0"/>
              <a:t>/resource/&gt; .</a:t>
            </a:r>
          </a:p>
          <a:p>
            <a:pPr marL="0" indent="0">
              <a:buFont typeface="Wingdings" charset="0"/>
              <a:buNone/>
              <a:defRPr/>
            </a:pPr>
            <a:endParaRPr lang="en-US" sz="4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&lt;http://localhost:8080/data/people/</a:t>
            </a:r>
            <a:r>
              <a:rPr lang="en-US" sz="1800" dirty="0" err="1"/>
              <a:t>Al_Turing</a:t>
            </a:r>
            <a:r>
              <a:rPr lang="en-US" sz="1800" dirty="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rdfs:label</a:t>
            </a:r>
            <a:r>
              <a:rPr lang="en-US" sz="1800" dirty="0"/>
              <a:t> "RDF Description of people #Al Turing"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foaf:primaryTopic</a:t>
            </a:r>
            <a:r>
              <a:rPr lang="en-US" sz="1800" dirty="0"/>
              <a:t> &lt;http://localhost:8080/resource/people/</a:t>
            </a:r>
            <a:r>
              <a:rPr lang="en-US" sz="1800" dirty="0" err="1"/>
              <a:t>Al_Turing</a:t>
            </a:r>
            <a:r>
              <a:rPr lang="en-US" sz="1800" dirty="0"/>
              <a:t>&gt; .</a:t>
            </a:r>
          </a:p>
          <a:p>
            <a:pPr marL="0" indent="0">
              <a:buFont typeface="Wingdings" charset="0"/>
              <a:buNone/>
              <a:defRPr/>
            </a:pPr>
            <a:endParaRPr lang="en-US" sz="4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/>
              <a:t>vocab:people</a:t>
            </a: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rdfs:seeAlso</a:t>
            </a:r>
            <a:r>
              <a:rPr lang="en-US" sz="1800" dirty="0"/>
              <a:t> &lt;http://localhost:8080/</a:t>
            </a:r>
            <a:r>
              <a:rPr lang="en-US" sz="1800" dirty="0" err="1"/>
              <a:t>sparql?query</a:t>
            </a:r>
            <a:r>
              <a:rPr lang="en-US" sz="1800" dirty="0"/>
              <a:t>=DESCRIBE+%3Chttp%3A%2F%2Febiq.org%2Fo%2Flabvocab%2Fresource%2Fpeople%3E&gt; .</a:t>
            </a:r>
          </a:p>
          <a:p>
            <a:pPr marL="0" indent="0">
              <a:buFont typeface="Wingdings" charset="0"/>
              <a:buNone/>
              <a:defRPr/>
            </a:pPr>
            <a:endParaRPr lang="en-US" sz="2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&lt;http://localhost:8080/resource/people/</a:t>
            </a:r>
            <a:r>
              <a:rPr lang="en-US" sz="1800" dirty="0" err="1"/>
              <a:t>Al_Turing</a:t>
            </a:r>
            <a:r>
              <a:rPr lang="en-US" sz="1800" dirty="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a       </a:t>
            </a:r>
            <a:r>
              <a:rPr lang="en-US" sz="1800" dirty="0" err="1"/>
              <a:t>vocab:people</a:t>
            </a:r>
            <a:r>
              <a:rPr lang="en-US" sz="1800" dirty="0"/>
              <a:t>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rdfs:label</a:t>
            </a:r>
            <a:r>
              <a:rPr lang="en-US" sz="1800" dirty="0"/>
              <a:t> "people #Al Turing"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vocab:people_Age</a:t>
            </a:r>
            <a:r>
              <a:rPr lang="en-US" sz="1800" dirty="0"/>
              <a:t> "32"^^</a:t>
            </a:r>
            <a:r>
              <a:rPr lang="en-US" sz="1800" dirty="0" err="1"/>
              <a:t>xsd:int</a:t>
            </a:r>
            <a:r>
              <a:rPr lang="en-US" sz="1800" dirty="0"/>
              <a:t>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vocab:people_Mobile</a:t>
            </a:r>
            <a:r>
              <a:rPr lang="en-US" sz="1800" dirty="0"/>
              <a:t> "443-253-3863" 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vocab:people_Name</a:t>
            </a:r>
            <a:r>
              <a:rPr lang="en-US" sz="1800" dirty="0"/>
              <a:t> "Al Turing" .</a:t>
            </a:r>
          </a:p>
          <a:p>
            <a:pPr marL="0" indent="0">
              <a:buFont typeface="Wingdings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Asking for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% curl http://localhost:8081/page/people/</a:t>
            </a:r>
            <a:r>
              <a:rPr lang="en-US" sz="2400" b="1" dirty="0" err="1">
                <a:solidFill>
                  <a:srgbClr val="FF0000"/>
                </a:solidFill>
              </a:rPr>
              <a:t>Al_Turing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&lt;?xml version="1.0" encoding="utf-8"?&gt;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&lt;!DOCTYPE html PUBLIC "-//W3C//DTD XHTML 1.0 Strict//EN" "http://www.w3.org/TR/xhtml1/DTD/xhtml1-strict.dtd"&gt;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&lt;html </a:t>
            </a:r>
            <a:r>
              <a:rPr lang="en-US" sz="1800" dirty="0" err="1"/>
              <a:t>xmlns</a:t>
            </a:r>
            <a:r>
              <a:rPr lang="en-US" sz="1800" dirty="0"/>
              <a:t>="http://www.w3.org/1999/</a:t>
            </a:r>
            <a:r>
              <a:rPr lang="en-US" sz="1800" dirty="0" err="1"/>
              <a:t>xhtml</a:t>
            </a:r>
            <a:r>
              <a:rPr lang="en-US" sz="1800" dirty="0"/>
              <a:t>" </a:t>
            </a:r>
            <a:r>
              <a:rPr lang="en-US" sz="1800" dirty="0" err="1"/>
              <a:t>xml:lang</a:t>
            </a:r>
            <a:r>
              <a:rPr lang="en-US" sz="1800" dirty="0"/>
              <a:t>="en" </a:t>
            </a:r>
            <a:r>
              <a:rPr lang="en-US" sz="1800" dirty="0" err="1"/>
              <a:t>lang</a:t>
            </a:r>
            <a:r>
              <a:rPr lang="en-US" sz="1800" dirty="0"/>
              <a:t>="en"&gt;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&lt;head&gt;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&lt;title&gt; people #Al Turing | D2R Server &lt;/title&gt;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type="text/</a:t>
            </a:r>
            <a:r>
              <a:rPr lang="en-US" sz="1800" dirty="0" err="1"/>
              <a:t>css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/>
              <a:t>="http://localhost:8080/</a:t>
            </a:r>
            <a:r>
              <a:rPr lang="en-US" sz="1800" dirty="0" err="1"/>
              <a:t>snorql</a:t>
            </a:r>
            <a:r>
              <a:rPr lang="en-US" sz="1800" dirty="0"/>
              <a:t>/</a:t>
            </a:r>
            <a:r>
              <a:rPr lang="en-US" sz="1800" dirty="0" err="1"/>
              <a:t>style.css</a:t>
            </a:r>
            <a:r>
              <a:rPr lang="en-US" sz="1800" dirty="0"/>
              <a:t>" 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&lt;link </a:t>
            </a:r>
            <a:r>
              <a:rPr lang="en-US" sz="1800" dirty="0" err="1"/>
              <a:t>rel</a:t>
            </a:r>
            <a:r>
              <a:rPr lang="en-US" sz="1800" dirty="0"/>
              <a:t>="alternate" type="application/</a:t>
            </a:r>
            <a:r>
              <a:rPr lang="en-US" sz="1800" dirty="0" err="1"/>
              <a:t>rdf+xml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/>
              <a:t>="http://localhost:8080/data/people/</a:t>
            </a:r>
            <a:r>
              <a:rPr lang="en-US" sz="1800" dirty="0" err="1"/>
              <a:t>Al_Turing?output</a:t>
            </a:r>
            <a:r>
              <a:rPr lang="en-US" sz="1800" dirty="0"/>
              <a:t>=</a:t>
            </a:r>
            <a:r>
              <a:rPr lang="en-US" sz="1800" dirty="0" err="1"/>
              <a:t>rdfxml</a:t>
            </a:r>
            <a:r>
              <a:rPr lang="en-US" sz="1800" dirty="0"/>
              <a:t>" title="This page in RDF (XML)" 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&lt;link </a:t>
            </a:r>
            <a:r>
              <a:rPr lang="en-US" sz="1800" dirty="0" err="1"/>
              <a:t>rel</a:t>
            </a:r>
            <a:r>
              <a:rPr lang="en-US" sz="1800" dirty="0"/>
              <a:t>="alternate" type="text/rdf+n3" </a:t>
            </a:r>
            <a:r>
              <a:rPr lang="en-US" sz="1800" dirty="0" err="1"/>
              <a:t>href</a:t>
            </a:r>
            <a:r>
              <a:rPr lang="en-US" sz="1800" dirty="0"/>
              <a:t>="http://localhost:8080/data/people/</a:t>
            </a:r>
            <a:r>
              <a:rPr lang="en-US" sz="1800" dirty="0" err="1"/>
              <a:t>Al_Turing?output</a:t>
            </a:r>
            <a:r>
              <a:rPr lang="en-US" sz="1800" dirty="0"/>
              <a:t>=n3" title="This page in RDF (N3)" 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&lt;/head&gt;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ISWC database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D2RQ comes with an example database and mapping for information about the first ISWC conference</a:t>
            </a:r>
          </a:p>
          <a:p>
            <a:pPr>
              <a:defRPr/>
            </a:pPr>
            <a:r>
              <a:rPr lang="en-US" sz="3200" dirty="0"/>
              <a:t>To run:</a:t>
            </a:r>
          </a:p>
          <a:p>
            <a:pPr lvl="1">
              <a:defRPr/>
            </a:pPr>
            <a:r>
              <a:rPr lang="en-US" sz="3200" dirty="0"/>
              <a:t>d2r-server -port 8082 ../</a:t>
            </a:r>
            <a:r>
              <a:rPr lang="en-US" sz="3200" dirty="0" err="1"/>
              <a:t>iswc_map.ttl</a:t>
            </a:r>
            <a:endParaRPr lang="en-US" sz="3200" dirty="0"/>
          </a:p>
          <a:p>
            <a:pPr lvl="1">
              <a:defRPr/>
            </a:pPr>
            <a:r>
              <a:rPr lang="en-US" sz="3200" dirty="0"/>
              <a:t>Visit http://localhost:8082/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6" descr="Screen Shot 2016-11-20 at 9.1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-155575"/>
            <a:ext cx="10153651" cy="768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D2RQ</a:t>
            </a:r>
          </a:p>
        </p:txBody>
      </p:sp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722438"/>
            <a:ext cx="5040313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62" y="1412875"/>
            <a:ext cx="411003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250" lvl="2" indent="-222250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D2RQ mapping language file describes relation between ontology &amp; RDB</a:t>
            </a:r>
          </a:p>
          <a:p>
            <a:pPr marL="222250" lvl="2" indent="-222250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D2R server gives HTML &amp; linked data views &amp; SPARQL endpoint</a:t>
            </a:r>
          </a:p>
          <a:p>
            <a:pPr marL="222250" lvl="2" indent="-222250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D2RQ engine uses map-pings to rewrite Jena &amp; Sesame API calls to SQL queries &amp; generates RDF dumps in various formats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ISWC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1438"/>
            <a:ext cx="4248150" cy="5256212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err="1">
                <a:latin typeface="Courier"/>
                <a:cs typeface="Courier"/>
              </a:rPr>
              <a:t>mysql</a:t>
            </a:r>
            <a:r>
              <a:rPr lang="en-US" sz="1800" dirty="0">
                <a:latin typeface="Courier"/>
                <a:cs typeface="Courier"/>
              </a:rPr>
              <a:t>&gt; use </a:t>
            </a:r>
            <a:r>
              <a:rPr lang="en-US" sz="1800" dirty="0" err="1">
                <a:latin typeface="Courier"/>
                <a:cs typeface="Courier"/>
              </a:rPr>
              <a:t>iswc</a:t>
            </a:r>
            <a:r>
              <a:rPr lang="en-US" sz="1800" dirty="0">
                <a:latin typeface="Courier"/>
                <a:cs typeface="Courier"/>
              </a:rPr>
              <a:t>; show tables;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+-------------------------+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</a:t>
            </a:r>
            <a:r>
              <a:rPr lang="en-US" sz="1800" dirty="0" err="1">
                <a:latin typeface="Courier"/>
                <a:cs typeface="Courier"/>
              </a:rPr>
              <a:t>Tables_in_iswc</a:t>
            </a:r>
            <a:r>
              <a:rPr lang="en-US" sz="1800" dirty="0">
                <a:latin typeface="Courier"/>
                <a:cs typeface="Courier"/>
              </a:rPr>
              <a:t>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+-------------------------+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conferences  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organizations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papers       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persons      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</a:t>
            </a:r>
            <a:r>
              <a:rPr lang="en-US" sz="1800" dirty="0" err="1">
                <a:latin typeface="Courier"/>
                <a:cs typeface="Courier"/>
              </a:rPr>
              <a:t>rel_paper_topic</a:t>
            </a:r>
            <a:r>
              <a:rPr lang="en-US" sz="1800" dirty="0">
                <a:latin typeface="Courier"/>
                <a:cs typeface="Courier"/>
              </a:rPr>
              <a:t>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</a:t>
            </a:r>
            <a:r>
              <a:rPr lang="en-US" sz="1800" dirty="0" err="1">
                <a:latin typeface="Courier"/>
                <a:cs typeface="Courier"/>
              </a:rPr>
              <a:t>rel_person_organization</a:t>
            </a:r>
            <a:r>
              <a:rPr lang="en-US" sz="1800" dirty="0">
                <a:latin typeface="Courier"/>
                <a:cs typeface="Courier"/>
              </a:rPr>
              <a:t>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</a:t>
            </a:r>
            <a:r>
              <a:rPr lang="en-US" sz="1800" dirty="0" err="1">
                <a:latin typeface="Courier"/>
                <a:cs typeface="Courier"/>
              </a:rPr>
              <a:t>rel_person_paper</a:t>
            </a:r>
            <a:r>
              <a:rPr lang="en-US" sz="1800" dirty="0">
                <a:latin typeface="Courier"/>
                <a:cs typeface="Courier"/>
              </a:rPr>
              <a:t>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</a:t>
            </a:r>
            <a:r>
              <a:rPr lang="en-US" sz="1800" dirty="0" err="1">
                <a:latin typeface="Courier"/>
                <a:cs typeface="Courier"/>
              </a:rPr>
              <a:t>rel_person_topic</a:t>
            </a:r>
            <a:r>
              <a:rPr lang="en-US" sz="1800" dirty="0">
                <a:latin typeface="Courier"/>
                <a:cs typeface="Courier"/>
              </a:rPr>
              <a:t>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| topics       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+-------------------------+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9 rows in set (0.00 sec)</a:t>
            </a:r>
          </a:p>
          <a:p>
            <a:pPr marL="0" indent="0">
              <a:buFont typeface="Wingdings" charset="0"/>
              <a:buNone/>
              <a:defRPr/>
            </a:pPr>
            <a:endParaRPr lang="en-US" sz="1800" dirty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323850" y="1196975"/>
            <a:ext cx="4104134" cy="565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3000" dirty="0">
                <a:solidFill>
                  <a:srgbClr val="001933"/>
                </a:solidFill>
                <a:latin typeface="Calibri Regular" charset="0"/>
              </a:rPr>
              <a:t>Information about several conferences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3000" dirty="0">
                <a:solidFill>
                  <a:srgbClr val="001933"/>
                </a:solidFill>
                <a:latin typeface="Calibri Regular" charset="0"/>
              </a:rPr>
              <a:t>Its richer schema goes beyond simple auto generated mapping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3000" dirty="0">
                <a:solidFill>
                  <a:srgbClr val="001933"/>
                </a:solidFill>
                <a:latin typeface="Calibri Regular" charset="0"/>
              </a:rPr>
              <a:t>This </a:t>
            </a:r>
            <a:r>
              <a:rPr lang="en-US" sz="3000" dirty="0">
                <a:solidFill>
                  <a:srgbClr val="001933"/>
                </a:solidFill>
                <a:latin typeface="Calibri Regular" charset="0"/>
                <a:hlinkClick r:id="rId3"/>
              </a:rPr>
              <a:t>tutorial</a:t>
            </a:r>
            <a:r>
              <a:rPr lang="en-US" sz="3000" dirty="0">
                <a:solidFill>
                  <a:srgbClr val="001933"/>
                </a:solidFill>
                <a:latin typeface="Calibri Regular" charset="0"/>
              </a:rPr>
              <a:t> shows how to install and some sample queries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sz="3000" dirty="0">
                <a:solidFill>
                  <a:srgbClr val="001933"/>
                </a:solidFill>
                <a:latin typeface="Calibri Regular" charset="0"/>
              </a:rPr>
              <a:t>This </a:t>
            </a:r>
            <a:r>
              <a:rPr lang="en-US" sz="3000" dirty="0">
                <a:solidFill>
                  <a:srgbClr val="001933"/>
                </a:solidFill>
                <a:latin typeface="Calibri Regular" charset="0"/>
                <a:hlinkClick r:id="rId4"/>
              </a:rPr>
              <a:t>one</a:t>
            </a:r>
            <a:r>
              <a:rPr lang="en-US" sz="3000" dirty="0">
                <a:solidFill>
                  <a:srgbClr val="001933"/>
                </a:solidFill>
                <a:latin typeface="Calibri Regular" charset="0"/>
              </a:rPr>
              <a:t> shows how to update the data via SPARQL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70065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>
                <a:hlinkClick r:id="rId2"/>
              </a:rPr>
              <a:t>D2RQ </a:t>
            </a:r>
            <a:r>
              <a:rPr lang="en-US" sz="3200" dirty="0"/>
              <a:t>was a practical system first developed in </a:t>
            </a:r>
            <a:r>
              <a:rPr lang="en-US" sz="3200" dirty="0">
                <a:hlinkClick r:id="rId3"/>
              </a:rPr>
              <a:t>2004 </a:t>
            </a:r>
            <a:r>
              <a:rPr lang="en-US" sz="3200" dirty="0"/>
              <a:t>that is widely used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W3C formed a </a:t>
            </a:r>
            <a:r>
              <a:rPr lang="en-US" sz="3200" dirty="0">
                <a:hlinkClick r:id="rId4"/>
              </a:rPr>
              <a:t>RDB2RDF working group</a:t>
            </a:r>
            <a:r>
              <a:rPr lang="en-US" sz="3200" dirty="0"/>
              <a:t> in 2009 to develop a standard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hlinkClick r:id="rId5"/>
              </a:rPr>
              <a:t>R2RML: RDB to RDF Mapping Language</a:t>
            </a:r>
            <a:r>
              <a:rPr lang="en-US" sz="3200" dirty="0"/>
              <a:t> is a W3C recommendation since 2012-09-27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Several </a:t>
            </a:r>
            <a:r>
              <a:rPr lang="en-US" sz="3200" dirty="0">
                <a:hlinkClick r:id="rId6"/>
              </a:rPr>
              <a:t>implementations</a:t>
            </a:r>
            <a:r>
              <a:rPr lang="en-US" sz="3200" dirty="0"/>
              <a:t> are available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R2RML </a:t>
            </a:r>
          </a:p>
        </p:txBody>
      </p:sp>
    </p:spTree>
    <p:extLst>
      <p:ext uri="{BB962C8B-B14F-4D97-AF65-F5344CB8AC3E}">
        <p14:creationId xmlns:p14="http://schemas.microsoft.com/office/powerpoint/2010/main" val="24098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D2RQ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Browsing database contents: Web interface for navigation through the RDF contents for people</a:t>
            </a:r>
          </a:p>
          <a:p>
            <a:pPr>
              <a:defRPr/>
            </a:pPr>
            <a:r>
              <a:rPr lang="en-US" dirty="0"/>
              <a:t>Resolvable URIs: D2R Server assigns a resolvable URI to each entity in the database</a:t>
            </a:r>
          </a:p>
          <a:p>
            <a:pPr>
              <a:defRPr/>
            </a:pPr>
            <a:r>
              <a:rPr lang="en-US" dirty="0"/>
              <a:t>Content negotiation: HTML &amp; RDF versions share URIs; HTTP content negotiation fixes version</a:t>
            </a:r>
          </a:p>
          <a:p>
            <a:pPr>
              <a:defRPr/>
            </a:pPr>
            <a:r>
              <a:rPr lang="en-US" dirty="0"/>
              <a:t>SPARQL: Both an endpoint and explorer provided</a:t>
            </a:r>
          </a:p>
          <a:p>
            <a:pPr>
              <a:defRPr/>
            </a:pPr>
            <a:r>
              <a:rPr lang="en-US" dirty="0"/>
              <a:t>BLOBs and CLOBs: Support for serving up values  as files (e.g., PDFs, images)</a:t>
            </a:r>
          </a:p>
          <a:p>
            <a:pPr>
              <a:defRPr/>
            </a:pPr>
            <a:r>
              <a:rPr lang="en-US" dirty="0"/>
              <a:t>Not surprisingly, no inferencing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D2RQ Mapping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3200" dirty="0"/>
              <a:t>The mapping is defined in RDF</a:t>
            </a:r>
          </a:p>
          <a:p>
            <a:pPr>
              <a:lnSpc>
                <a:spcPct val="110000"/>
              </a:lnSpc>
              <a:defRPr/>
            </a:pPr>
            <a:r>
              <a:rPr lang="en-US" sz="3200" dirty="0"/>
              <a:t>D2RQ </a:t>
            </a:r>
            <a:r>
              <a:rPr lang="en-US" sz="3200" b="1" dirty="0"/>
              <a:t>default map </a:t>
            </a:r>
            <a:r>
              <a:rPr lang="en-US" sz="3200" dirty="0"/>
              <a:t>uses a standard heuristic:</a:t>
            </a:r>
          </a:p>
          <a:p>
            <a:pPr marL="461963" lvl="1" indent="-231775">
              <a:lnSpc>
                <a:spcPct val="110000"/>
              </a:lnSpc>
              <a:defRPr/>
            </a:pPr>
            <a:r>
              <a:rPr lang="en-US" sz="2800" dirty="0"/>
              <a:t>Each DB </a:t>
            </a:r>
            <a:r>
              <a:rPr lang="en-US" sz="2800" b="1" dirty="0"/>
              <a:t>table</a:t>
            </a:r>
            <a:r>
              <a:rPr lang="en-US" sz="2800" dirty="0"/>
              <a:t> has information about one </a:t>
            </a:r>
            <a:r>
              <a:rPr lang="en-US" sz="2800" b="1" dirty="0"/>
              <a:t>type of thing</a:t>
            </a:r>
          </a:p>
          <a:p>
            <a:pPr marL="461963" lvl="1" indent="-231775">
              <a:lnSpc>
                <a:spcPct val="110000"/>
              </a:lnSpc>
              <a:defRPr/>
            </a:pPr>
            <a:r>
              <a:rPr lang="en-US" sz="2800" dirty="0"/>
              <a:t>Each table </a:t>
            </a:r>
            <a:r>
              <a:rPr lang="en-US" sz="2800" b="1" dirty="0"/>
              <a:t>row</a:t>
            </a:r>
            <a:r>
              <a:rPr lang="en-US" sz="2800" dirty="0"/>
              <a:t> represents </a:t>
            </a:r>
            <a:r>
              <a:rPr lang="en-US" sz="2800" b="1" dirty="0"/>
              <a:t>one object</a:t>
            </a:r>
          </a:p>
          <a:p>
            <a:pPr marL="461963" lvl="1" indent="-231775">
              <a:lnSpc>
                <a:spcPct val="110000"/>
              </a:lnSpc>
              <a:defRPr/>
            </a:pPr>
            <a:r>
              <a:rPr lang="en-US" sz="2800" b="1" dirty="0"/>
              <a:t>First column </a:t>
            </a:r>
            <a:r>
              <a:rPr lang="en-US" sz="2800" dirty="0"/>
              <a:t>is </a:t>
            </a:r>
            <a:r>
              <a:rPr lang="en-US" sz="2800" b="1" dirty="0"/>
              <a:t>key</a:t>
            </a:r>
            <a:r>
              <a:rPr lang="en-US" sz="2800" dirty="0"/>
              <a:t> =&gt; defines the object</a:t>
            </a:r>
          </a:p>
          <a:p>
            <a:pPr marL="461963" lvl="1" indent="-231775">
              <a:lnSpc>
                <a:spcPct val="110000"/>
              </a:lnSpc>
              <a:defRPr/>
            </a:pPr>
            <a:r>
              <a:rPr lang="en-US" sz="2800" dirty="0"/>
              <a:t>Other columns represent </a:t>
            </a:r>
            <a:r>
              <a:rPr lang="en-US" sz="2800" b="1" dirty="0"/>
              <a:t>properties</a:t>
            </a:r>
          </a:p>
          <a:p>
            <a:pPr marL="228600" indent="-228600">
              <a:lnSpc>
                <a:spcPct val="110000"/>
              </a:lnSpc>
              <a:defRPr/>
            </a:pPr>
            <a:r>
              <a:rPr lang="en-US" sz="3200" dirty="0"/>
              <a:t>Edit default mapping or create your 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Let’s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5112469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Need: relational DBMS, Java, Web server</a:t>
            </a:r>
          </a:p>
          <a:p>
            <a:pPr>
              <a:defRPr/>
            </a:pPr>
            <a:r>
              <a:rPr lang="en-US" sz="3200" dirty="0"/>
              <a:t>Clone or download </a:t>
            </a:r>
            <a:r>
              <a:rPr lang="en-US" sz="3200" dirty="0">
                <a:hlinkClick r:id="rId2"/>
              </a:rPr>
              <a:t>D2RQ git repo</a:t>
            </a:r>
            <a:r>
              <a:rPr lang="en-US" sz="3200" dirty="0"/>
              <a:t> </a:t>
            </a:r>
          </a:p>
          <a:p>
            <a:pPr>
              <a:defRPr/>
            </a:pPr>
            <a:r>
              <a:rPr lang="en-US" sz="3200" dirty="0"/>
              <a:t>Compile with: </a:t>
            </a:r>
            <a:r>
              <a:rPr lang="en-US" sz="3200" i="1" dirty="0"/>
              <a:t>ant jar</a:t>
            </a:r>
          </a:p>
          <a:p>
            <a:pPr lvl="1">
              <a:defRPr/>
            </a:pPr>
            <a:r>
              <a:rPr lang="en-US" sz="3200" dirty="0"/>
              <a:t>Install java and ant as needed</a:t>
            </a:r>
          </a:p>
          <a:p>
            <a:pPr>
              <a:defRPr/>
            </a:pPr>
            <a:r>
              <a:rPr lang="en-US" sz="3200" dirty="0"/>
              <a:t>Create default mapping from a database</a:t>
            </a:r>
          </a:p>
          <a:p>
            <a:pPr>
              <a:defRPr/>
            </a:pPr>
            <a:r>
              <a:rPr lang="en-US" sz="3200" dirty="0"/>
              <a:t>Start D2RQ server on a port</a:t>
            </a:r>
          </a:p>
          <a:p>
            <a:pPr lvl="1">
              <a:defRPr/>
            </a:pPr>
            <a:r>
              <a:rPr lang="en-US" sz="3200" dirty="0"/>
              <a:t>Send it SPARQL queries</a:t>
            </a:r>
          </a:p>
          <a:p>
            <a:pPr lvl="1">
              <a:defRPr/>
            </a:pPr>
            <a:r>
              <a:rPr lang="en-US" sz="3200" dirty="0"/>
              <a:t>Access it via html</a:t>
            </a:r>
          </a:p>
          <a:p>
            <a:pPr>
              <a:defRPr/>
            </a:pPr>
            <a:endParaRPr lang="en-US" sz="3200" i="1" dirty="0"/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simple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844675"/>
            <a:ext cx="3960812" cy="4679950"/>
          </a:xfrm>
          <a:ln w="3175"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400" dirty="0" err="1">
                <a:latin typeface="Courier"/>
                <a:cs typeface="Courier"/>
              </a:rPr>
              <a:t>mysql</a:t>
            </a:r>
            <a:r>
              <a:rPr lang="en-US" sz="1400" dirty="0">
                <a:latin typeface="Courier"/>
                <a:cs typeface="Courier"/>
              </a:rPr>
              <a:t> –u demo –p demo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err="1">
                <a:latin typeface="Courier"/>
                <a:cs typeface="Courier"/>
              </a:rPr>
              <a:t>mysql</a:t>
            </a:r>
            <a:r>
              <a:rPr lang="en-US" sz="1400" dirty="0">
                <a:latin typeface="Courier"/>
                <a:cs typeface="Courier"/>
              </a:rPr>
              <a:t>&gt; show databases;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Database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information_schema</a:t>
            </a:r>
            <a:r>
              <a:rPr lang="en-US" sz="1400" dirty="0">
                <a:latin typeface="Courier"/>
                <a:cs typeface="Courier"/>
              </a:rPr>
              <a:t>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mysql</a:t>
            </a:r>
            <a:r>
              <a:rPr lang="en-US" sz="1400" dirty="0">
                <a:latin typeface="Courier"/>
                <a:cs typeface="Courier"/>
              </a:rPr>
              <a:t>   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performance_schema</a:t>
            </a:r>
            <a:r>
              <a:rPr lang="en-US" sz="1400" dirty="0">
                <a:latin typeface="Courier"/>
                <a:cs typeface="Courier"/>
              </a:rPr>
              <a:t>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sys        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4 rows in set (0.00 sec)</a:t>
            </a:r>
          </a:p>
          <a:p>
            <a:pPr marL="0" indent="0">
              <a:buFont typeface="Wingdings" charset="0"/>
              <a:buNone/>
              <a:defRPr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err="1">
                <a:latin typeface="Courier"/>
                <a:cs typeface="Courier"/>
              </a:rPr>
              <a:t>mysql</a:t>
            </a:r>
            <a:r>
              <a:rPr lang="en-US" sz="1400" dirty="0">
                <a:latin typeface="Courier"/>
                <a:cs typeface="Courier"/>
              </a:rPr>
              <a:t>&gt; source </a:t>
            </a:r>
            <a:r>
              <a:rPr lang="en-US" sz="1400" dirty="0" err="1">
                <a:latin typeface="Courier"/>
                <a:cs typeface="Courier"/>
              </a:rPr>
              <a:t>lab.sql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32363" y="1844675"/>
            <a:ext cx="4032250" cy="467995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809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800">
                <a:solidFill>
                  <a:srgbClr val="000000"/>
                </a:solidFill>
                <a:latin typeface="+mn-lt"/>
                <a:ea typeface="+mn-ea"/>
                <a:cs typeface="ＭＳ Ｐゴシック" charset="0"/>
              </a:defRPr>
            </a:lvl1pPr>
            <a:lvl2pPr marL="682625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023938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6525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4pPr>
            <a:lvl5pPr marL="170656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5pPr>
            <a:lvl6pPr marL="21637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26209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0781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35353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DROP SCHEMA IF EXISTS lab;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CREATE SCHEMA lab;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USE lab;</a:t>
            </a:r>
          </a:p>
          <a:p>
            <a:pPr marL="0" indent="0">
              <a:buFont typeface="Wingdings" charset="0"/>
              <a:buNone/>
              <a:defRPr/>
            </a:pPr>
            <a:endParaRPr lang="en-US" sz="1300" dirty="0">
              <a:latin typeface="Courier"/>
              <a:cs typeface="Courier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Drop TABLE IF EXISTS people;</a:t>
            </a:r>
          </a:p>
          <a:p>
            <a:pPr marL="0" indent="0">
              <a:buFont typeface="Wingdings" charset="0"/>
              <a:buNone/>
              <a:defRPr/>
            </a:pPr>
            <a:endParaRPr lang="en-US" sz="1300" dirty="0">
              <a:latin typeface="Courier"/>
              <a:cs typeface="Courier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CREATE TABLE people (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  `Name` </a:t>
            </a:r>
            <a:r>
              <a:rPr lang="en-US" sz="1300" dirty="0" err="1">
                <a:latin typeface="Courier"/>
                <a:cs typeface="Courier"/>
              </a:rPr>
              <a:t>varchar</a:t>
            </a:r>
            <a:r>
              <a:rPr lang="en-US" sz="1300" dirty="0">
                <a:latin typeface="Courier"/>
                <a:cs typeface="Courier"/>
              </a:rPr>
              <a:t>(50),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  `Age` INT default NULL,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  `Mobile` </a:t>
            </a:r>
            <a:r>
              <a:rPr lang="en-US" sz="1300" dirty="0" err="1">
                <a:latin typeface="Courier"/>
                <a:cs typeface="Courier"/>
              </a:rPr>
              <a:t>varchar</a:t>
            </a:r>
            <a:r>
              <a:rPr lang="en-US" sz="1300" dirty="0">
                <a:latin typeface="Courier"/>
                <a:cs typeface="Courier"/>
              </a:rPr>
              <a:t>(50) default NULL,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  PRIMARY KEY  (`Name`)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endParaRPr lang="en-US" sz="1300" dirty="0">
              <a:latin typeface="Courier"/>
              <a:cs typeface="Courier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INSERT INTO people (`Name`, `Age`, `Mobile`) VALUES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('Al Turing', 32, '443-253-3863'),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('Don Knuth', 25, '410-228-6282'),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300" dirty="0">
                <a:latin typeface="Courier"/>
                <a:cs typeface="Courier"/>
              </a:rPr>
              <a:t>('Chuck Babbage', 38, '410-499-1282');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9338" y="1341438"/>
            <a:ext cx="4094162" cy="4603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lab.sql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 is an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sql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 dump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50" y="1341438"/>
            <a:ext cx="4092575" cy="4603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Load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lab.sql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 into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alibri Regular" charset="0"/>
              </a:rPr>
              <a:t>mysql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Calibri Regular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simple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424862" cy="5805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600" dirty="0" err="1">
                <a:latin typeface="Courier"/>
                <a:cs typeface="Courier"/>
              </a:rPr>
              <a:t>mysql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b="1" dirty="0">
                <a:latin typeface="Courier"/>
                <a:cs typeface="Courier"/>
              </a:rPr>
              <a:t>use lab; show tables;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Tables_in_lab</a:t>
            </a:r>
            <a:r>
              <a:rPr lang="en-US" sz="1400" dirty="0">
                <a:latin typeface="Courier"/>
                <a:cs typeface="Courier"/>
              </a:rPr>
              <a:t>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people 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 err="1">
                <a:latin typeface="Courier"/>
                <a:cs typeface="Courier"/>
              </a:rPr>
              <a:t>mysql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b="1" dirty="0" err="1">
                <a:latin typeface="Courier"/>
                <a:cs typeface="Courier"/>
              </a:rPr>
              <a:t>desc</a:t>
            </a:r>
            <a:r>
              <a:rPr lang="en-US" sz="1600" b="1" dirty="0">
                <a:latin typeface="Courier"/>
                <a:cs typeface="Courier"/>
              </a:rPr>
              <a:t> people;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+--------+-------------+------+-----+---------+-------+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Field  | Type        | Null | Key | Default | Extra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+--------+-------------+------+-----+---------+-------+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Name   | </a:t>
            </a:r>
            <a:r>
              <a:rPr lang="en-US" sz="1400" dirty="0" err="1">
                <a:latin typeface="Courier"/>
                <a:cs typeface="Courier"/>
              </a:rPr>
              <a:t>varchar</a:t>
            </a:r>
            <a:r>
              <a:rPr lang="en-US" sz="1400" dirty="0">
                <a:latin typeface="Courier"/>
                <a:cs typeface="Courier"/>
              </a:rPr>
              <a:t>(50) | NO   | PRI |         |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Age    |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(11)     | YES  |     | NULL    |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Mobile | </a:t>
            </a:r>
            <a:r>
              <a:rPr lang="en-US" sz="1400" dirty="0" err="1">
                <a:latin typeface="Courier"/>
                <a:cs typeface="Courier"/>
              </a:rPr>
              <a:t>varchar</a:t>
            </a:r>
            <a:r>
              <a:rPr lang="en-US" sz="1400" dirty="0">
                <a:latin typeface="Courier"/>
                <a:cs typeface="Courier"/>
              </a:rPr>
              <a:t>(50) | YES  |     | NULL    |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+--------+-------------+------+-----+---------+-------+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600" dirty="0" err="1">
                <a:latin typeface="Courier"/>
                <a:cs typeface="Courier"/>
              </a:rPr>
              <a:t>mysql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b="1" dirty="0">
                <a:latin typeface="Courier"/>
                <a:cs typeface="Courier"/>
              </a:rPr>
              <a:t>select * from people;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+---------------+------+--------------+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Name          | Age  | Mobile      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+---------------+------+--------------+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Al Turing     |   32 | 443-253-3863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Don Knuth     |   25 | 410-228-6282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| Chuck Babbage |   38 | 410-499-1282 |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>
                <a:latin typeface="Courier"/>
                <a:cs typeface="Courier"/>
              </a:rPr>
              <a:t>+---------------+------+--------------+</a:t>
            </a:r>
          </a:p>
          <a:p>
            <a:pPr marL="0" indent="0">
              <a:buFont typeface="Wingdings" charset="0"/>
              <a:buNone/>
              <a:defRPr/>
            </a:pPr>
            <a:endParaRPr lang="en-US" sz="1400" dirty="0">
              <a:latin typeface="Courier"/>
              <a:cs typeface="Courier"/>
            </a:endParaRPr>
          </a:p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D2RQ’s </a:t>
            </a:r>
            <a:r>
              <a:rPr lang="en-US" sz="4400" dirty="0"/>
              <a:t>default model for this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748712" cy="5256485"/>
          </a:xfrm>
        </p:spPr>
        <p:txBody>
          <a:bodyPr/>
          <a:lstStyle/>
          <a:p>
            <a:pPr>
              <a:defRPr/>
            </a:pPr>
            <a:r>
              <a:rPr lang="en-US" sz="3200" i="1" dirty="0"/>
              <a:t>people table </a:t>
            </a:r>
            <a:r>
              <a:rPr lang="en-US" sz="3200" dirty="0"/>
              <a:t>has info about things of type </a:t>
            </a:r>
            <a:r>
              <a:rPr lang="en-US" sz="3200" i="1" dirty="0"/>
              <a:t>people</a:t>
            </a:r>
            <a:br>
              <a:rPr lang="en-US" dirty="0"/>
            </a:br>
            <a:r>
              <a:rPr lang="en-US" i="1" dirty="0"/>
              <a:t>&lt;http://localhost:8081/resource/people&gt;</a:t>
            </a:r>
          </a:p>
          <a:p>
            <a:pPr>
              <a:defRPr/>
            </a:pPr>
            <a:r>
              <a:rPr lang="en-US" sz="3200" dirty="0"/>
              <a:t>Each table row has information about one instance of a </a:t>
            </a:r>
            <a:r>
              <a:rPr lang="en-US" sz="3200" i="1" dirty="0"/>
              <a:t>people</a:t>
            </a:r>
          </a:p>
          <a:p>
            <a:pPr>
              <a:defRPr/>
            </a:pPr>
            <a:r>
              <a:rPr lang="en-US" sz="3200" dirty="0"/>
              <a:t>First column is the key and is used both as </a:t>
            </a:r>
          </a:p>
          <a:p>
            <a:pPr lvl="1">
              <a:defRPr/>
            </a:pPr>
            <a:r>
              <a:rPr lang="en-US" sz="2800" dirty="0"/>
              <a:t>Identifier for a people instance</a:t>
            </a:r>
            <a:br>
              <a:rPr lang="en-US" sz="2800" dirty="0"/>
            </a:br>
            <a:r>
              <a:rPr lang="en-US" sz="2800" i="1" dirty="0"/>
              <a:t>&lt;http://localhost:8081/people/</a:t>
            </a:r>
            <a:r>
              <a:rPr lang="en-US" sz="2800" dirty="0" err="1"/>
              <a:t>Al_Turing</a:t>
            </a:r>
            <a:r>
              <a:rPr lang="en-US" sz="2800" i="1" dirty="0"/>
              <a:t>&gt; </a:t>
            </a:r>
          </a:p>
          <a:p>
            <a:pPr lvl="1">
              <a:defRPr/>
            </a:pPr>
            <a:r>
              <a:rPr lang="en-US" sz="2800" dirty="0" err="1"/>
              <a:t>rdf:label</a:t>
            </a:r>
            <a:r>
              <a:rPr lang="en-US" sz="2800" dirty="0"/>
              <a:t> for the people instance “Al Turing”</a:t>
            </a:r>
          </a:p>
          <a:p>
            <a:pPr>
              <a:defRPr/>
            </a:pPr>
            <a:r>
              <a:rPr lang="en-US" sz="3200" dirty="0"/>
              <a:t>Properties of a person are: name, age &amp; mobile</a:t>
            </a:r>
            <a:br>
              <a:rPr lang="en-US" dirty="0"/>
            </a:br>
            <a:r>
              <a:rPr lang="en-US" dirty="0"/>
              <a:t>&lt;http://localhost:8081/resource/</a:t>
            </a:r>
            <a:r>
              <a:rPr lang="en-US" dirty="0" err="1"/>
              <a:t>people#Age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7253</TotalTime>
  <Words>2020</Words>
  <Application>Microsoft Macintosh PowerPoint</Application>
  <PresentationFormat>On-screen Show (4:3)</PresentationFormat>
  <Paragraphs>288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 Regular</vt:lpstr>
      <vt:lpstr>Courier</vt:lpstr>
      <vt:lpstr>Wingdings</vt:lpstr>
      <vt:lpstr>Capsules</vt:lpstr>
      <vt:lpstr>RDF and RDB 2 D2RQ</vt:lpstr>
      <vt:lpstr>D2RQ showed the way</vt:lpstr>
      <vt:lpstr>D2RQ</vt:lpstr>
      <vt:lpstr>D2RQ Features</vt:lpstr>
      <vt:lpstr>D2RQ Mapping Language</vt:lpstr>
      <vt:lpstr>Let’s do it</vt:lpstr>
      <vt:lpstr>A simple database </vt:lpstr>
      <vt:lpstr>A simple database </vt:lpstr>
      <vt:lpstr>D2RQ’s default model for this table</vt:lpstr>
      <vt:lpstr>Generating RDF mappings</vt:lpstr>
      <vt:lpstr>Default D2RQ mapping</vt:lpstr>
      <vt:lpstr>D2R Server</vt:lpstr>
      <vt:lpstr>Access via D2R server</vt:lpstr>
      <vt:lpstr>Access via D2R server</vt:lpstr>
      <vt:lpstr>Access via D2R server</vt:lpstr>
      <vt:lpstr>Access via D2R server</vt:lpstr>
      <vt:lpstr>Access via D2R server</vt:lpstr>
      <vt:lpstr>Access via D2R server</vt:lpstr>
      <vt:lpstr>SPARLQ updates pushed to the DB</vt:lpstr>
      <vt:lpstr>Generating RDF dumps</vt:lpstr>
      <vt:lpstr>Generating RDF dumps</vt:lpstr>
      <vt:lpstr>Content Negotiation</vt:lpstr>
      <vt:lpstr>Resources and 303 redirects</vt:lpstr>
      <vt:lpstr>Resources and 303 redirects</vt:lpstr>
      <vt:lpstr>URIs should be de-referenceable</vt:lpstr>
      <vt:lpstr>Asking for RDF data</vt:lpstr>
      <vt:lpstr>Asking for HTML</vt:lpstr>
      <vt:lpstr>ISWC database example</vt:lpstr>
      <vt:lpstr>PowerPoint Presentation</vt:lpstr>
      <vt:lpstr>ISWC Database</vt:lpstr>
      <vt:lpstr>R2RML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186</cp:revision>
  <cp:lastPrinted>2014-04-30T18:27:57Z</cp:lastPrinted>
  <dcterms:created xsi:type="dcterms:W3CDTF">2004-05-04T16:01:26Z</dcterms:created>
  <dcterms:modified xsi:type="dcterms:W3CDTF">2018-11-19T20:19:36Z</dcterms:modified>
</cp:coreProperties>
</file>