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526" r:id="rId3"/>
    <p:sldId id="554" r:id="rId4"/>
    <p:sldId id="555" r:id="rId5"/>
    <p:sldId id="556" r:id="rId6"/>
    <p:sldId id="557" r:id="rId7"/>
    <p:sldId id="565" r:id="rId8"/>
    <p:sldId id="559" r:id="rId9"/>
    <p:sldId id="566" r:id="rId10"/>
    <p:sldId id="561" r:id="rId11"/>
    <p:sldId id="567" r:id="rId12"/>
    <p:sldId id="563" r:id="rId13"/>
    <p:sldId id="564" r:id="rId14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1"/>
    <p:restoredTop sz="91465"/>
  </p:normalViewPr>
  <p:slideViewPr>
    <p:cSldViewPr showGuides="1">
      <p:cViewPr varScale="1">
        <p:scale>
          <a:sx n="99" d="100"/>
          <a:sy n="99" d="100"/>
        </p:scale>
        <p:origin x="168" y="344"/>
      </p:cViewPr>
      <p:guideLst>
        <p:guide orient="horz" pos="2160"/>
        <p:guide pos="39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21A8C16-9DB8-834E-90CC-78930A027243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 err="1" smtClean="0"/>
              <a:t>Click</a:t>
            </a:r>
            <a:r>
              <a:rPr lang="el-GR" noProof="0" dirty="0" smtClean="0"/>
              <a:t> </a:t>
            </a:r>
            <a:r>
              <a:rPr lang="el-GR" noProof="0" dirty="0" err="1" smtClean="0"/>
              <a:t>to</a:t>
            </a:r>
            <a:r>
              <a:rPr lang="el-GR" noProof="0" dirty="0" smtClean="0"/>
              <a:t> </a:t>
            </a:r>
            <a:r>
              <a:rPr lang="el-GR" noProof="0" dirty="0" err="1" smtClean="0"/>
              <a:t>edit</a:t>
            </a:r>
            <a:r>
              <a:rPr lang="el-GR" noProof="0" dirty="0" smtClean="0"/>
              <a:t> </a:t>
            </a:r>
            <a:r>
              <a:rPr lang="el-GR" noProof="0" dirty="0" err="1" smtClean="0"/>
              <a:t>Master</a:t>
            </a:r>
            <a:r>
              <a:rPr lang="el-GR" noProof="0" dirty="0" smtClean="0"/>
              <a:t> </a:t>
            </a:r>
            <a:r>
              <a:rPr lang="el-GR" noProof="0" dirty="0" err="1" smtClean="0"/>
              <a:t>text</a:t>
            </a:r>
            <a:r>
              <a:rPr lang="el-GR" noProof="0" dirty="0" smtClean="0"/>
              <a:t> </a:t>
            </a:r>
            <a:r>
              <a:rPr lang="el-GR" noProof="0" dirty="0" err="1" smtClean="0"/>
              <a:t>styles</a:t>
            </a:r>
            <a:endParaRPr lang="el-GR" noProof="0" dirty="0" smtClean="0"/>
          </a:p>
          <a:p>
            <a:pPr lvl="1"/>
            <a:r>
              <a:rPr lang="el-GR" noProof="0" dirty="0" err="1" smtClean="0"/>
              <a:t>Second</a:t>
            </a:r>
            <a:r>
              <a:rPr lang="el-GR" noProof="0" dirty="0" smtClean="0"/>
              <a:t> </a:t>
            </a:r>
            <a:r>
              <a:rPr lang="el-GR" noProof="0" dirty="0" err="1" smtClean="0"/>
              <a:t>level</a:t>
            </a:r>
            <a:endParaRPr lang="el-GR" noProof="0" dirty="0" smtClean="0"/>
          </a:p>
          <a:p>
            <a:pPr lvl="2"/>
            <a:r>
              <a:rPr lang="el-GR" noProof="0" dirty="0" err="1" smtClean="0"/>
              <a:t>Third</a:t>
            </a:r>
            <a:r>
              <a:rPr lang="el-GR" noProof="0" dirty="0" smtClean="0"/>
              <a:t> </a:t>
            </a:r>
            <a:r>
              <a:rPr lang="el-GR" noProof="0" dirty="0" err="1" smtClean="0"/>
              <a:t>level</a:t>
            </a:r>
            <a:endParaRPr lang="el-GR" noProof="0" dirty="0" smtClean="0"/>
          </a:p>
          <a:p>
            <a:pPr lvl="3"/>
            <a:r>
              <a:rPr lang="el-GR" noProof="0" dirty="0" err="1" smtClean="0"/>
              <a:t>Fourth</a:t>
            </a:r>
            <a:r>
              <a:rPr lang="el-GR" noProof="0" dirty="0" smtClean="0"/>
              <a:t> </a:t>
            </a:r>
            <a:r>
              <a:rPr lang="el-GR" noProof="0" dirty="0" err="1" smtClean="0"/>
              <a:t>level</a:t>
            </a:r>
            <a:endParaRPr lang="el-GR" noProof="0" dirty="0" smtClean="0"/>
          </a:p>
          <a:p>
            <a:pPr lvl="4"/>
            <a:r>
              <a:rPr lang="el-GR" noProof="0" dirty="0" err="1" smtClean="0"/>
              <a:t>Fifth</a:t>
            </a:r>
            <a:r>
              <a:rPr lang="el-GR" noProof="0" dirty="0" smtClean="0"/>
              <a:t> </a:t>
            </a:r>
            <a:r>
              <a:rPr lang="el-GR" noProof="0" dirty="0" err="1" smtClean="0"/>
              <a:t>level</a:t>
            </a:r>
            <a:endParaRPr lang="el-GR" noProof="0" dirty="0" smtClean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fld id="{94C0B606-A9DD-BA46-8865-F2D18C2B17BF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1274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F642DF-D0C1-4C47-8EAC-5261EECB5405}" type="slidenum">
              <a:rPr lang="el-GR"/>
              <a:pPr>
                <a:defRPr/>
              </a:pPr>
              <a:t>1</a:t>
            </a:fld>
            <a:endParaRPr lang="el-G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8B611F-F2E5-7F4D-B367-C4A2E9C3B581}" type="slidenum">
              <a:rPr lang="el-GR"/>
              <a:pPr>
                <a:defRPr/>
              </a:pPr>
              <a:t>2</a:t>
            </a:fld>
            <a:endParaRPr lang="el-GR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l-GR" noProof="0" smtClean="0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anchorCtr="0"/>
          <a:lstStyle>
            <a:lvl1pPr>
              <a:defRPr sz="4000"/>
            </a:lvl1pPr>
          </a:lstStyle>
          <a:p>
            <a:pPr lvl="0"/>
            <a:r>
              <a:rPr lang="el-GR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79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341" y="1243114"/>
            <a:ext cx="8847359" cy="1588"/>
          </a:xfrm>
          <a:prstGeom prst="line">
            <a:avLst/>
          </a:prstGeom>
          <a:ln w="1270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9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6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93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44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 </a:t>
            </a:r>
            <a:r>
              <a:rPr lang="el-GR" dirty="0" err="1"/>
              <a:t>style</a:t>
            </a:r>
            <a:endParaRPr lang="el-GR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Calibri Regular" charset="0"/>
          <a:ea typeface="+mj-ea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 b="0" i="0">
          <a:solidFill>
            <a:srgbClr val="000000"/>
          </a:solidFill>
          <a:latin typeface="Calibri Regular" charset="0"/>
          <a:ea typeface="+mn-ea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="0" i="0">
          <a:solidFill>
            <a:srgbClr val="000000"/>
          </a:solidFill>
          <a:latin typeface="Calibri Regular" charset="0"/>
          <a:ea typeface="+mn-ea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 b="0" i="0">
          <a:solidFill>
            <a:srgbClr val="000000"/>
          </a:solidFill>
          <a:latin typeface="Calibri Regular" charset="0"/>
          <a:ea typeface="+mn-ea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b="0" i="0">
          <a:solidFill>
            <a:srgbClr val="000000"/>
          </a:solidFill>
          <a:latin typeface="Calibri Regular" charset="0"/>
          <a:ea typeface="+mn-ea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b="0" i="0">
          <a:solidFill>
            <a:srgbClr val="000000"/>
          </a:solidFill>
          <a:latin typeface="Calibri Regular" charset="0"/>
          <a:ea typeface="+mn-ea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r2rml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fo5-03.informatik.uni-mannheim.de/bizer/pub/Bizer-D2RQ-ISWC2004.pdf" TargetMode="External"/><Relationship Id="rId4" Type="http://schemas.openxmlformats.org/officeDocument/2006/relationships/hyperlink" Target="http://www.w3.org/2001/sw/rdb2rdf/" TargetMode="External"/><Relationship Id="rId5" Type="http://schemas.openxmlformats.org/officeDocument/2006/relationships/hyperlink" Target="http://www.w3.org/TR/r2rml/" TargetMode="External"/><Relationship Id="rId6" Type="http://schemas.openxmlformats.org/officeDocument/2006/relationships/hyperlink" Target="http://www.w3.org/2001/sw/rdb2rdf/implementation-repor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2rq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Db2" TargetMode="External"/><Relationship Id="rId4" Type="http://schemas.openxmlformats.org/officeDocument/2006/relationships/hyperlink" Target="https://en.wikipedia.org/wiki/Virtuoso_Universal_Serv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database-options/spatialandgraph/documentation/rdfsem-techinfo-1916685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en.wikipedia.org/wiki/Foreign_ke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47663" y="1052513"/>
            <a:ext cx="8447087" cy="43926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7200" b="1" dirty="0" smtClean="0">
                <a:cs typeface="+mj-cs"/>
              </a:rPr>
              <a:t>RDF and RDB 1</a:t>
            </a:r>
            <a:endParaRPr lang="el-GR" sz="2800" b="1" dirty="0" smtClean="0"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594928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 Regular" charset="0"/>
              </a:rPr>
              <a:t>Some slides adapted from a presentation by Ivan Herman at the Semantic Technology &amp; Business Conference, 2012.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9" y="1412874"/>
            <a:ext cx="8353176" cy="518447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R2RML: RDB to RDF Mapping </a:t>
            </a:r>
            <a:r>
              <a:rPr lang="en-US" sz="3200" dirty="0" smtClean="0"/>
              <a:t>Language</a:t>
            </a:r>
          </a:p>
          <a:p>
            <a:pPr lvl="1"/>
            <a:r>
              <a:rPr lang="en-US" dirty="0" smtClean="0">
                <a:hlinkClick r:id="rId2"/>
              </a:rPr>
              <a:t>W3C recommendation </a:t>
            </a:r>
            <a:r>
              <a:rPr lang="en-US" dirty="0" smtClean="0"/>
              <a:t>9/2012</a:t>
            </a:r>
            <a:endParaRPr lang="en-US" dirty="0"/>
          </a:p>
          <a:p>
            <a:r>
              <a:rPr lang="en-US" sz="3200" dirty="0" smtClean="0"/>
              <a:t>Separate vocabulary to control the details of the mapping, e.g.:</a:t>
            </a:r>
            <a:endParaRPr lang="en-US" sz="3200" dirty="0"/>
          </a:p>
          <a:p>
            <a:pPr lvl="1"/>
            <a:r>
              <a:rPr lang="en-US" sz="2800" dirty="0" smtClean="0"/>
              <a:t>finer control over choice of the subject</a:t>
            </a:r>
          </a:p>
          <a:p>
            <a:pPr lvl="1"/>
            <a:r>
              <a:rPr lang="en-US" sz="2800" dirty="0" smtClean="0"/>
              <a:t>creation of URI references from cells</a:t>
            </a:r>
          </a:p>
          <a:p>
            <a:pPr lvl="1"/>
            <a:r>
              <a:rPr lang="en-US" sz="2800" dirty="0" smtClean="0"/>
              <a:t>predicates may be chosen from a vocabulary</a:t>
            </a:r>
          </a:p>
          <a:p>
            <a:pPr lvl="1"/>
            <a:r>
              <a:rPr lang="en-US" sz="2800" dirty="0" smtClean="0"/>
              <a:t>datatypes may be assigned</a:t>
            </a:r>
          </a:p>
          <a:p>
            <a:pPr lvl="1"/>
            <a:r>
              <a:rPr lang="en-US" sz="2800" dirty="0" smtClean="0"/>
              <a:t>etc.</a:t>
            </a:r>
          </a:p>
          <a:p>
            <a:r>
              <a:rPr lang="en-US" sz="3200" dirty="0" smtClean="0"/>
              <a:t>Produce final RDF graph in one step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Direct Mapping: R2RML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Direct Mapping: R2RML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76256" y="1412776"/>
            <a:ext cx="1451519" cy="872032"/>
            <a:chOff x="1687512" y="4922837"/>
            <a:chExt cx="1600199" cy="9612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512" y="5227637"/>
              <a:ext cx="1143000" cy="65645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0912" y="4922837"/>
              <a:ext cx="1066799" cy="615736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3502438" y="2575198"/>
            <a:ext cx="2084775" cy="691273"/>
          </a:xfrm>
          <a:prstGeom prst="ellips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390" tIns="45697" rIns="91390" bIns="45697" rtlCol="0" anchor="ctr"/>
          <a:lstStyle/>
          <a:p>
            <a:pPr algn="ctr"/>
            <a:r>
              <a:rPr lang="en-US" sz="2000" dirty="0">
                <a:latin typeface="Calibri Regular" charset="0"/>
              </a:rPr>
              <a:t>R2RML</a:t>
            </a:r>
          </a:p>
          <a:p>
            <a:pPr algn="ctr"/>
            <a:r>
              <a:rPr lang="en-US" sz="2000" dirty="0">
                <a:latin typeface="Calibri Regular" charset="0"/>
              </a:rPr>
              <a:t>Mapping</a:t>
            </a:r>
          </a:p>
        </p:txBody>
      </p:sp>
      <p:cxnSp>
        <p:nvCxnSpPr>
          <p:cNvPr id="9" name="Straight Arrow Connector 8"/>
          <p:cNvCxnSpPr>
            <a:stCxn id="8" idx="4"/>
            <a:endCxn id="13" idx="0"/>
          </p:cNvCxnSpPr>
          <p:nvPr/>
        </p:nvCxnSpPr>
        <p:spPr>
          <a:xfrm>
            <a:off x="4544822" y="3266471"/>
            <a:ext cx="8383" cy="144528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2240" y="2420888"/>
            <a:ext cx="1231603" cy="391478"/>
          </a:xfrm>
          <a:prstGeom prst="rect">
            <a:avLst/>
          </a:prstGeom>
          <a:noFill/>
        </p:spPr>
        <p:txBody>
          <a:bodyPr wrap="square" lIns="82849" tIns="41425" rIns="82849" bIns="41425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Tables</a:t>
            </a:r>
          </a:p>
        </p:txBody>
      </p:sp>
      <p:sp>
        <p:nvSpPr>
          <p:cNvPr id="11" name="Card 10"/>
          <p:cNvSpPr/>
          <p:nvPr/>
        </p:nvSpPr>
        <p:spPr>
          <a:xfrm>
            <a:off x="683568" y="1340768"/>
            <a:ext cx="1230033" cy="747089"/>
          </a:xfrm>
          <a:prstGeom prst="flowChartPunchedCar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2849" tIns="41425" rIns="82849" bIns="41425" anchor="ctr"/>
          <a:lstStyle/>
          <a:p>
            <a:pPr algn="ctr"/>
            <a:r>
              <a:rPr lang="en-US" dirty="0">
                <a:latin typeface="Calibri Regular" charset="0"/>
              </a:rPr>
              <a:t>RDB Schema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10819" y="4711756"/>
            <a:ext cx="2084776" cy="1741580"/>
            <a:chOff x="5044470" y="4500081"/>
            <a:chExt cx="2084776" cy="1741580"/>
          </a:xfrm>
        </p:grpSpPr>
        <p:sp>
          <p:nvSpPr>
            <p:cNvPr id="13" name="Rectangle 12"/>
            <p:cNvSpPr/>
            <p:nvPr/>
          </p:nvSpPr>
          <p:spPr>
            <a:xfrm>
              <a:off x="5044470" y="4500081"/>
              <a:ext cx="2084776" cy="17415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Regular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044470" y="4670847"/>
              <a:ext cx="1935316" cy="1570814"/>
              <a:chOff x="4338947" y="4758409"/>
              <a:chExt cx="1851243" cy="157081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338947" y="4845970"/>
                <a:ext cx="1664507" cy="14832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Regular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5101780" y="4758409"/>
                <a:ext cx="175104" cy="1751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4883039" y="5543815"/>
                <a:ext cx="175104" cy="175122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5565184" y="5018448"/>
                <a:ext cx="175104" cy="175122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6015086" y="5456254"/>
                <a:ext cx="175104" cy="175122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4514560" y="5718938"/>
                <a:ext cx="175104" cy="175122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5302528" y="5981622"/>
                <a:ext cx="175104" cy="17512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 bwMode="auto">
              <a:xfrm>
                <a:off x="5276884" y="4845970"/>
                <a:ext cx="288300" cy="26003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3" name="Straight Arrow Connector 22"/>
              <p:cNvCxnSpPr>
                <a:stCxn id="16" idx="3"/>
                <a:endCxn id="20" idx="0"/>
              </p:cNvCxnSpPr>
              <p:nvPr/>
            </p:nvCxnSpPr>
            <p:spPr bwMode="auto">
              <a:xfrm flipH="1">
                <a:off x="4602112" y="4907885"/>
                <a:ext cx="525311" cy="811053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4" name="Straight Arrow Connector 23"/>
              <p:cNvCxnSpPr>
                <a:stCxn id="20" idx="5"/>
                <a:endCxn id="21" idx="2"/>
              </p:cNvCxnSpPr>
              <p:nvPr/>
            </p:nvCxnSpPr>
            <p:spPr bwMode="auto">
              <a:xfrm>
                <a:off x="4664021" y="5868414"/>
                <a:ext cx="638507" cy="20076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5" name="Straight Arrow Connector 24"/>
              <p:cNvCxnSpPr>
                <a:stCxn id="17" idx="5"/>
                <a:endCxn id="21" idx="1"/>
              </p:cNvCxnSpPr>
              <p:nvPr/>
            </p:nvCxnSpPr>
            <p:spPr bwMode="auto">
              <a:xfrm>
                <a:off x="5032500" y="5693291"/>
                <a:ext cx="295671" cy="313977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6" name="Straight Arrow Connector 25"/>
              <p:cNvCxnSpPr>
                <a:stCxn id="21" idx="7"/>
                <a:endCxn id="18" idx="4"/>
              </p:cNvCxnSpPr>
              <p:nvPr/>
            </p:nvCxnSpPr>
            <p:spPr bwMode="auto">
              <a:xfrm rot="5400000" flipH="1" flipV="1">
                <a:off x="5145514" y="5500045"/>
                <a:ext cx="813697" cy="200747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27" name="Oval 26"/>
              <p:cNvSpPr/>
              <p:nvPr/>
            </p:nvSpPr>
            <p:spPr bwMode="auto">
              <a:xfrm>
                <a:off x="5390080" y="5203334"/>
                <a:ext cx="175104" cy="17512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17" idx="7"/>
                <a:endCxn id="27" idx="3"/>
              </p:cNvCxnSpPr>
              <p:nvPr/>
            </p:nvCxnSpPr>
            <p:spPr bwMode="auto">
              <a:xfrm flipV="1">
                <a:off x="5032500" y="5352810"/>
                <a:ext cx="383223" cy="216651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9" name="Straight Arrow Connector 28"/>
              <p:cNvCxnSpPr>
                <a:stCxn id="19" idx="1"/>
                <a:endCxn id="18" idx="5"/>
              </p:cNvCxnSpPr>
              <p:nvPr/>
            </p:nvCxnSpPr>
            <p:spPr bwMode="auto">
              <a:xfrm flipH="1" flipV="1">
                <a:off x="5714645" y="5167924"/>
                <a:ext cx="326084" cy="313976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</p:grpSp>
      </p:grpSp>
      <p:cxnSp>
        <p:nvCxnSpPr>
          <p:cNvPr id="30" name="Straight Arrow Connector 29"/>
          <p:cNvCxnSpPr>
            <a:stCxn id="6" idx="1"/>
            <a:endCxn id="8" idx="7"/>
          </p:cNvCxnSpPr>
          <p:nvPr/>
        </p:nvCxnSpPr>
        <p:spPr>
          <a:xfrm flipH="1">
            <a:off x="5281905" y="1987047"/>
            <a:ext cx="1594351" cy="68938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8" idx="1"/>
          </p:cNvCxnSpPr>
          <p:nvPr/>
        </p:nvCxnSpPr>
        <p:spPr>
          <a:xfrm>
            <a:off x="1913601" y="1714313"/>
            <a:ext cx="1894145" cy="96212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93192" y="5553381"/>
            <a:ext cx="3477029" cy="453033"/>
          </a:xfrm>
          <a:prstGeom prst="rect">
            <a:avLst/>
          </a:prstGeom>
          <a:noFill/>
        </p:spPr>
        <p:txBody>
          <a:bodyPr wrap="square" lIns="82849" tIns="41425" rIns="82849" bIns="41425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Final, Application Graph</a:t>
            </a:r>
          </a:p>
        </p:txBody>
      </p:sp>
      <p:sp>
        <p:nvSpPr>
          <p:cNvPr id="33" name="Card 32"/>
          <p:cNvSpPr/>
          <p:nvPr/>
        </p:nvSpPr>
        <p:spPr>
          <a:xfrm>
            <a:off x="3923928" y="1310212"/>
            <a:ext cx="1400263" cy="608320"/>
          </a:xfrm>
          <a:prstGeom prst="flowChartPunchedCa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2894" tIns="41446" rIns="82894" bIns="136730" rtlCol="0" anchor="ctr"/>
          <a:lstStyle/>
          <a:p>
            <a:pPr algn="ctr"/>
            <a:r>
              <a:rPr lang="en-US" dirty="0">
                <a:latin typeface="Calibri Regular" charset="0"/>
              </a:rPr>
              <a:t>R2RML Instance</a:t>
            </a:r>
          </a:p>
        </p:txBody>
      </p:sp>
      <p:cxnSp>
        <p:nvCxnSpPr>
          <p:cNvPr id="34" name="Straight Arrow Connector 33"/>
          <p:cNvCxnSpPr>
            <a:stCxn id="33" idx="2"/>
            <a:endCxn id="8" idx="0"/>
          </p:cNvCxnSpPr>
          <p:nvPr/>
        </p:nvCxnSpPr>
        <p:spPr>
          <a:xfrm flipH="1">
            <a:off x="4544826" y="1918532"/>
            <a:ext cx="79234" cy="65666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8" y="1412776"/>
            <a:ext cx="8353425" cy="4967288"/>
          </a:xfrm>
        </p:spPr>
        <p:txBody>
          <a:bodyPr>
            <a:noAutofit/>
          </a:bodyPr>
          <a:lstStyle/>
          <a:p>
            <a:r>
              <a:rPr lang="en-US" sz="3200" dirty="0" smtClean="0"/>
              <a:t>Fundamentals are similar:</a:t>
            </a:r>
            <a:endParaRPr lang="en-US" sz="3200" dirty="0"/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ach </a:t>
            </a:r>
            <a:r>
              <a:rPr lang="en-US" sz="2800" dirty="0"/>
              <a:t>row </a:t>
            </a:r>
            <a:r>
              <a:rPr lang="en-US" sz="2800" dirty="0" smtClean="0"/>
              <a:t>=&gt; set </a:t>
            </a:r>
            <a:r>
              <a:rPr lang="en-US" sz="2800" dirty="0"/>
              <a:t>of triples </a:t>
            </a:r>
            <a:r>
              <a:rPr lang="en-US" sz="2800" dirty="0" smtClean="0"/>
              <a:t>with </a:t>
            </a:r>
            <a:r>
              <a:rPr lang="en-US" sz="2800" dirty="0"/>
              <a:t>common subject</a:t>
            </a:r>
          </a:p>
          <a:p>
            <a:r>
              <a:rPr lang="en-US" sz="3200" dirty="0" smtClean="0"/>
              <a:t>Direct mapping is a “default” R2RML mapping</a:t>
            </a:r>
          </a:p>
          <a:p>
            <a:r>
              <a:rPr lang="en-US" sz="3200" dirty="0" smtClean="0"/>
              <a:t>Which approach?</a:t>
            </a:r>
          </a:p>
          <a:p>
            <a:pPr lvl="1"/>
            <a:r>
              <a:rPr lang="en-US" sz="2800" dirty="0" smtClean="0"/>
              <a:t>depends on local tools, personal experiences and background,…</a:t>
            </a:r>
          </a:p>
          <a:p>
            <a:pPr lvl="1"/>
            <a:r>
              <a:rPr lang="en-US" sz="2800" dirty="0" smtClean="0"/>
              <a:t>You can begin with a “default” R2RML, and gradually refine it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</a:t>
            </a:r>
            <a:r>
              <a:rPr lang="en-US" dirty="0" smtClean="0"/>
              <a:t>to </a:t>
            </a:r>
            <a:r>
              <a:rPr lang="en-US" dirty="0" smtClean="0"/>
              <a:t>Direct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70065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 smtClean="0">
                <a:hlinkClick r:id="rId2"/>
              </a:rPr>
              <a:t>D2RQ </a:t>
            </a:r>
            <a:r>
              <a:rPr lang="en-US" sz="3200" dirty="0" smtClean="0"/>
              <a:t>was a practical system first </a:t>
            </a:r>
            <a:r>
              <a:rPr lang="en-US" sz="3200" dirty="0" smtClean="0"/>
              <a:t>developed </a:t>
            </a:r>
            <a:r>
              <a:rPr lang="en-US" sz="3200" dirty="0" smtClean="0"/>
              <a:t>in </a:t>
            </a:r>
            <a:r>
              <a:rPr lang="en-US" sz="3200" dirty="0" smtClean="0">
                <a:hlinkClick r:id="rId3"/>
              </a:rPr>
              <a:t>2004 </a:t>
            </a:r>
            <a:r>
              <a:rPr lang="en-US" sz="3200" dirty="0" smtClean="0"/>
              <a:t>that is widely used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W3C formed a </a:t>
            </a:r>
            <a:r>
              <a:rPr lang="en-US" sz="3200" dirty="0" smtClean="0">
                <a:hlinkClick r:id="rId4"/>
              </a:rPr>
              <a:t>RDB2RDF working group</a:t>
            </a:r>
            <a:r>
              <a:rPr lang="en-US" sz="3200" dirty="0" smtClean="0"/>
              <a:t> in 2009 to develop a standard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hlinkClick r:id="rId5"/>
              </a:rPr>
              <a:t>R2RML: RDB to RDF Mapping </a:t>
            </a:r>
            <a:r>
              <a:rPr lang="en-US" sz="3200" dirty="0" smtClean="0">
                <a:hlinkClick r:id="rId5"/>
              </a:rPr>
              <a:t>Language</a:t>
            </a:r>
            <a:r>
              <a:rPr lang="en-US" sz="3200" dirty="0" smtClean="0"/>
              <a:t> is a </a:t>
            </a:r>
            <a:r>
              <a:rPr lang="en-US" sz="3200" dirty="0"/>
              <a:t>W3C </a:t>
            </a:r>
            <a:r>
              <a:rPr lang="en-US" sz="3200" dirty="0" smtClean="0"/>
              <a:t>recommendation since </a:t>
            </a:r>
            <a:r>
              <a:rPr lang="en-US" sz="3200" dirty="0" smtClean="0"/>
              <a:t>2012-09-27</a:t>
            </a: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Several </a:t>
            </a:r>
            <a:r>
              <a:rPr lang="en-US" sz="3200" dirty="0" smtClean="0">
                <a:hlinkClick r:id="rId6"/>
              </a:rPr>
              <a:t>implementations</a:t>
            </a:r>
            <a:r>
              <a:rPr lang="en-US" sz="3200" dirty="0" smtClean="0"/>
              <a:t> are available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R2RML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Mapping Relational data to RDF</a:t>
            </a:r>
            <a:endParaRPr lang="el-GR" dirty="0" smtClean="0">
              <a:cs typeface="+mj-cs"/>
            </a:endParaRP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Suppose we have data in a relational database </a:t>
            </a:r>
            <a:r>
              <a:rPr lang="en-US" dirty="0" smtClean="0">
                <a:cs typeface="+mn-cs"/>
              </a:rPr>
              <a:t>and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want to export </a:t>
            </a:r>
            <a:r>
              <a:rPr lang="en-US" dirty="0" smtClean="0">
                <a:cs typeface="+mn-cs"/>
              </a:rPr>
              <a:t>it as </a:t>
            </a:r>
            <a:r>
              <a:rPr lang="en-US" dirty="0" smtClean="0">
                <a:cs typeface="+mn-cs"/>
              </a:rPr>
              <a:t>RDF</a:t>
            </a:r>
          </a:p>
          <a:p>
            <a:pPr marL="514350" indent="-285750" eaLnBrk="1" hangingPunct="1">
              <a:buFont typeface="+mj-lt"/>
              <a:buAutoNum type="arabicPeriod"/>
              <a:defRPr/>
            </a:pPr>
            <a:r>
              <a:rPr lang="en-US" sz="2600" dirty="0" smtClean="0">
                <a:cs typeface="+mn-cs"/>
              </a:rPr>
              <a:t>Choose an RDF vocabulary to represent the data</a:t>
            </a:r>
          </a:p>
          <a:p>
            <a:pPr marL="514350" indent="-285750" eaLnBrk="1" hangingPunct="1">
              <a:buFont typeface="+mj-lt"/>
              <a:buAutoNum type="arabicPeriod"/>
              <a:defRPr/>
            </a:pPr>
            <a:r>
              <a:rPr lang="en-US" sz="2600" dirty="0" smtClean="0">
                <a:cs typeface="+mn-cs"/>
              </a:rPr>
              <a:t>Define a mapping from the relational tables to RDF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Then either:</a:t>
            </a:r>
          </a:p>
          <a:p>
            <a:pPr marL="571500" indent="-342900" eaLnBrk="1" hangingPunct="1">
              <a:buFont typeface="+mj-lt"/>
              <a:buAutoNum type="alphaLcParenR"/>
              <a:defRPr/>
            </a:pPr>
            <a:r>
              <a:rPr lang="en-US" sz="2600" dirty="0" smtClean="0">
                <a:cs typeface="+mn-cs"/>
              </a:rPr>
              <a:t>Materialize </a:t>
            </a:r>
            <a:r>
              <a:rPr lang="en-US" sz="2600" dirty="0" smtClean="0">
                <a:cs typeface="+mn-cs"/>
              </a:rPr>
              <a:t>RDF triples </a:t>
            </a:r>
            <a:r>
              <a:rPr lang="en-US" sz="2600" dirty="0" smtClean="0">
                <a:cs typeface="+mn-cs"/>
              </a:rPr>
              <a:t>from </a:t>
            </a:r>
            <a:r>
              <a:rPr lang="en-US" sz="2600" dirty="0" smtClean="0">
                <a:cs typeface="+mn-cs"/>
              </a:rPr>
              <a:t>database using the mappings</a:t>
            </a:r>
          </a:p>
          <a:p>
            <a:pPr marL="571500" indent="-342900" eaLnBrk="1" hangingPunct="1">
              <a:buFont typeface="+mj-lt"/>
              <a:buAutoNum type="alphaLcParenR"/>
              <a:defRPr/>
            </a:pPr>
            <a:r>
              <a:rPr lang="en-US" sz="2600" dirty="0" smtClean="0">
                <a:cs typeface="+mn-cs"/>
              </a:rPr>
              <a:t>Use a server to dynamically access the relational data given a SPARQL query</a:t>
            </a:r>
          </a:p>
          <a:p>
            <a:pPr marL="571500" indent="-342900" eaLnBrk="1" hangingPunct="1">
              <a:buFont typeface="+mj-lt"/>
              <a:buAutoNum type="alphaLcParenR"/>
              <a:defRPr/>
            </a:pPr>
            <a:r>
              <a:rPr lang="en-US" sz="2600" dirty="0" smtClean="0">
                <a:cs typeface="+mn-cs"/>
              </a:rPr>
              <a:t>Use a DBMS that directly supports RDF (e.g., Oracle 11g, DB2)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marL="228600" indent="-228600"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412776"/>
            <a:ext cx="7849120" cy="5256584"/>
          </a:xfrm>
        </p:spPr>
        <p:txBody>
          <a:bodyPr/>
          <a:lstStyle/>
          <a:p>
            <a:r>
              <a:rPr lang="en-US" sz="3200" dirty="0" smtClean="0"/>
              <a:t>Relational database vendors </a:t>
            </a:r>
            <a:r>
              <a:rPr lang="en-US" sz="3200" dirty="0" smtClean="0"/>
              <a:t>realize </a:t>
            </a:r>
            <a:r>
              <a:rPr lang="en-US" sz="3200" dirty="0" smtClean="0"/>
              <a:t>importance of the Semantic Web market</a:t>
            </a:r>
          </a:p>
          <a:p>
            <a:r>
              <a:rPr lang="en-US" sz="3200" dirty="0" smtClean="0"/>
              <a:t>Some</a:t>
            </a:r>
            <a:r>
              <a:rPr lang="en-US" sz="3200" dirty="0" smtClean="0"/>
              <a:t> </a:t>
            </a:r>
            <a:r>
              <a:rPr lang="en-US" sz="3200" dirty="0" smtClean="0"/>
              <a:t>systems have a “hybrid” view: 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raditional, relational storage, usually coupled with SQL</a:t>
            </a:r>
          </a:p>
          <a:p>
            <a:pPr lvl="1"/>
            <a:r>
              <a:rPr lang="en-US" sz="2800" dirty="0" smtClean="0"/>
              <a:t>RDF storage, usually coupled with SPARQL</a:t>
            </a:r>
          </a:p>
          <a:p>
            <a:pPr lvl="1"/>
            <a:r>
              <a:rPr lang="en-US" sz="2800" dirty="0" smtClean="0"/>
              <a:t>Examples</a:t>
            </a:r>
            <a:r>
              <a:rPr lang="en-US" sz="2800" dirty="0"/>
              <a:t> </a:t>
            </a:r>
            <a:r>
              <a:rPr lang="en-US" sz="2800" dirty="0" smtClean="0"/>
              <a:t>include </a:t>
            </a:r>
            <a:r>
              <a:rPr lang="en-US" sz="2800" dirty="0" smtClean="0">
                <a:hlinkClick r:id="rId2"/>
              </a:rPr>
              <a:t>Oracle </a:t>
            </a:r>
            <a:r>
              <a:rPr lang="en-US" sz="2800" dirty="0" smtClean="0">
                <a:hlinkClick r:id="rId2"/>
              </a:rPr>
              <a:t>12c</a:t>
            </a:r>
            <a:r>
              <a:rPr lang="en-US" sz="2800" dirty="0" smtClean="0"/>
              <a:t>, </a:t>
            </a:r>
            <a:r>
              <a:rPr lang="en-US" sz="2800" dirty="0" smtClean="0"/>
              <a:t>IBM’s </a:t>
            </a:r>
            <a:r>
              <a:rPr lang="en-US" sz="2800" dirty="0" smtClean="0">
                <a:hlinkClick r:id="rId3"/>
              </a:rPr>
              <a:t>DB2</a:t>
            </a:r>
            <a:r>
              <a:rPr lang="en-US" sz="2800" dirty="0" smtClean="0"/>
              <a:t> and </a:t>
            </a:r>
            <a:r>
              <a:rPr lang="en-US" sz="2800" dirty="0" smtClean="0">
                <a:hlinkClick r:id="rId4"/>
              </a:rPr>
              <a:t>OpenLink Virtuoso</a:t>
            </a:r>
            <a:endParaRPr lang="en-US" sz="2800" dirty="0" smtClean="0"/>
          </a:p>
          <a:p>
            <a:r>
              <a:rPr lang="en-US" sz="3200" dirty="0"/>
              <a:t>M</a:t>
            </a:r>
            <a:r>
              <a:rPr lang="en-US" sz="3200" dirty="0" smtClean="0"/>
              <a:t>odel </a:t>
            </a:r>
            <a:r>
              <a:rPr lang="en-US" sz="3200" dirty="0" smtClean="0"/>
              <a:t>involves exporting relational data to RDF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dirty="0" smtClean="0"/>
              <a:t> </a:t>
            </a:r>
            <a:r>
              <a:rPr lang="en-US" dirty="0" smtClean="0"/>
              <a:t>RDB systems can handle RDF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84784"/>
            <a:ext cx="7954939" cy="4901626"/>
          </a:xfrm>
        </p:spPr>
        <p:txBody>
          <a:bodyPr/>
          <a:lstStyle/>
          <a:p>
            <a:r>
              <a:rPr lang="en-US" sz="3200" i="1" dirty="0" smtClean="0"/>
              <a:t>Export</a:t>
            </a:r>
            <a:r>
              <a:rPr lang="en-US" sz="3200" dirty="0" smtClean="0"/>
              <a:t> does not </a:t>
            </a:r>
            <a:r>
              <a:rPr lang="en-US" sz="3200" i="1" dirty="0" smtClean="0"/>
              <a:t>necessarily</a:t>
            </a:r>
            <a:r>
              <a:rPr lang="en-US" sz="3200" dirty="0" smtClean="0"/>
              <a:t> mean physical conversion</a:t>
            </a:r>
          </a:p>
          <a:p>
            <a:pPr lvl="1"/>
            <a:r>
              <a:rPr lang="en-US" sz="2800" dirty="0" smtClean="0"/>
              <a:t>for very large databases a “duplication” would not be an option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ystems may provide SPARQL⇔SQL </a:t>
            </a:r>
            <a:r>
              <a:rPr lang="en-US" sz="2800" i="1" dirty="0" smtClean="0"/>
              <a:t>bridges</a:t>
            </a:r>
            <a:r>
              <a:rPr lang="en-US" sz="2800" dirty="0" smtClean="0"/>
              <a:t> </a:t>
            </a:r>
            <a:r>
              <a:rPr lang="en-US" sz="2800" dirty="0" smtClean="0"/>
              <a:t>to make queries on the fly</a:t>
            </a:r>
          </a:p>
          <a:p>
            <a:r>
              <a:rPr lang="en-US" sz="3200" dirty="0" smtClean="0"/>
              <a:t>Result of export is a “logical” view of the relational content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relational data to RDF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340768"/>
            <a:ext cx="7705104" cy="4967288"/>
          </a:xfrm>
        </p:spPr>
        <p:txBody>
          <a:bodyPr/>
          <a:lstStyle/>
          <a:p>
            <a:r>
              <a:rPr lang="en-US" sz="3200" dirty="0" smtClean="0"/>
              <a:t>Provide a canonical RDF “view” of relational tables</a:t>
            </a:r>
          </a:p>
          <a:p>
            <a:r>
              <a:rPr lang="en-US" sz="3200" dirty="0" smtClean="0"/>
              <a:t>Only needs the information in the RDB Schema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export: Direct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74213" y="3158870"/>
            <a:ext cx="4101843" cy="2231189"/>
            <a:chOff x="974213" y="3158869"/>
            <a:chExt cx="4101843" cy="2231189"/>
          </a:xfrm>
        </p:grpSpPr>
        <p:sp>
          <p:nvSpPr>
            <p:cNvPr id="31" name="TextBox 30"/>
            <p:cNvSpPr txBox="1"/>
            <p:nvPr/>
          </p:nvSpPr>
          <p:spPr>
            <a:xfrm>
              <a:off x="1691680" y="4005063"/>
              <a:ext cx="3384376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 Regular" charset="0"/>
                  <a:hlinkClick r:id="rId2"/>
                </a:rPr>
                <a:t>foreign </a:t>
              </a:r>
              <a:r>
                <a:rPr lang="en-US" sz="2800" dirty="0" smtClean="0">
                  <a:latin typeface="Calibri Regular" charset="0"/>
                  <a:hlinkClick r:id="rId2"/>
                </a:rPr>
                <a:t>keys </a:t>
              </a:r>
              <a:r>
                <a:rPr lang="en-US" sz="2800" dirty="0" smtClean="0">
                  <a:latin typeface="Calibri Regular" charset="0"/>
                </a:rPr>
                <a:t>refer to subjects in another table</a:t>
              </a:r>
              <a:endParaRPr lang="en-US" sz="2800" dirty="0">
                <a:latin typeface="Calibri Regular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974213" y="3158869"/>
              <a:ext cx="1395170" cy="2180319"/>
            </a:xfrm>
            <a:prstGeom prst="straightConnector1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Regular" charset="0"/>
              </a:rPr>
              <a:t>Direct mapping approach</a:t>
            </a:r>
            <a:endParaRPr lang="en-US" dirty="0">
              <a:latin typeface="Calibri Regular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38057"/>
              </p:ext>
            </p:extLst>
          </p:nvPr>
        </p:nvGraphicFramePr>
        <p:xfrm>
          <a:off x="239713" y="2379823"/>
          <a:ext cx="5943599" cy="69981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31410"/>
                <a:gridCol w="641127"/>
                <a:gridCol w="1331366"/>
                <a:gridCol w="950976"/>
                <a:gridCol w="1188720"/>
              </a:tblGrid>
              <a:tr h="23327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smtClean="0">
                          <a:latin typeface="Calibri Regular" charset="0"/>
                        </a:rPr>
                        <a:t>ISBN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Author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smtClean="0">
                          <a:latin typeface="Calibri Regular" charset="0"/>
                        </a:rPr>
                        <a:t>Title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Publisher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smtClean="0">
                          <a:latin typeface="Calibri Regular" charset="0"/>
                        </a:rPr>
                        <a:t>Year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</a:tr>
              <a:tr h="233270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0006511409X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noProof="1" smtClean="0">
                          <a:latin typeface="Calibri Regular" charset="0"/>
                        </a:rPr>
                        <a:t>id_xyz</a:t>
                      </a:r>
                      <a:endParaRPr lang="en-US" sz="1100" b="0" i="0" noProof="1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The Glass Palace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noProof="1" smtClean="0">
                          <a:latin typeface="Calibri Regular" charset="0"/>
                        </a:rPr>
                        <a:t>id_qpr</a:t>
                      </a:r>
                      <a:endParaRPr lang="en-US" sz="1100" b="0" i="0" noProof="1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2000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</a:tr>
              <a:tr h="233270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0007179871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noProof="1" smtClean="0">
                          <a:latin typeface="Calibri Regular" charset="0"/>
                        </a:rPr>
                        <a:t>id_xyz</a:t>
                      </a:r>
                      <a:endParaRPr lang="en-US" sz="1100" b="0" i="0" noProof="1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The Hungry Tide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noProof="1" smtClean="0">
                          <a:latin typeface="Calibri Regular" charset="0"/>
                        </a:rPr>
                        <a:t>id_qpr</a:t>
                      </a:r>
                      <a:endParaRPr lang="en-US" sz="1100" b="0" i="0" noProof="1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Calibri Regular" charset="0"/>
                        </a:rPr>
                        <a:t>2004</a:t>
                      </a:r>
                      <a:endParaRPr lang="en-US" sz="1100" b="0" i="0" dirty="0">
                        <a:latin typeface="Calibri Regular" charset="0"/>
                      </a:endParaRPr>
                    </a:p>
                  </a:txBody>
                  <a:tcPr marL="57519" marR="57519" marT="28759" marB="2875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34162"/>
              </p:ext>
            </p:extLst>
          </p:nvPr>
        </p:nvGraphicFramePr>
        <p:xfrm>
          <a:off x="373180" y="5339188"/>
          <a:ext cx="4724400" cy="4077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5467"/>
                <a:gridCol w="1335467"/>
                <a:gridCol w="2053466"/>
              </a:tblGrid>
              <a:tr h="20389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Calibri Regular" charset="0"/>
                        </a:rPr>
                        <a:t>ID</a:t>
                      </a:r>
                      <a:endParaRPr lang="en-US" sz="1000" b="0" i="0" dirty="0">
                        <a:latin typeface="Calibri Regular" charset="0"/>
                      </a:endParaRPr>
                    </a:p>
                  </a:txBody>
                  <a:tcPr marL="51490" marR="51490" marT="25745" marB="2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Calibri Regular" charset="0"/>
                        </a:rPr>
                        <a:t>Name</a:t>
                      </a:r>
                      <a:endParaRPr lang="en-US" sz="1000" b="0" i="0" dirty="0">
                        <a:latin typeface="Calibri Regular" charset="0"/>
                      </a:endParaRPr>
                    </a:p>
                  </a:txBody>
                  <a:tcPr marL="51490" marR="51490" marT="25745" marB="2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Calibri Regular" charset="0"/>
                        </a:rPr>
                        <a:t>Homepage</a:t>
                      </a:r>
                      <a:endParaRPr lang="en-US" sz="1000" b="0" i="0" dirty="0">
                        <a:latin typeface="Calibri Regular" charset="0"/>
                      </a:endParaRPr>
                    </a:p>
                  </a:txBody>
                  <a:tcPr marL="51490" marR="51490" marT="25745" marB="25745"/>
                </a:tc>
              </a:tr>
              <a:tr h="203890">
                <a:tc>
                  <a:txBody>
                    <a:bodyPr/>
                    <a:lstStyle/>
                    <a:p>
                      <a:r>
                        <a:rPr lang="en-US" sz="1000" b="0" i="0" noProof="1" smtClean="0">
                          <a:latin typeface="Calibri Regular" charset="0"/>
                        </a:rPr>
                        <a:t>id_xyz</a:t>
                      </a:r>
                      <a:endParaRPr lang="en-US" sz="1000" b="0" i="0" noProof="1">
                        <a:latin typeface="Calibri Regular" charset="0"/>
                      </a:endParaRPr>
                    </a:p>
                  </a:txBody>
                  <a:tcPr marL="51490" marR="51490" marT="25745" marB="25745"/>
                </a:tc>
                <a:tc>
                  <a:txBody>
                    <a:bodyPr/>
                    <a:lstStyle/>
                    <a:p>
                      <a:r>
                        <a:rPr lang="en-US" sz="1000" b="0" i="0" noProof="1" smtClean="0">
                          <a:latin typeface="Calibri Regular" charset="0"/>
                        </a:rPr>
                        <a:t>Ghosh, Amitav</a:t>
                      </a:r>
                      <a:endParaRPr lang="en-US" sz="1000" b="0" i="0" noProof="1">
                        <a:latin typeface="Calibri Regular" charset="0"/>
                      </a:endParaRPr>
                    </a:p>
                  </a:txBody>
                  <a:tcPr marL="51490" marR="51490" marT="25745" marB="25745"/>
                </a:tc>
                <a:tc>
                  <a:txBody>
                    <a:bodyPr/>
                    <a:lstStyle/>
                    <a:p>
                      <a:r>
                        <a:rPr lang="en-US" sz="1000" b="0" i="0" noProof="1" smtClean="0">
                          <a:latin typeface="Calibri Regular" charset="0"/>
                        </a:rPr>
                        <a:t>http://www.amitavghosh.com</a:t>
                      </a:r>
                      <a:endParaRPr lang="en-US" sz="1000" b="0" i="0" noProof="1">
                        <a:latin typeface="Calibri Regular" charset="0"/>
                      </a:endParaRPr>
                    </a:p>
                  </a:txBody>
                  <a:tcPr marL="51490" marR="51490" marT="25745" marB="25745"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183311" y="2379824"/>
            <a:ext cx="2855568" cy="954107"/>
            <a:chOff x="6183311" y="2379823"/>
            <a:chExt cx="2855568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6980071" y="2379823"/>
              <a:ext cx="20588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 Regular" charset="0"/>
                </a:rPr>
                <a:t>Each row is a subject</a:t>
              </a:r>
              <a:endParaRPr lang="en-US" sz="2800" dirty="0">
                <a:latin typeface="Calibri Regular" charset="0"/>
              </a:endParaRPr>
            </a:p>
          </p:txBody>
        </p:sp>
        <p:cxnSp>
          <p:nvCxnSpPr>
            <p:cNvPr id="7" name="Straight Arrow Connector 6"/>
            <p:cNvCxnSpPr>
              <a:endCxn id="2" idx="1"/>
            </p:cNvCxnSpPr>
            <p:nvPr/>
          </p:nvCxnSpPr>
          <p:spPr>
            <a:xfrm flipV="1">
              <a:off x="6183311" y="2856877"/>
              <a:ext cx="796760" cy="77885"/>
            </a:xfrm>
            <a:prstGeom prst="straightConnector1">
              <a:avLst/>
            </a:prstGeom>
            <a:ln w="28575" cmpd="sng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2" idx="1"/>
            </p:cNvCxnSpPr>
            <p:nvPr/>
          </p:nvCxnSpPr>
          <p:spPr>
            <a:xfrm>
              <a:off x="6183312" y="2729727"/>
              <a:ext cx="796759" cy="127150"/>
            </a:xfrm>
            <a:prstGeom prst="straightConnector1">
              <a:avLst/>
            </a:prstGeom>
            <a:ln w="28575" cmpd="sng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1520" y="1412776"/>
            <a:ext cx="6912768" cy="936104"/>
            <a:chOff x="488683" y="1532313"/>
            <a:chExt cx="4661074" cy="936104"/>
          </a:xfrm>
        </p:grpSpPr>
        <p:cxnSp>
          <p:nvCxnSpPr>
            <p:cNvPr id="28" name="Straight Arrow Connector 27"/>
            <p:cNvCxnSpPr>
              <a:endCxn id="15" idx="2"/>
            </p:cNvCxnSpPr>
            <p:nvPr/>
          </p:nvCxnSpPr>
          <p:spPr>
            <a:xfrm flipH="1" flipV="1">
              <a:off x="2819220" y="1993978"/>
              <a:ext cx="1310927" cy="474439"/>
            </a:xfrm>
            <a:prstGeom prst="straightConnector1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5" idx="2"/>
            </p:cNvCxnSpPr>
            <p:nvPr/>
          </p:nvCxnSpPr>
          <p:spPr>
            <a:xfrm flipH="1" flipV="1">
              <a:off x="2819220" y="1993978"/>
              <a:ext cx="631187" cy="474439"/>
            </a:xfrm>
            <a:prstGeom prst="straightConnector1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5" idx="2"/>
            </p:cNvCxnSpPr>
            <p:nvPr/>
          </p:nvCxnSpPr>
          <p:spPr>
            <a:xfrm flipH="1" flipV="1">
              <a:off x="2819220" y="1993978"/>
              <a:ext cx="131924" cy="385846"/>
            </a:xfrm>
            <a:prstGeom prst="straightConnector1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5" idx="2"/>
            </p:cNvCxnSpPr>
            <p:nvPr/>
          </p:nvCxnSpPr>
          <p:spPr>
            <a:xfrm flipV="1">
              <a:off x="2001254" y="1993978"/>
              <a:ext cx="817966" cy="385846"/>
            </a:xfrm>
            <a:prstGeom prst="straightConnector1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5" idx="2"/>
            </p:cNvCxnSpPr>
            <p:nvPr/>
          </p:nvCxnSpPr>
          <p:spPr>
            <a:xfrm flipV="1">
              <a:off x="827236" y="1993978"/>
              <a:ext cx="1991984" cy="385846"/>
            </a:xfrm>
            <a:prstGeom prst="straightConnector1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8683" y="1532313"/>
              <a:ext cx="466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 Regular" charset="0"/>
                </a:rPr>
                <a:t>Each column name provides a predicate</a:t>
              </a:r>
              <a:endParaRPr lang="en-US" sz="2400" dirty="0">
                <a:latin typeface="Calibri Regular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41425" y="3141880"/>
            <a:ext cx="6966171" cy="2177331"/>
            <a:chOff x="1641425" y="3141880"/>
            <a:chExt cx="6966171" cy="2177331"/>
          </a:xfrm>
        </p:grpSpPr>
        <p:cxnSp>
          <p:nvCxnSpPr>
            <p:cNvPr id="38" name="Straight Arrow Connector 37"/>
            <p:cNvCxnSpPr>
              <a:endCxn id="37" idx="0"/>
            </p:cNvCxnSpPr>
            <p:nvPr/>
          </p:nvCxnSpPr>
          <p:spPr>
            <a:xfrm>
              <a:off x="1641425" y="3141880"/>
              <a:ext cx="5272409" cy="1223224"/>
            </a:xfrm>
            <a:prstGeom prst="straightConnector1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20072" y="4365104"/>
              <a:ext cx="33875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libri Regular" charset="0"/>
                </a:rPr>
                <a:t>Cell values are </a:t>
              </a:r>
              <a:r>
                <a:rPr lang="en-US" sz="2800" dirty="0">
                  <a:latin typeface="Calibri Regular" charset="0"/>
                </a:rPr>
                <a:t>l</a:t>
              </a:r>
              <a:r>
                <a:rPr lang="en-US" sz="2800" dirty="0" smtClean="0">
                  <a:latin typeface="Calibri Regular" charset="0"/>
                </a:rPr>
                <a:t>iteral objects</a:t>
              </a:r>
              <a:endParaRPr lang="en-US" sz="2800" dirty="0">
                <a:latin typeface="Calibri Regular" charset="0"/>
              </a:endParaRPr>
            </a:p>
          </p:txBody>
        </p:sp>
        <p:cxnSp>
          <p:nvCxnSpPr>
            <p:cNvPr id="41" name="Straight Arrow Connector 40"/>
            <p:cNvCxnSpPr>
              <a:endCxn id="37" idx="0"/>
            </p:cNvCxnSpPr>
            <p:nvPr/>
          </p:nvCxnSpPr>
          <p:spPr>
            <a:xfrm>
              <a:off x="3840041" y="3141880"/>
              <a:ext cx="3073793" cy="1223224"/>
            </a:xfrm>
            <a:prstGeom prst="straightConnector1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7" idx="0"/>
            </p:cNvCxnSpPr>
            <p:nvPr/>
          </p:nvCxnSpPr>
          <p:spPr>
            <a:xfrm>
              <a:off x="5910582" y="3141880"/>
              <a:ext cx="1003252" cy="1223224"/>
            </a:xfrm>
            <a:prstGeom prst="straightConnector1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7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Regular" charset="0"/>
              </a:rPr>
              <a:t>Direct mapping approach</a:t>
            </a:r>
            <a:endParaRPr lang="en-US" dirty="0">
              <a:latin typeface="Calibri Regular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9552" y="1556792"/>
            <a:ext cx="7954216" cy="3319725"/>
            <a:chOff x="282081" y="2361229"/>
            <a:chExt cx="7954216" cy="3319725"/>
          </a:xfrm>
        </p:grpSpPr>
        <p:grpSp>
          <p:nvGrpSpPr>
            <p:cNvPr id="24" name="Group 23"/>
            <p:cNvGrpSpPr/>
            <p:nvPr/>
          </p:nvGrpSpPr>
          <p:grpSpPr>
            <a:xfrm>
              <a:off x="6660232" y="2556968"/>
              <a:ext cx="1451519" cy="872032"/>
              <a:chOff x="1687512" y="4922837"/>
              <a:chExt cx="1600199" cy="9612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7512" y="5227637"/>
                <a:ext cx="1143000" cy="656453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912" y="4922837"/>
                <a:ext cx="1066799" cy="615736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3440603" y="4197701"/>
              <a:ext cx="1664507" cy="1483253"/>
              <a:chOff x="3896179" y="4130211"/>
              <a:chExt cx="1664507" cy="148325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896179" y="4130211"/>
                <a:ext cx="1664507" cy="14832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Regular" charset="0"/>
                </a:endParaRPr>
              </a:p>
            </p:txBody>
          </p:sp>
          <p:grpSp>
            <p:nvGrpSpPr>
              <p:cNvPr id="33" name="Group 33"/>
              <p:cNvGrpSpPr/>
              <p:nvPr/>
            </p:nvGrpSpPr>
            <p:grpSpPr>
              <a:xfrm>
                <a:off x="4071792" y="4302689"/>
                <a:ext cx="1313280" cy="1138296"/>
                <a:chOff x="4659312" y="2789237"/>
                <a:chExt cx="1143000" cy="990600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4887912" y="2789237"/>
                  <a:ext cx="152400" cy="1524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 bwMode="auto">
                <a:xfrm>
                  <a:off x="5116512" y="3170237"/>
                  <a:ext cx="152400" cy="152400"/>
                </a:xfrm>
                <a:prstGeom prst="ellipse">
                  <a:avLst/>
                </a:prstGeom>
                <a:solidFill>
                  <a:srgbClr val="00009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 bwMode="auto">
                <a:xfrm>
                  <a:off x="5573712" y="2789237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5649912" y="3246437"/>
                  <a:ext cx="152400" cy="1524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4659312" y="3398837"/>
                  <a:ext cx="152400" cy="1524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5345112" y="3627437"/>
                  <a:ext cx="152400" cy="1524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cxnSp>
              <p:nvCxnSpPr>
                <p:cNvPr id="43" name="Straight Arrow Connector 42"/>
                <p:cNvCxnSpPr>
                  <a:stCxn id="34" idx="6"/>
                  <a:endCxn id="36" idx="2"/>
                </p:cNvCxnSpPr>
                <p:nvPr/>
              </p:nvCxnSpPr>
              <p:spPr bwMode="auto">
                <a:xfrm>
                  <a:off x="5040312" y="2865437"/>
                  <a:ext cx="53340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5" name="Straight Arrow Connector 44"/>
                <p:cNvCxnSpPr>
                  <a:stCxn id="34" idx="5"/>
                  <a:endCxn id="39" idx="1"/>
                </p:cNvCxnSpPr>
                <p:nvPr/>
              </p:nvCxnSpPr>
              <p:spPr bwMode="auto">
                <a:xfrm rot="16200000" flipH="1">
                  <a:off x="5170394" y="2766919"/>
                  <a:ext cx="349436" cy="654236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6" name="Straight Arrow Connector 45"/>
                <p:cNvCxnSpPr>
                  <a:stCxn id="40" idx="7"/>
                  <a:endCxn id="35" idx="2"/>
                </p:cNvCxnSpPr>
                <p:nvPr/>
              </p:nvCxnSpPr>
              <p:spPr bwMode="auto">
                <a:xfrm rot="5400000" flipH="1" flipV="1">
                  <a:off x="4865594" y="3170237"/>
                  <a:ext cx="174718" cy="32711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5" idx="5"/>
                  <a:endCxn id="42" idx="0"/>
                </p:cNvCxnSpPr>
                <p:nvPr/>
              </p:nvCxnSpPr>
              <p:spPr bwMode="auto">
                <a:xfrm rot="16200000" flipH="1">
                  <a:off x="5170394" y="3376519"/>
                  <a:ext cx="327118" cy="17471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8" name="Straight Arrow Connector 47"/>
                <p:cNvCxnSpPr>
                  <a:stCxn id="42" idx="7"/>
                  <a:endCxn id="36" idx="4"/>
                </p:cNvCxnSpPr>
                <p:nvPr/>
              </p:nvCxnSpPr>
              <p:spPr bwMode="auto">
                <a:xfrm rot="5400000" flipH="1" flipV="1">
                  <a:off x="5208494" y="3208337"/>
                  <a:ext cx="708118" cy="17471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</p:grpSp>
        </p:grpSp>
        <p:sp>
          <p:nvSpPr>
            <p:cNvPr id="49" name="Oval 48"/>
            <p:cNvSpPr/>
            <p:nvPr/>
          </p:nvSpPr>
          <p:spPr>
            <a:xfrm>
              <a:off x="3230463" y="2865300"/>
              <a:ext cx="2084775" cy="691273"/>
            </a:xfrm>
            <a:prstGeom prst="ellips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390" tIns="45697" rIns="91390" bIns="45697" rtlCol="0" anchor="ctr"/>
            <a:lstStyle/>
            <a:p>
              <a:pPr algn="ctr"/>
              <a:r>
                <a:rPr lang="en-US" sz="2000" dirty="0">
                  <a:latin typeface="Calibri Regular" charset="0"/>
                </a:rPr>
                <a:t>Direct Mapping</a:t>
              </a:r>
            </a:p>
          </p:txBody>
        </p:sp>
        <p:cxnSp>
          <p:nvCxnSpPr>
            <p:cNvPr id="50" name="Straight Arrow Connector 49"/>
            <p:cNvCxnSpPr>
              <a:stCxn id="49" idx="4"/>
              <a:endCxn id="30" idx="0"/>
            </p:cNvCxnSpPr>
            <p:nvPr/>
          </p:nvCxnSpPr>
          <p:spPr>
            <a:xfrm>
              <a:off x="4272856" y="3556569"/>
              <a:ext cx="1" cy="641128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044430" y="2361229"/>
              <a:ext cx="1231603" cy="391478"/>
            </a:xfrm>
            <a:prstGeom prst="rect">
              <a:avLst/>
            </a:prstGeom>
            <a:noFill/>
          </p:spPr>
          <p:txBody>
            <a:bodyPr wrap="square" lIns="82849" tIns="41425" rIns="82849" bIns="41425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Tables</a:t>
              </a:r>
            </a:p>
          </p:txBody>
        </p:sp>
        <p:sp>
          <p:nvSpPr>
            <p:cNvPr id="52" name="Card 51"/>
            <p:cNvSpPr/>
            <p:nvPr/>
          </p:nvSpPr>
          <p:spPr>
            <a:xfrm>
              <a:off x="282081" y="2681916"/>
              <a:ext cx="1230033" cy="747089"/>
            </a:xfrm>
            <a:prstGeom prst="flowChartPunchedCar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82849" tIns="41425" rIns="82849" bIns="41425" anchor="ctr"/>
            <a:lstStyle/>
            <a:p>
              <a:pPr algn="ctr"/>
              <a:r>
                <a:rPr lang="en-US" dirty="0">
                  <a:latin typeface="Calibri Regular" charset="0"/>
                </a:rPr>
                <a:t>RDB Schema</a:t>
              </a:r>
            </a:p>
          </p:txBody>
        </p:sp>
        <p:cxnSp>
          <p:nvCxnSpPr>
            <p:cNvPr id="53" name="Straight Arrow Connector 52"/>
            <p:cNvCxnSpPr>
              <a:stCxn id="26" idx="1"/>
              <a:endCxn id="49" idx="6"/>
            </p:cNvCxnSpPr>
            <p:nvPr/>
          </p:nvCxnSpPr>
          <p:spPr>
            <a:xfrm flipH="1">
              <a:off x="5315243" y="3131239"/>
              <a:ext cx="1344989" cy="79694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2" idx="3"/>
              <a:endCxn id="49" idx="2"/>
            </p:cNvCxnSpPr>
            <p:nvPr/>
          </p:nvCxnSpPr>
          <p:spPr>
            <a:xfrm>
              <a:off x="1512114" y="3055461"/>
              <a:ext cx="1718349" cy="155477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227163" y="4822018"/>
              <a:ext cx="3009134" cy="453033"/>
            </a:xfrm>
            <a:prstGeom prst="rect">
              <a:avLst/>
            </a:prstGeom>
            <a:noFill/>
          </p:spPr>
          <p:txBody>
            <a:bodyPr wrap="square" lIns="82849" tIns="41425" rIns="82849" bIns="41425" rtlCol="0">
              <a:spAutoFit/>
            </a:bodyPr>
            <a:lstStyle/>
            <a:p>
              <a:r>
                <a:rPr lang="en-US" sz="2400" dirty="0">
                  <a:latin typeface="Helvetica Neue"/>
                  <a:cs typeface="Helvetica Neue"/>
                </a:rPr>
                <a:t>“Direct Graph”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8079" y="4843652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/>
              <a:buChar char="•"/>
            </a:pPr>
            <a:r>
              <a:rPr lang="en-US" sz="2800" dirty="0">
                <a:latin typeface="Calibri Regular" charset="0"/>
              </a:rPr>
              <a:t>RDF </a:t>
            </a:r>
            <a:r>
              <a:rPr lang="en-US" sz="2800" dirty="0" smtClean="0">
                <a:latin typeface="Calibri Regular" charset="0"/>
              </a:rPr>
              <a:t>graph generated from relational database with its schema</a:t>
            </a:r>
          </a:p>
          <a:p>
            <a:pPr marL="233363" indent="-233363">
              <a:buFont typeface="Arial"/>
              <a:buChar char="•"/>
            </a:pPr>
            <a:r>
              <a:rPr lang="en-US" sz="2800" dirty="0" smtClean="0">
                <a:latin typeface="Calibri Regular" charset="0"/>
              </a:rPr>
              <a:t>Can automatically generate an SQL query to answer a SPARQL query that directly uses the relational DB</a:t>
            </a:r>
            <a:endParaRPr lang="en-US" sz="2800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288" y="1196752"/>
            <a:ext cx="8569200" cy="5256584"/>
          </a:xfrm>
        </p:spPr>
        <p:txBody>
          <a:bodyPr/>
          <a:lstStyle/>
          <a:p>
            <a:r>
              <a:rPr lang="en-US" sz="3200" dirty="0" smtClean="0"/>
              <a:t>Advantages of Direct mapping</a:t>
            </a:r>
          </a:p>
          <a:p>
            <a:pPr marL="457200" lvl="1" indent="-228600"/>
            <a:r>
              <a:rPr lang="en-US" sz="2800" dirty="0" smtClean="0"/>
              <a:t>Simple, does not require any other concepts</a:t>
            </a:r>
          </a:p>
          <a:p>
            <a:pPr marL="457200" lvl="1" indent="-228600"/>
            <a:r>
              <a:rPr lang="en-US" sz="2800" dirty="0" smtClean="0"/>
              <a:t>Know schema ⇒ know RDF graph structure</a:t>
            </a:r>
          </a:p>
          <a:p>
            <a:pPr marL="457200" lvl="1" indent="-228600"/>
            <a:r>
              <a:rPr lang="en-US" sz="2800" dirty="0" smtClean="0"/>
              <a:t>Know RDF graph structure </a:t>
            </a:r>
            <a:r>
              <a:rPr lang="en-US" sz="2800" dirty="0"/>
              <a:t>⇒ </a:t>
            </a:r>
            <a:r>
              <a:rPr lang="en-US" sz="2800" dirty="0" smtClean="0"/>
              <a:t>good idea of </a:t>
            </a:r>
            <a:r>
              <a:rPr lang="en-US" sz="2800" dirty="0"/>
              <a:t>s</a:t>
            </a:r>
            <a:r>
              <a:rPr lang="en-US" sz="2800" dirty="0" smtClean="0"/>
              <a:t>chema (!)</a:t>
            </a:r>
          </a:p>
          <a:p>
            <a:r>
              <a:rPr lang="en-US" sz="3200" dirty="0" smtClean="0"/>
              <a:t>Disadvantages:</a:t>
            </a:r>
          </a:p>
          <a:p>
            <a:pPr marL="457200" lvl="1" indent="-228600"/>
            <a:r>
              <a:rPr lang="en-US" sz="2800" dirty="0" smtClean="0"/>
              <a:t>Resulting may not be what application wants</a:t>
            </a:r>
          </a:p>
          <a:p>
            <a:pPr marL="457200" lvl="1" indent="-228600"/>
            <a:r>
              <a:rPr lang="en-US" sz="2800" dirty="0" smtClean="0"/>
              <a:t>Except for foreign keys, all cell values become literals, i.e. </a:t>
            </a:r>
            <a:r>
              <a:rPr lang="en-US" sz="2800" i="1" dirty="0"/>
              <a:t>s</a:t>
            </a:r>
            <a:r>
              <a:rPr lang="en-US" sz="2800" i="1" dirty="0" smtClean="0"/>
              <a:t>trings, not </a:t>
            </a:r>
            <a:r>
              <a:rPr lang="en-US" sz="2800" i="1" dirty="0" smtClean="0"/>
              <a:t>things</a:t>
            </a:r>
          </a:p>
          <a:p>
            <a:pPr marL="457200" lvl="1" indent="-228600"/>
            <a:r>
              <a:rPr lang="en-US" sz="2800" dirty="0" smtClean="0"/>
              <a:t>Don’t </a:t>
            </a:r>
            <a:r>
              <a:rPr lang="en-US" sz="2800" dirty="0" smtClean="0"/>
              <a:t>want to </a:t>
            </a:r>
            <a:r>
              <a:rPr lang="en-US" sz="2800" dirty="0" smtClean="0"/>
              <a:t>force </a:t>
            </a:r>
            <a:r>
              <a:rPr lang="en-US" sz="2800" dirty="0" smtClean="0"/>
              <a:t>database to be re-designed to expose more cell values as objects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Direct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mapping 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26256" y="1251777"/>
            <a:ext cx="1451519" cy="872032"/>
            <a:chOff x="1687512" y="4922837"/>
            <a:chExt cx="1600199" cy="9612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512" y="5227637"/>
              <a:ext cx="1143000" cy="6564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0912" y="4922837"/>
              <a:ext cx="1066799" cy="61573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706627" y="2276872"/>
            <a:ext cx="1664507" cy="1483253"/>
            <a:chOff x="3896179" y="4130211"/>
            <a:chExt cx="1664507" cy="1483253"/>
          </a:xfrm>
        </p:grpSpPr>
        <p:sp>
          <p:nvSpPr>
            <p:cNvPr id="8" name="Rectangle 7"/>
            <p:cNvSpPr/>
            <p:nvPr/>
          </p:nvSpPr>
          <p:spPr>
            <a:xfrm>
              <a:off x="3896179" y="4130211"/>
              <a:ext cx="1664507" cy="148325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Regular" charset="0"/>
              </a:endParaRPr>
            </a:p>
          </p:txBody>
        </p:sp>
        <p:grpSp>
          <p:nvGrpSpPr>
            <p:cNvPr id="9" name="Group 33"/>
            <p:cNvGrpSpPr/>
            <p:nvPr/>
          </p:nvGrpSpPr>
          <p:grpSpPr>
            <a:xfrm>
              <a:off x="4071792" y="4302689"/>
              <a:ext cx="1313280" cy="1138296"/>
              <a:chOff x="4659312" y="2789237"/>
              <a:chExt cx="1143000" cy="990600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887912" y="2789237"/>
                <a:ext cx="152400" cy="1524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5116512" y="3170237"/>
                <a:ext cx="152400" cy="15240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5573712" y="278923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5649912" y="3246437"/>
                <a:ext cx="152400" cy="1524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4659312" y="3398837"/>
                <a:ext cx="152400" cy="1524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5345112" y="3627437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061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250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0" idx="6"/>
                <a:endCxn id="12" idx="2"/>
              </p:cNvCxnSpPr>
              <p:nvPr/>
            </p:nvCxnSpPr>
            <p:spPr bwMode="auto">
              <a:xfrm>
                <a:off x="5040312" y="2865437"/>
                <a:ext cx="533400" cy="158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7" name="Straight Arrow Connector 16"/>
              <p:cNvCxnSpPr>
                <a:stCxn id="10" idx="5"/>
                <a:endCxn id="13" idx="1"/>
              </p:cNvCxnSpPr>
              <p:nvPr/>
            </p:nvCxnSpPr>
            <p:spPr bwMode="auto">
              <a:xfrm rot="16200000" flipH="1">
                <a:off x="5170394" y="2766919"/>
                <a:ext cx="349436" cy="654236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8" name="Straight Arrow Connector 17"/>
              <p:cNvCxnSpPr>
                <a:stCxn id="14" idx="7"/>
                <a:endCxn id="11" idx="2"/>
              </p:cNvCxnSpPr>
              <p:nvPr/>
            </p:nvCxnSpPr>
            <p:spPr bwMode="auto">
              <a:xfrm rot="5400000" flipH="1" flipV="1">
                <a:off x="4865594" y="3170237"/>
                <a:ext cx="174718" cy="32711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9" name="Straight Arrow Connector 18"/>
              <p:cNvCxnSpPr>
                <a:stCxn id="11" idx="5"/>
                <a:endCxn id="15" idx="0"/>
              </p:cNvCxnSpPr>
              <p:nvPr/>
            </p:nvCxnSpPr>
            <p:spPr bwMode="auto">
              <a:xfrm rot="16200000" flipH="1">
                <a:off x="5170394" y="3376519"/>
                <a:ext cx="327118" cy="17471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0" name="Straight Arrow Connector 19"/>
              <p:cNvCxnSpPr>
                <a:stCxn id="15" idx="7"/>
                <a:endCxn id="12" idx="4"/>
              </p:cNvCxnSpPr>
              <p:nvPr/>
            </p:nvCxnSpPr>
            <p:spPr bwMode="auto">
              <a:xfrm rot="5400000" flipH="1" flipV="1">
                <a:off x="5208494" y="3208337"/>
                <a:ext cx="708118" cy="17471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</p:grpSp>
      </p:grpSp>
      <p:sp>
        <p:nvSpPr>
          <p:cNvPr id="21" name="Oval 20"/>
          <p:cNvSpPr/>
          <p:nvPr/>
        </p:nvSpPr>
        <p:spPr>
          <a:xfrm>
            <a:off x="3496487" y="1225559"/>
            <a:ext cx="2084775" cy="6912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390" tIns="45697" rIns="91390" bIns="45697" rtlCol="0" anchor="ctr"/>
          <a:lstStyle/>
          <a:p>
            <a:pPr algn="ctr"/>
            <a:r>
              <a:rPr lang="en-US" sz="2000" dirty="0">
                <a:latin typeface="Calibri Regular" charset="0"/>
              </a:rPr>
              <a:t>Direct Mapping</a:t>
            </a:r>
          </a:p>
        </p:txBody>
      </p:sp>
      <p:cxnSp>
        <p:nvCxnSpPr>
          <p:cNvPr id="22" name="Straight Arrow Connector 21"/>
          <p:cNvCxnSpPr>
            <a:stCxn id="21" idx="4"/>
            <a:endCxn id="8" idx="0"/>
          </p:cNvCxnSpPr>
          <p:nvPr/>
        </p:nvCxnSpPr>
        <p:spPr>
          <a:xfrm>
            <a:off x="4538875" y="1916832"/>
            <a:ext cx="6" cy="360040"/>
          </a:xfrm>
          <a:prstGeom prst="straightConnector1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10454" y="1056038"/>
            <a:ext cx="1231603" cy="391478"/>
          </a:xfrm>
          <a:prstGeom prst="rect">
            <a:avLst/>
          </a:prstGeom>
          <a:noFill/>
        </p:spPr>
        <p:txBody>
          <a:bodyPr wrap="square" lIns="82849" tIns="41425" rIns="82849" bIns="41425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Tables</a:t>
            </a:r>
          </a:p>
        </p:txBody>
      </p:sp>
      <p:sp>
        <p:nvSpPr>
          <p:cNvPr id="24" name="Card 23"/>
          <p:cNvSpPr/>
          <p:nvPr/>
        </p:nvSpPr>
        <p:spPr>
          <a:xfrm>
            <a:off x="548105" y="1376725"/>
            <a:ext cx="1230033" cy="747089"/>
          </a:xfrm>
          <a:prstGeom prst="flowChartPunchedCar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2849" tIns="41425" rIns="82849" bIns="41425" anchor="ctr"/>
          <a:lstStyle/>
          <a:p>
            <a:pPr algn="ctr"/>
            <a:r>
              <a:rPr lang="en-US" dirty="0">
                <a:latin typeface="Calibri Regular" charset="0"/>
              </a:rPr>
              <a:t>RDB Schema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45895" y="3645024"/>
            <a:ext cx="4585368" cy="1469075"/>
            <a:chOff x="2245895" y="3555291"/>
            <a:chExt cx="4585368" cy="1469075"/>
          </a:xfrm>
        </p:grpSpPr>
        <p:sp>
          <p:nvSpPr>
            <p:cNvPr id="26" name="Oval 25"/>
            <p:cNvSpPr/>
            <p:nvPr/>
          </p:nvSpPr>
          <p:spPr>
            <a:xfrm>
              <a:off x="2245895" y="3987363"/>
              <a:ext cx="4585368" cy="69127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0" tIns="45711" rIns="91420" bIns="45711" rtlCol="0" anchor="ctr"/>
            <a:lstStyle/>
            <a:p>
              <a:pPr algn="ctr"/>
              <a:r>
                <a:rPr lang="en-US" sz="2000" dirty="0">
                  <a:latin typeface="Calibri Regular" charset="0"/>
                </a:rPr>
                <a:t>Graph Processing</a:t>
              </a:r>
            </a:p>
            <a:p>
              <a:pPr algn="ctr"/>
              <a:r>
                <a:rPr lang="en-US" sz="2000" dirty="0">
                  <a:latin typeface="Calibri Regular" charset="0"/>
                </a:rPr>
                <a:t>(Rules, SPARQL, …)</a:t>
              </a:r>
            </a:p>
          </p:txBody>
        </p:sp>
        <p:cxnSp>
          <p:nvCxnSpPr>
            <p:cNvPr id="27" name="Straight Arrow Connector 26"/>
            <p:cNvCxnSpPr>
              <a:stCxn id="26" idx="4"/>
              <a:endCxn id="35" idx="0"/>
            </p:cNvCxnSpPr>
            <p:nvPr/>
          </p:nvCxnSpPr>
          <p:spPr>
            <a:xfrm>
              <a:off x="4538579" y="4678636"/>
              <a:ext cx="298" cy="345730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26" idx="0"/>
            </p:cNvCxnSpPr>
            <p:nvPr/>
          </p:nvCxnSpPr>
          <p:spPr>
            <a:xfrm flipH="1">
              <a:off x="4538579" y="3555291"/>
              <a:ext cx="302" cy="432072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5" idx="1"/>
            <a:endCxn id="21" idx="6"/>
          </p:cNvCxnSpPr>
          <p:nvPr/>
        </p:nvCxnSpPr>
        <p:spPr>
          <a:xfrm flipH="1" flipV="1">
            <a:off x="5581262" y="1571196"/>
            <a:ext cx="1344994" cy="254852"/>
          </a:xfrm>
          <a:prstGeom prst="straightConnector1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1" idx="2"/>
          </p:cNvCxnSpPr>
          <p:nvPr/>
        </p:nvCxnSpPr>
        <p:spPr>
          <a:xfrm flipV="1">
            <a:off x="1778138" y="1571196"/>
            <a:ext cx="1718349" cy="179074"/>
          </a:xfrm>
          <a:prstGeom prst="straightConnector1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93187" y="2901189"/>
            <a:ext cx="3009134" cy="453033"/>
          </a:xfrm>
          <a:prstGeom prst="rect">
            <a:avLst/>
          </a:prstGeom>
          <a:noFill/>
        </p:spPr>
        <p:txBody>
          <a:bodyPr wrap="square" lIns="82849" tIns="41425" rIns="82849" bIns="41425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“Direct Graph”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496489" y="5157192"/>
            <a:ext cx="5473731" cy="1741580"/>
            <a:chOff x="3496487" y="5187427"/>
            <a:chExt cx="5473731" cy="1741580"/>
          </a:xfrm>
        </p:grpSpPr>
        <p:grpSp>
          <p:nvGrpSpPr>
            <p:cNvPr id="33" name="Group 32"/>
            <p:cNvGrpSpPr/>
            <p:nvPr/>
          </p:nvGrpSpPr>
          <p:grpSpPr>
            <a:xfrm>
              <a:off x="3496487" y="5187427"/>
              <a:ext cx="2084776" cy="1741580"/>
              <a:chOff x="5044470" y="4500081"/>
              <a:chExt cx="2084776" cy="174158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044470" y="4500081"/>
                <a:ext cx="2084776" cy="1741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Regular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044470" y="4670847"/>
                <a:ext cx="1935316" cy="1570814"/>
                <a:chOff x="4338947" y="4758409"/>
                <a:chExt cx="1851243" cy="1570814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338947" y="4845970"/>
                  <a:ext cx="1664507" cy="14832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 Regular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5101780" y="4758409"/>
                  <a:ext cx="175104" cy="17512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4883039" y="5543815"/>
                  <a:ext cx="175104" cy="175122"/>
                </a:xfrm>
                <a:prstGeom prst="ellipse">
                  <a:avLst/>
                </a:prstGeom>
                <a:solidFill>
                  <a:srgbClr val="00009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5565184" y="5018448"/>
                  <a:ext cx="175104" cy="175122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015086" y="5456254"/>
                  <a:ext cx="175104" cy="175122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4514560" y="5718938"/>
                  <a:ext cx="175104" cy="175122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 bwMode="auto">
                <a:xfrm>
                  <a:off x="5302528" y="5981622"/>
                  <a:ext cx="175104" cy="17512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8" idx="6"/>
                  <a:endCxn id="40" idx="2"/>
                </p:cNvCxnSpPr>
                <p:nvPr/>
              </p:nvCxnSpPr>
              <p:spPr bwMode="auto">
                <a:xfrm>
                  <a:off x="5276884" y="4845970"/>
                  <a:ext cx="288300" cy="260039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5" name="Straight Arrow Connector 44"/>
                <p:cNvCxnSpPr>
                  <a:stCxn id="38" idx="3"/>
                  <a:endCxn id="42" idx="0"/>
                </p:cNvCxnSpPr>
                <p:nvPr/>
              </p:nvCxnSpPr>
              <p:spPr bwMode="auto">
                <a:xfrm flipH="1">
                  <a:off x="4602112" y="4907885"/>
                  <a:ext cx="525311" cy="811053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6" name="Straight Arrow Connector 45"/>
                <p:cNvCxnSpPr>
                  <a:stCxn id="42" idx="5"/>
                  <a:endCxn id="43" idx="2"/>
                </p:cNvCxnSpPr>
                <p:nvPr/>
              </p:nvCxnSpPr>
              <p:spPr bwMode="auto">
                <a:xfrm>
                  <a:off x="4664021" y="5868414"/>
                  <a:ext cx="638507" cy="200769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5"/>
                  <a:endCxn id="43" idx="1"/>
                </p:cNvCxnSpPr>
                <p:nvPr/>
              </p:nvCxnSpPr>
              <p:spPr bwMode="auto">
                <a:xfrm>
                  <a:off x="5032500" y="5693291"/>
                  <a:ext cx="295671" cy="313977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8" name="Straight Arrow Connector 47"/>
                <p:cNvCxnSpPr>
                  <a:stCxn id="43" idx="7"/>
                  <a:endCxn id="40" idx="4"/>
                </p:cNvCxnSpPr>
                <p:nvPr/>
              </p:nvCxnSpPr>
              <p:spPr bwMode="auto">
                <a:xfrm rot="5400000" flipH="1" flipV="1">
                  <a:off x="5145514" y="5500045"/>
                  <a:ext cx="813697" cy="200747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 bwMode="auto">
                <a:xfrm>
                  <a:off x="5390080" y="5203334"/>
                  <a:ext cx="175104" cy="17512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07061" fontAlgn="base" hangingPunct="0">
                    <a:lnSpc>
                      <a:spcPct val="87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</a:pPr>
                  <a:endParaRPr lang="en-US" sz="2500" dirty="0">
                    <a:solidFill>
                      <a:schemeClr val="bg1"/>
                    </a:solidFill>
                    <a:latin typeface="Calibri Regular" charset="0"/>
                  </a:endParaRPr>
                </a:p>
              </p:txBody>
            </p:sp>
            <p:cxnSp>
              <p:nvCxnSpPr>
                <p:cNvPr id="50" name="Straight Arrow Connector 49"/>
                <p:cNvCxnSpPr>
                  <a:stCxn id="39" idx="7"/>
                  <a:endCxn id="49" idx="3"/>
                </p:cNvCxnSpPr>
                <p:nvPr/>
              </p:nvCxnSpPr>
              <p:spPr bwMode="auto">
                <a:xfrm flipV="1">
                  <a:off x="5032500" y="5352810"/>
                  <a:ext cx="383223" cy="216651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" name="Straight Arrow Connector 50"/>
                <p:cNvCxnSpPr>
                  <a:stCxn id="41" idx="1"/>
                  <a:endCxn id="40" idx="5"/>
                </p:cNvCxnSpPr>
                <p:nvPr/>
              </p:nvCxnSpPr>
              <p:spPr bwMode="auto">
                <a:xfrm flipH="1" flipV="1">
                  <a:off x="5714645" y="5167924"/>
                  <a:ext cx="326084" cy="313976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</p:grpSp>
        </p:grpSp>
        <p:sp>
          <p:nvSpPr>
            <p:cNvPr id="34" name="TextBox 33"/>
            <p:cNvSpPr txBox="1"/>
            <p:nvPr/>
          </p:nvSpPr>
          <p:spPr>
            <a:xfrm>
              <a:off x="5493189" y="5295902"/>
              <a:ext cx="3477029" cy="453033"/>
            </a:xfrm>
            <a:prstGeom prst="rect">
              <a:avLst/>
            </a:prstGeom>
            <a:noFill/>
          </p:spPr>
          <p:txBody>
            <a:bodyPr wrap="square" lIns="82876" tIns="41438" rIns="82876" bIns="41438" rtlCol="0">
              <a:spAutoFit/>
            </a:bodyPr>
            <a:lstStyle/>
            <a:p>
              <a:r>
                <a:rPr lang="en-US" sz="2400" dirty="0">
                  <a:latin typeface="Helvetica Neue"/>
                  <a:cs typeface="Helvetica Neue"/>
                </a:rPr>
                <a:t>Final, Application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8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3301</TotalTime>
  <Words>599</Words>
  <Application>Microsoft Macintosh PowerPoint</Application>
  <PresentationFormat>On-screen Show (4:3)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 Regular</vt:lpstr>
      <vt:lpstr>Helvetica Neue</vt:lpstr>
      <vt:lpstr>Helvetica Neue Light</vt:lpstr>
      <vt:lpstr>ＭＳ Ｐゴシック</vt:lpstr>
      <vt:lpstr>Wingdings</vt:lpstr>
      <vt:lpstr>Arial</vt:lpstr>
      <vt:lpstr>Capsules</vt:lpstr>
      <vt:lpstr>RDF and RDB 1</vt:lpstr>
      <vt:lpstr>Mapping Relational data to RDF</vt:lpstr>
      <vt:lpstr>Some RDB systems can handle RDF</vt:lpstr>
      <vt:lpstr>Exporting relational data to RDF</vt:lpstr>
      <vt:lpstr>Simple export: Direct Mapping</vt:lpstr>
      <vt:lpstr>Direct mapping approach</vt:lpstr>
      <vt:lpstr>Direct mapping approach</vt:lpstr>
      <vt:lpstr>Pros and cons of Direct Mapping</vt:lpstr>
      <vt:lpstr>Extended mapping approach</vt:lpstr>
      <vt:lpstr>Beyond Direct Mapping: R2RML</vt:lpstr>
      <vt:lpstr>Beyond Direct Mapping: R2RML</vt:lpstr>
      <vt:lpstr>Relationships to Direct Mapping</vt:lpstr>
      <vt:lpstr>R2RML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145</cp:revision>
  <dcterms:created xsi:type="dcterms:W3CDTF">2004-05-04T16:01:26Z</dcterms:created>
  <dcterms:modified xsi:type="dcterms:W3CDTF">2017-11-20T01:35:31Z</dcterms:modified>
</cp:coreProperties>
</file>