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4" d="100"/>
          <a:sy n="104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E28A9-253F-C84E-AFE6-0BC965002D29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BB0B-1FD0-494D-9C74-BBE154A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45957-41E7-4BEA-B18B-DAA0699942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45957-41E7-4BEA-B18B-DAA0699942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</a:t>
            </a:r>
            <a:r>
              <a:rPr lang="en-US" baseline="0" dirty="0" smtClean="0"/>
              <a:t> we want to interpret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D3ED8-443C-1144-8D30-0E926E2F1BF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45957-41E7-4BEA-B18B-DAA0699942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1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A3295-AC89-4847-84FA-6D9C39B54F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1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5E7F14-CC3C-4227-953B-E96F5F12B93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E9A3A-A517-4161-A5FA-72606B85A9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7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2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0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ECAE-08AF-804D-AA1C-5323B95636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07A3-EC41-CA41-A3A7-CA6D392B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9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ebiq.org/j/9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3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38354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Generating </a:t>
            </a:r>
            <a:r>
              <a:rPr lang="en-US" sz="4800" b="1" dirty="0"/>
              <a:t>Linked </a:t>
            </a:r>
            <a:r>
              <a:rPr lang="en-US" sz="4800" b="1" dirty="0" smtClean="0"/>
              <a:t>Data</a:t>
            </a:r>
            <a:br>
              <a:rPr lang="en-US" sz="4800" b="1" dirty="0" smtClean="0"/>
            </a:br>
            <a:r>
              <a:rPr lang="en-US" sz="4800" b="1" dirty="0" smtClean="0"/>
              <a:t>by </a:t>
            </a:r>
            <a:r>
              <a:rPr lang="en-US" sz="4800" b="1" dirty="0"/>
              <a:t>Inferring </a:t>
            </a:r>
            <a:r>
              <a:rPr lang="en-US" sz="4800" b="1" dirty="0" smtClean="0"/>
              <a:t>the</a:t>
            </a:r>
            <a:br>
              <a:rPr lang="en-US" sz="4800" b="1" dirty="0" smtClean="0"/>
            </a:br>
            <a:r>
              <a:rPr lang="en-US" sz="4800" b="1" dirty="0" smtClean="0"/>
              <a:t>Semantics </a:t>
            </a:r>
            <a:r>
              <a:rPr lang="en-US" sz="4800" b="1" dirty="0"/>
              <a:t>of </a:t>
            </a:r>
            <a:r>
              <a:rPr lang="en-US" sz="4800" b="1" dirty="0" smtClean="0"/>
              <a:t>Tables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600" dirty="0" smtClean="0">
                <a:solidFill>
                  <a:srgbClr val="262626"/>
                </a:solidFill>
                <a:effectLst/>
              </a:rPr>
              <a:t>Varish Mulwad, Ph.D. 2015</a:t>
            </a:r>
            <a:endParaRPr lang="en-US" sz="4800" dirty="0">
              <a:solidFill>
                <a:srgbClr val="262626"/>
              </a:solidFill>
              <a:effectLst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52400" y="5054600"/>
            <a:ext cx="8991600" cy="91440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://ebiq.org/j/96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51038" y="2489200"/>
            <a:ext cx="5440362" cy="2019300"/>
          </a:xfrm>
          <a:prstGeom prst="rect">
            <a:avLst/>
          </a:prstGeom>
          <a:solidFill>
            <a:schemeClr val="bg1"/>
          </a:solidFill>
          <a:ln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70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Mechanism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747" name="Picture 4" descr="http://ebiquity.umbc.edu/projectIcons/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6338" y="2616200"/>
            <a:ext cx="1887537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90254"/>
              </p:ext>
            </p:extLst>
          </p:nvPr>
        </p:nvGraphicFramePr>
        <p:xfrm>
          <a:off x="1219200" y="1428750"/>
          <a:ext cx="6934200" cy="3698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369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Michael Jordan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Chicago</a:t>
                      </a:r>
                      <a:r>
                        <a:rPr lang="en-US" sz="1800" baseline="0" dirty="0" smtClean="0"/>
                        <a:t> Bulls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Shootin</a:t>
                      </a:r>
                      <a:r>
                        <a:rPr lang="en-US" sz="1800" baseline="0" dirty="0" smtClean="0"/>
                        <a:t>g Guard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1.98</a:t>
                      </a:r>
                      <a:endParaRPr lang="en-US" sz="1800" dirty="0"/>
                    </a:p>
                  </a:txBody>
                  <a:tcPr marT="45603" marB="45603"/>
                </a:tc>
              </a:tr>
            </a:tbl>
          </a:graphicData>
        </a:graphic>
      </p:graphicFrame>
      <p:pic>
        <p:nvPicPr>
          <p:cNvPr id="31760" name="Picture 9" descr="http://wiki.dbpedia.org/images/dbpedia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50" y="2921000"/>
            <a:ext cx="1847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Plus 25"/>
          <p:cNvSpPr/>
          <p:nvPr/>
        </p:nvSpPr>
        <p:spPr>
          <a:xfrm>
            <a:off x="4459288" y="3225800"/>
            <a:ext cx="455612" cy="415925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09800" y="1828800"/>
            <a:ext cx="550863" cy="79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21163" y="1793875"/>
            <a:ext cx="0" cy="873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477000" y="1752600"/>
            <a:ext cx="533400" cy="873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41913" y="1752600"/>
            <a:ext cx="455612" cy="873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767" name="TextBox 7"/>
          <p:cNvSpPr txBox="1">
            <a:spLocks noChangeArrowheads="1"/>
          </p:cNvSpPr>
          <p:nvPr/>
        </p:nvSpPr>
        <p:spPr bwMode="auto">
          <a:xfrm>
            <a:off x="200025" y="5008563"/>
            <a:ext cx="2743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500" dirty="0" smtClean="0">
                <a:ea typeface="ＭＳ Ｐゴシック" pitchFamily="34" charset="-128"/>
              </a:rPr>
              <a:t>{dbo:Place,dbo:City</a:t>
            </a:r>
            <a:r>
              <a:rPr lang="en-US" sz="1500" dirty="0">
                <a:ea typeface="ＭＳ Ｐゴシック" pitchFamily="34" charset="-128"/>
              </a:rPr>
              <a:t>,yago:WomenArtist,yago:LivingPeople,yago:NationalBasketballAssociationTeams…}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3363913" y="5057775"/>
            <a:ext cx="2093912" cy="682625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Chicago Bulls, Chicago, Judy Chicago … 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5964238" y="5057775"/>
            <a:ext cx="2092325" cy="682625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………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486275" y="4495800"/>
            <a:ext cx="127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349500" y="4540250"/>
            <a:ext cx="604838" cy="481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70600" y="4540250"/>
            <a:ext cx="406400" cy="39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40582"/>
              </p:ext>
            </p:extLst>
          </p:nvPr>
        </p:nvGraphicFramePr>
        <p:xfrm>
          <a:off x="2970213" y="990600"/>
          <a:ext cx="1701800" cy="3968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01800"/>
              </a:tblGrid>
              <a:tr h="396875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Team</a:t>
                      </a:r>
                      <a:endParaRPr lang="en-US" sz="1800" i="1" dirty="0"/>
                    </a:p>
                  </a:txBody>
                  <a:tcPr marL="91423" marR="91423" marT="45711" marB="45711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600" y="5829300"/>
            <a:ext cx="2247900" cy="369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n-lt"/>
                <a:cs typeface="+mn-cs"/>
              </a:rPr>
              <a:t>possible types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2488" y="5815013"/>
            <a:ext cx="2065337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n-lt"/>
                <a:cs typeface="+mn-cs"/>
              </a:rPr>
              <a:t>possible entities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10</a:t>
            </a:fld>
            <a:r>
              <a:rPr lang="en-US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5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890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Ranking the candidates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9264" y="1417637"/>
            <a:ext cx="8229600" cy="4525963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629400" y="2667000"/>
            <a:ext cx="434975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86600" y="2782888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String similarity metrics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2173288"/>
            <a:ext cx="243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String </a:t>
            </a:r>
            <a:r>
              <a:rPr lang="en-US" dirty="0" smtClean="0"/>
              <a:t>in </a:t>
            </a:r>
            <a:r>
              <a:rPr lang="en-US" dirty="0"/>
              <a:t>column header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52600" y="1828800"/>
            <a:ext cx="68580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61025" y="1831975"/>
            <a:ext cx="835025" cy="420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19850" y="2124075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Class from an ontology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11</a:t>
            </a:fld>
            <a:r>
              <a:rPr lang="en-US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4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540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Ranking the candidates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400" y="1219200"/>
            <a:ext cx="8229600" cy="47244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194425" y="2647950"/>
            <a:ext cx="434975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6934200" y="2803525"/>
            <a:ext cx="173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String similarity metrics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172200" y="3694113"/>
            <a:ext cx="434975" cy="1066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23" name="TextBox 8"/>
          <p:cNvSpPr txBox="1">
            <a:spLocks noChangeArrowheads="1"/>
          </p:cNvSpPr>
          <p:nvPr/>
        </p:nvSpPr>
        <p:spPr bwMode="auto">
          <a:xfrm>
            <a:off x="6934200" y="3849688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Popularity metrics</a:t>
            </a:r>
          </a:p>
        </p:txBody>
      </p:sp>
      <p:sp>
        <p:nvSpPr>
          <p:cNvPr id="34824" name="TextBox 9"/>
          <p:cNvSpPr txBox="1">
            <a:spLocks noChangeArrowheads="1"/>
          </p:cNvSpPr>
          <p:nvPr/>
        </p:nvSpPr>
        <p:spPr bwMode="auto">
          <a:xfrm>
            <a:off x="80963" y="1870075"/>
            <a:ext cx="1943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String </a:t>
            </a:r>
            <a:r>
              <a:rPr lang="en-US" dirty="0" smtClean="0"/>
              <a:t>in </a:t>
            </a:r>
            <a:r>
              <a:rPr lang="en-US" dirty="0"/>
              <a:t>table cell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681163" y="1579563"/>
            <a:ext cx="1066800" cy="33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4338" y="1579563"/>
            <a:ext cx="835025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27" name="TextBox 12"/>
          <p:cNvSpPr txBox="1">
            <a:spLocks noChangeArrowheads="1"/>
          </p:cNvSpPr>
          <p:nvPr/>
        </p:nvSpPr>
        <p:spPr bwMode="auto">
          <a:xfrm>
            <a:off x="6253163" y="1870075"/>
            <a:ext cx="2438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Entity from the </a:t>
            </a:r>
            <a:r>
              <a:rPr lang="en-US" dirty="0" smtClean="0"/>
              <a:t>knowledge base </a:t>
            </a:r>
            <a:r>
              <a:rPr lang="en-US" dirty="0"/>
              <a:t>(KB)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12</a:t>
            </a:fld>
            <a:r>
              <a:rPr lang="en-US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4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1800"/>
            <a:ext cx="91440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 Inference over</a:t>
            </a:r>
            <a:b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evidence in a table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0" y="4610100"/>
            <a:ext cx="5867400" cy="1143000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mtClean="0"/>
              <a:t>Probabilistic Graphical Models</a:t>
            </a:r>
          </a:p>
        </p:txBody>
      </p:sp>
      <p:pic>
        <p:nvPicPr>
          <p:cNvPr id="35844" name="Picture 2" descr="http://t1.gstatic.com/images?q=tbn:ANd9GcTpNoiLS3wPFgy_Ro4CIJ0GCHtrEVdf25Jy7aIMAuOPWUW4C-ep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2466975"/>
            <a:ext cx="26003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2" descr="http://ts2.mm.bing.net/images/thumbnail.aspx?q=1281436033245&amp;id=d76d7752ef3cab93aea6608d1969f88f&amp;url=http%3a%2f%2fai.cs.washington.edu%2fwww%2fmedia%2ficons%2fpubs%2fdml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2781300"/>
            <a:ext cx="28575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13</a:t>
            </a:fld>
            <a:r>
              <a:rPr lang="en-US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875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lnSpc>
                <a:spcPts val="3480"/>
              </a:lnSpc>
            </a:pPr>
            <a:r>
              <a:rPr lang="en-US" dirty="0" smtClean="0"/>
              <a:t>A graphical model for tables</a:t>
            </a:r>
            <a:br>
              <a:rPr lang="en-US" dirty="0" smtClean="0"/>
            </a:br>
            <a:r>
              <a:rPr lang="en-US" sz="3200" dirty="0" smtClean="0">
                <a:effectLst/>
              </a:rPr>
              <a:t>Joint inference over evidence in a table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43100" y="1769091"/>
            <a:ext cx="990600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14800" y="1752600"/>
            <a:ext cx="990600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1752600"/>
            <a:ext cx="990600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57400" y="32766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057400" y="4343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7400" y="5486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3200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4343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67200" y="5486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477000" y="3200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77000" y="4343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477000" y="5486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R33</a:t>
            </a:r>
            <a:endParaRPr lang="en-US" dirty="0"/>
          </a:p>
        </p:txBody>
      </p:sp>
      <p:cxnSp>
        <p:nvCxnSpPr>
          <p:cNvPr id="19" name="Straight Connector 18"/>
          <p:cNvCxnSpPr>
            <a:stCxn id="5" idx="6"/>
            <a:endCxn id="6" idx="2"/>
          </p:cNvCxnSpPr>
          <p:nvPr/>
        </p:nvCxnSpPr>
        <p:spPr>
          <a:xfrm flipV="1">
            <a:off x="2933700" y="2247900"/>
            <a:ext cx="1181100" cy="16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  <a:endCxn id="7" idx="2"/>
          </p:cNvCxnSpPr>
          <p:nvPr/>
        </p:nvCxnSpPr>
        <p:spPr>
          <a:xfrm>
            <a:off x="5105400" y="2247900"/>
            <a:ext cx="1219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</p:cNvCxnSpPr>
          <p:nvPr/>
        </p:nvCxnSpPr>
        <p:spPr>
          <a:xfrm>
            <a:off x="2438400" y="2759691"/>
            <a:ext cx="0" cy="5169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6"/>
            <a:endCxn id="13" idx="2"/>
          </p:cNvCxnSpPr>
          <p:nvPr/>
        </p:nvCxnSpPr>
        <p:spPr>
          <a:xfrm>
            <a:off x="2819400" y="4724400"/>
            <a:ext cx="144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6"/>
            <a:endCxn id="16" idx="2"/>
          </p:cNvCxnSpPr>
          <p:nvPr/>
        </p:nvCxnSpPr>
        <p:spPr>
          <a:xfrm>
            <a:off x="5029200" y="4724400"/>
            <a:ext cx="144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5" idx="2"/>
            <a:endCxn id="10" idx="3"/>
          </p:cNvCxnSpPr>
          <p:nvPr/>
        </p:nvCxnSpPr>
        <p:spPr>
          <a:xfrm rot="10800000" flipH="1" flipV="1">
            <a:off x="1943100" y="2264390"/>
            <a:ext cx="225892" cy="2729417"/>
          </a:xfrm>
          <a:prstGeom prst="curvedConnector4">
            <a:avLst>
              <a:gd name="adj1" fmla="val -185783"/>
              <a:gd name="adj2" fmla="val 11246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5" idx="2"/>
            <a:endCxn id="11" idx="3"/>
          </p:cNvCxnSpPr>
          <p:nvPr/>
        </p:nvCxnSpPr>
        <p:spPr>
          <a:xfrm rot="10800000" flipH="1" flipV="1">
            <a:off x="1943100" y="2264390"/>
            <a:ext cx="225892" cy="3872417"/>
          </a:xfrm>
          <a:prstGeom prst="curvedConnector4">
            <a:avLst>
              <a:gd name="adj1" fmla="val -397243"/>
              <a:gd name="adj2" fmla="val 10878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" idx="0"/>
          </p:cNvCxnSpPr>
          <p:nvPr/>
        </p:nvCxnSpPr>
        <p:spPr>
          <a:xfrm rot="5400000" flipH="1" flipV="1">
            <a:off x="4724400" y="-516909"/>
            <a:ext cx="12700" cy="4572000"/>
          </a:xfrm>
          <a:prstGeom prst="curvedConnector4">
            <a:avLst>
              <a:gd name="adj1" fmla="val 2928362"/>
              <a:gd name="adj2" fmla="val 11302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24250" y="1828800"/>
            <a:ext cx="19050" cy="4495800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848350" y="1828800"/>
            <a:ext cx="19050" cy="4495800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524000" y="3018145"/>
            <a:ext cx="5943600" cy="0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524000" y="4191000"/>
            <a:ext cx="5943600" cy="0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600200" y="5334000"/>
            <a:ext cx="5943600" cy="0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0" idx="4"/>
            <a:endCxn id="16" idx="4"/>
          </p:cNvCxnSpPr>
          <p:nvPr/>
        </p:nvCxnSpPr>
        <p:spPr>
          <a:xfrm rot="16200000" flipH="1">
            <a:off x="4648200" y="2895600"/>
            <a:ext cx="12700" cy="4419600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14699" y="1676400"/>
            <a:ext cx="2781301" cy="46368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8704"/>
              </p:ext>
            </p:extLst>
          </p:nvPr>
        </p:nvGraphicFramePr>
        <p:xfrm>
          <a:off x="3505200" y="2411515"/>
          <a:ext cx="1981200" cy="304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1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Team</a:t>
                      </a:r>
                      <a:endParaRPr lang="en-US" i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Philadelphia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San</a:t>
                      </a:r>
                      <a:r>
                        <a:rPr lang="en-US" baseline="0" dirty="0" smtClean="0"/>
                        <a:t> Antonio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Up Arrow 31"/>
          <p:cNvSpPr/>
          <p:nvPr/>
        </p:nvSpPr>
        <p:spPr>
          <a:xfrm rot="2332456" flipH="1">
            <a:off x="4204789" y="2040969"/>
            <a:ext cx="316255" cy="492919"/>
          </a:xfrm>
          <a:prstGeom prst="upArrow">
            <a:avLst>
              <a:gd name="adj1" fmla="val 50000"/>
              <a:gd name="adj2" fmla="val 495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TextBox 37"/>
          <p:cNvSpPr txBox="1">
            <a:spLocks noChangeArrowheads="1"/>
          </p:cNvSpPr>
          <p:nvPr/>
        </p:nvSpPr>
        <p:spPr bwMode="auto">
          <a:xfrm>
            <a:off x="3968741" y="16764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i="1" dirty="0">
                <a:latin typeface="Arial" charset="0"/>
              </a:rPr>
              <a:t>Class</a:t>
            </a:r>
          </a:p>
        </p:txBody>
      </p:sp>
      <p:sp>
        <p:nvSpPr>
          <p:cNvPr id="34" name="TextBox 38"/>
          <p:cNvSpPr txBox="1">
            <a:spLocks noChangeArrowheads="1"/>
          </p:cNvSpPr>
          <p:nvPr/>
        </p:nvSpPr>
        <p:spPr bwMode="auto">
          <a:xfrm>
            <a:off x="3726306" y="5760696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i="1" dirty="0">
                <a:latin typeface="Arial" charset="0"/>
              </a:rPr>
              <a:t>Instance</a:t>
            </a:r>
          </a:p>
        </p:txBody>
      </p:sp>
      <p:sp>
        <p:nvSpPr>
          <p:cNvPr id="36" name="Up Arrow 35"/>
          <p:cNvSpPr/>
          <p:nvPr/>
        </p:nvSpPr>
        <p:spPr>
          <a:xfrm rot="9440473" flipH="1">
            <a:off x="4049952" y="5317635"/>
            <a:ext cx="271648" cy="505556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14</a:t>
            </a:fld>
            <a:r>
              <a:rPr lang="en-US" smtClean="0"/>
              <a:t>/49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66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2" grpId="1" animBg="1"/>
      <p:bldP spid="33" grpId="0"/>
      <p:bldP spid="33" grpId="1"/>
      <p:bldP spid="34" grpId="0"/>
      <p:bldP spid="34" grpId="1"/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Parameterized graphical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00200" y="4442915"/>
            <a:ext cx="990600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71900" y="4426424"/>
            <a:ext cx="990600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81700" y="4572000"/>
            <a:ext cx="990600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07809" y="6172200"/>
                <a:ext cx="740960" cy="4572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v="urn:schemas-microsoft-com:mac:vml"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𝝍</m:t>
                      </m:r>
                      <m:r>
                        <a:rPr lang="en-US" sz="2400" b="1" i="1" baseline="-25000">
                          <a:latin typeface="Cambria Math"/>
                          <a:ea typeface="Cambria Math"/>
                        </a:rPr>
                        <m:t>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 xmlns:mv="urn:schemas-microsoft-com:mac:vml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09" y="6172200"/>
                <a:ext cx="740960" cy="457200"/>
              </a:xfrm>
              <a:prstGeom prst="rect">
                <a:avLst/>
              </a:prstGeom>
              <a:blipFill rotWithShape="1">
                <a:blip r:embed="rId4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5" idx="5"/>
            <a:endCxn id="8" idx="0"/>
          </p:cNvCxnSpPr>
          <p:nvPr/>
        </p:nvCxnSpPr>
        <p:spPr>
          <a:xfrm>
            <a:off x="2445730" y="5288445"/>
            <a:ext cx="1832559" cy="88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4267200" y="5417024"/>
            <a:ext cx="11089" cy="75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>
          <a:xfrm flipH="1">
            <a:off x="4278289" y="5562600"/>
            <a:ext cx="2198711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2400" y="2362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143000" y="2362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133600" y="2362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R13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200400" y="2362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182185" y="2362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159991" y="2362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235321" y="2362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239000" y="2362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229600" y="2344003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237681" y="3635422"/>
                <a:ext cx="419100" cy="381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v="urn:schemas-microsoft-com:mac:vml"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𝝍</m:t>
                      </m:r>
                      <m:r>
                        <a:rPr lang="en-US" b="1" i="1" baseline="-25000" smtClean="0"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 xmlns:mv="urn:schemas-microsoft-com:mac:vml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681" y="3635422"/>
                <a:ext cx="419100" cy="381000"/>
              </a:xfrm>
              <a:prstGeom prst="rect">
                <a:avLst/>
              </a:prstGeom>
              <a:blipFill rotWithShape="1">
                <a:blip r:embed="rId5"/>
                <a:stretch>
                  <a:fillRect l="-8219" b="-8955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18" idx="5"/>
            <a:endCxn id="27" idx="0"/>
          </p:cNvCxnSpPr>
          <p:nvPr/>
        </p:nvCxnSpPr>
        <p:spPr>
          <a:xfrm>
            <a:off x="802808" y="3012608"/>
            <a:ext cx="644423" cy="62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4"/>
            <a:endCxn id="27" idx="0"/>
          </p:cNvCxnSpPr>
          <p:nvPr/>
        </p:nvCxnSpPr>
        <p:spPr>
          <a:xfrm flipH="1">
            <a:off x="1447231" y="3124200"/>
            <a:ext cx="76769" cy="511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4"/>
            <a:endCxn id="27" idx="0"/>
          </p:cNvCxnSpPr>
          <p:nvPr/>
        </p:nvCxnSpPr>
        <p:spPr>
          <a:xfrm flipH="1">
            <a:off x="1447231" y="3124200"/>
            <a:ext cx="1067369" cy="511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457700" y="3581400"/>
                <a:ext cx="419100" cy="381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v="urn:schemas-microsoft-com:mac:vml"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𝝍</m:t>
                      </m:r>
                      <m:r>
                        <a:rPr lang="en-US" sz="2000" b="1" i="1" baseline="-25000"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 xmlns:mv="urn:schemas-microsoft-com:mac:vml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3581400"/>
                <a:ext cx="419100" cy="381000"/>
              </a:xfrm>
              <a:prstGeom prst="rect">
                <a:avLst/>
              </a:prstGeom>
              <a:blipFill rotWithShape="1">
                <a:blip r:embed="rId6"/>
                <a:stretch>
                  <a:fillRect l="-16438" b="-13636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353300" y="3581400"/>
                <a:ext cx="419100" cy="381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v="urn:schemas-microsoft-com:mac:vml"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𝝍</m:t>
                      </m:r>
                      <m:r>
                        <a:rPr lang="en-US" b="1" i="1" baseline="-25000" smtClean="0"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3581400"/>
                <a:ext cx="419100" cy="381000"/>
              </a:xfrm>
              <a:prstGeom prst="rect">
                <a:avLst/>
              </a:prstGeom>
              <a:blipFill rotWithShape="1">
                <a:blip r:embed="rId7"/>
                <a:stretch>
                  <a:fillRect l="-9589" b="-7576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>
            <a:stCxn id="21" idx="4"/>
            <a:endCxn id="37" idx="0"/>
          </p:cNvCxnSpPr>
          <p:nvPr/>
        </p:nvCxnSpPr>
        <p:spPr>
          <a:xfrm>
            <a:off x="3581400" y="3124200"/>
            <a:ext cx="10858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2" idx="4"/>
            <a:endCxn id="37" idx="0"/>
          </p:cNvCxnSpPr>
          <p:nvPr/>
        </p:nvCxnSpPr>
        <p:spPr>
          <a:xfrm>
            <a:off x="4563185" y="3124200"/>
            <a:ext cx="10406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3" idx="4"/>
            <a:endCxn id="37" idx="0"/>
          </p:cNvCxnSpPr>
          <p:nvPr/>
        </p:nvCxnSpPr>
        <p:spPr>
          <a:xfrm flipH="1">
            <a:off x="4667250" y="3124200"/>
            <a:ext cx="87374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4" idx="4"/>
            <a:endCxn id="38" idx="0"/>
          </p:cNvCxnSpPr>
          <p:nvPr/>
        </p:nvCxnSpPr>
        <p:spPr>
          <a:xfrm>
            <a:off x="6616321" y="3124200"/>
            <a:ext cx="94652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5" idx="4"/>
            <a:endCxn id="38" idx="0"/>
          </p:cNvCxnSpPr>
          <p:nvPr/>
        </p:nvCxnSpPr>
        <p:spPr>
          <a:xfrm flipH="1">
            <a:off x="7562850" y="3124200"/>
            <a:ext cx="571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6" idx="4"/>
            <a:endCxn id="38" idx="0"/>
          </p:cNvCxnSpPr>
          <p:nvPr/>
        </p:nvCxnSpPr>
        <p:spPr>
          <a:xfrm flipH="1">
            <a:off x="7562850" y="3106003"/>
            <a:ext cx="1047750" cy="47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2"/>
            <a:endCxn id="5" idx="0"/>
          </p:cNvCxnSpPr>
          <p:nvPr/>
        </p:nvCxnSpPr>
        <p:spPr>
          <a:xfrm>
            <a:off x="1447231" y="4016422"/>
            <a:ext cx="648269" cy="42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7" idx="2"/>
            <a:endCxn id="6" idx="0"/>
          </p:cNvCxnSpPr>
          <p:nvPr/>
        </p:nvCxnSpPr>
        <p:spPr>
          <a:xfrm flipH="1">
            <a:off x="4267200" y="3962400"/>
            <a:ext cx="40005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8" idx="2"/>
            <a:endCxn id="7" idx="0"/>
          </p:cNvCxnSpPr>
          <p:nvPr/>
        </p:nvCxnSpPr>
        <p:spPr>
          <a:xfrm flipH="1">
            <a:off x="6477000" y="3962400"/>
            <a:ext cx="1085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219200" y="1066800"/>
                <a:ext cx="419100" cy="381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v="urn:schemas-microsoft-com:mac:vml"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𝝍</m:t>
                      </m:r>
                      <m:r>
                        <a:rPr lang="en-US" b="1" i="1" baseline="-25000" smtClean="0">
                          <a:latin typeface="Cambria Math"/>
                          <a:ea typeface="Cambria Math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 xmlns:mv="urn:schemas-microsoft-com:mac:vml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066800"/>
                <a:ext cx="419100" cy="381000"/>
              </a:xfrm>
              <a:prstGeom prst="rect">
                <a:avLst/>
              </a:prstGeom>
              <a:blipFill rotWithShape="1">
                <a:blip r:embed="rId8"/>
                <a:stretch>
                  <a:fillRect l="-8219" b="-8955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439219" y="1012778"/>
                <a:ext cx="419100" cy="381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v="urn:schemas-microsoft-com:mac:vml"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𝝍</m:t>
                      </m:r>
                      <m:r>
                        <a:rPr lang="en-US" b="1" i="1" baseline="-25000" smtClean="0">
                          <a:latin typeface="Cambria Math"/>
                          <a:ea typeface="Cambria Math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 xmlns:mv="urn:schemas-microsoft-com:mac:vml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219" y="1012778"/>
                <a:ext cx="419100" cy="381000"/>
              </a:xfrm>
              <a:prstGeom prst="rect">
                <a:avLst/>
              </a:prstGeom>
              <a:blipFill rotWithShape="1">
                <a:blip r:embed="rId9"/>
                <a:stretch>
                  <a:fillRect l="-8219" b="-8955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334819" y="1012778"/>
                <a:ext cx="419100" cy="381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v="urn:schemas-microsoft-com:mac:vml"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𝝍</m:t>
                      </m:r>
                      <m:r>
                        <a:rPr lang="en-US" b="1" i="1" baseline="-25000" smtClean="0">
                          <a:latin typeface="Cambria Math"/>
                          <a:ea typeface="Cambria Math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 xmlns:mv="urn:schemas-microsoft-com:mac:vml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819" y="1012778"/>
                <a:ext cx="419100" cy="381000"/>
              </a:xfrm>
              <a:prstGeom prst="rect">
                <a:avLst/>
              </a:prstGeom>
              <a:blipFill rotWithShape="1">
                <a:blip r:embed="rId9"/>
                <a:stretch>
                  <a:fillRect l="-8219" b="-8955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>
            <a:stCxn id="18" idx="0"/>
            <a:endCxn id="59" idx="2"/>
          </p:cNvCxnSpPr>
          <p:nvPr/>
        </p:nvCxnSpPr>
        <p:spPr>
          <a:xfrm flipV="1">
            <a:off x="533400" y="1447800"/>
            <a:ext cx="89535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1" idx="0"/>
            <a:endCxn id="59" idx="2"/>
          </p:cNvCxnSpPr>
          <p:nvPr/>
        </p:nvCxnSpPr>
        <p:spPr>
          <a:xfrm flipH="1" flipV="1">
            <a:off x="1428750" y="1447800"/>
            <a:ext cx="215265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4" idx="0"/>
            <a:endCxn id="59" idx="2"/>
          </p:cNvCxnSpPr>
          <p:nvPr/>
        </p:nvCxnSpPr>
        <p:spPr>
          <a:xfrm flipH="1" flipV="1">
            <a:off x="1428750" y="1447800"/>
            <a:ext cx="5187571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0"/>
            <a:endCxn id="60" idx="1"/>
          </p:cNvCxnSpPr>
          <p:nvPr/>
        </p:nvCxnSpPr>
        <p:spPr>
          <a:xfrm flipV="1">
            <a:off x="1524000" y="1203278"/>
            <a:ext cx="2915219" cy="11589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0" idx="2"/>
            <a:endCxn id="22" idx="0"/>
          </p:cNvCxnSpPr>
          <p:nvPr/>
        </p:nvCxnSpPr>
        <p:spPr>
          <a:xfrm flipH="1">
            <a:off x="4563185" y="1393778"/>
            <a:ext cx="85584" cy="9684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5" idx="0"/>
            <a:endCxn id="60" idx="3"/>
          </p:cNvCxnSpPr>
          <p:nvPr/>
        </p:nvCxnSpPr>
        <p:spPr>
          <a:xfrm flipH="1" flipV="1">
            <a:off x="4858319" y="1203278"/>
            <a:ext cx="2761681" cy="11589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0" idx="0"/>
            <a:endCxn id="61" idx="1"/>
          </p:cNvCxnSpPr>
          <p:nvPr/>
        </p:nvCxnSpPr>
        <p:spPr>
          <a:xfrm flipV="1">
            <a:off x="2514600" y="1203278"/>
            <a:ext cx="4820219" cy="11589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3" idx="0"/>
            <a:endCxn id="61" idx="1"/>
          </p:cNvCxnSpPr>
          <p:nvPr/>
        </p:nvCxnSpPr>
        <p:spPr>
          <a:xfrm flipV="1">
            <a:off x="5540991" y="1203278"/>
            <a:ext cx="1793828" cy="11589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6" idx="0"/>
            <a:endCxn id="61" idx="3"/>
          </p:cNvCxnSpPr>
          <p:nvPr/>
        </p:nvCxnSpPr>
        <p:spPr>
          <a:xfrm flipH="1" flipV="1">
            <a:off x="7753919" y="1203278"/>
            <a:ext cx="856681" cy="11407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Arrow 89"/>
          <p:cNvSpPr/>
          <p:nvPr/>
        </p:nvSpPr>
        <p:spPr>
          <a:xfrm rot="18581291">
            <a:off x="501933" y="4063494"/>
            <a:ext cx="1047750" cy="33234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5257" y="4738924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that captures the affinity between the column headers and row values</a:t>
            </a:r>
            <a:endParaRPr lang="en-US" dirty="0"/>
          </a:p>
        </p:txBody>
      </p:sp>
      <p:sp>
        <p:nvSpPr>
          <p:cNvPr id="49" name="Left Arrow 48"/>
          <p:cNvSpPr/>
          <p:nvPr/>
        </p:nvSpPr>
        <p:spPr>
          <a:xfrm rot="12600793">
            <a:off x="6646513" y="5026136"/>
            <a:ext cx="1047750" cy="33234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61563" y="416039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value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12690" y="5410200"/>
            <a:ext cx="177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Node: Column header</a:t>
            </a:r>
            <a:endParaRPr lang="en-US" dirty="0"/>
          </a:p>
        </p:txBody>
      </p:sp>
      <p:sp>
        <p:nvSpPr>
          <p:cNvPr id="55" name="Left Arrow 54"/>
          <p:cNvSpPr/>
          <p:nvPr/>
        </p:nvSpPr>
        <p:spPr>
          <a:xfrm rot="16951960">
            <a:off x="7991142" y="3458610"/>
            <a:ext cx="1047750" cy="33234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Left Arrow 55"/>
          <p:cNvSpPr/>
          <p:nvPr/>
        </p:nvSpPr>
        <p:spPr>
          <a:xfrm rot="10800000">
            <a:off x="4493241" y="6234627"/>
            <a:ext cx="1047750" cy="33234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634392" y="6077634"/>
            <a:ext cx="267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Captures interaction between column headers</a:t>
            </a:r>
            <a:endParaRPr lang="en-US" dirty="0"/>
          </a:p>
        </p:txBody>
      </p:sp>
      <p:sp>
        <p:nvSpPr>
          <p:cNvPr id="62" name="Left Arrow 61"/>
          <p:cNvSpPr/>
          <p:nvPr/>
        </p:nvSpPr>
        <p:spPr>
          <a:xfrm rot="10534683">
            <a:off x="4844724" y="851753"/>
            <a:ext cx="1607446" cy="34409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400800" y="457200"/>
            <a:ext cx="267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Captures interaction between row values</a:t>
            </a:r>
            <a:endParaRPr lang="en-US" dirty="0"/>
          </a:p>
        </p:txBody>
      </p:sp>
      <p:sp>
        <p:nvSpPr>
          <p:cNvPr id="76" name="Left Arrow 75"/>
          <p:cNvSpPr/>
          <p:nvPr/>
        </p:nvSpPr>
        <p:spPr>
          <a:xfrm rot="13670434">
            <a:off x="4680122" y="3875249"/>
            <a:ext cx="1047750" cy="33234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072290" y="4345059"/>
            <a:ext cx="84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 Node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15</a:t>
            </a:fld>
            <a:r>
              <a:rPr lang="en-US" smtClean="0"/>
              <a:t>/49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7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  <p:bldP spid="56" grpId="0" animBg="1"/>
      <p:bldP spid="57" grpId="0"/>
      <p:bldP spid="62" grpId="0" animBg="1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en-US" dirty="0" smtClean="0"/>
              <a:t>Challenge: Interpreting Literals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43436"/>
              </p:ext>
            </p:extLst>
          </p:nvPr>
        </p:nvGraphicFramePr>
        <p:xfrm>
          <a:off x="2368550" y="1638300"/>
          <a:ext cx="1440306" cy="2057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40306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7F7F7F"/>
                          </a:solidFill>
                        </a:rPr>
                        <a:t>Population</a:t>
                      </a:r>
                      <a:endParaRPr lang="en-US" i="1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690,000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345,000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510,020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53081"/>
              </p:ext>
            </p:extLst>
          </p:nvPr>
        </p:nvGraphicFramePr>
        <p:xfrm>
          <a:off x="5499100" y="1638300"/>
          <a:ext cx="1257300" cy="2066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7300"/>
              </a:tblGrid>
              <a:tr h="42525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Age</a:t>
                      </a:r>
                      <a:endParaRPr lang="en-US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52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425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425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5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590800" y="2095500"/>
            <a:ext cx="977900" cy="1676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78500" y="2028660"/>
            <a:ext cx="673100" cy="1676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206500" y="2729132"/>
            <a:ext cx="1384300" cy="560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1422400" y="2273301"/>
            <a:ext cx="1168402" cy="176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51600" y="2449731"/>
            <a:ext cx="952500" cy="660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51600" y="2028660"/>
            <a:ext cx="952500" cy="42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" y="2082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Population?</a:t>
            </a:r>
          </a:p>
          <a:p>
            <a:r>
              <a:rPr lang="en-US" dirty="0" smtClean="0"/>
              <a:t>Profit in $K 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04100" y="1803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in years?</a:t>
            </a:r>
          </a:p>
          <a:p>
            <a:r>
              <a:rPr lang="en-US" dirty="0" smtClean="0"/>
              <a:t>Percent?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914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Many columns have literals, e.g., numbers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4000" y="3822700"/>
            <a:ext cx="889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800" dirty="0" smtClean="0"/>
              <a:t>Predict properties based on cell values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800" dirty="0" smtClean="0"/>
              <a:t>Cyc had hand coded rules: </a:t>
            </a:r>
            <a:r>
              <a:rPr lang="en-US" sz="2800" i="1" dirty="0" smtClean="0"/>
              <a:t>humans don’t live past 120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800" dirty="0" smtClean="0"/>
              <a:t>We extract </a:t>
            </a:r>
            <a:r>
              <a:rPr lang="en-US" sz="2800" i="1" dirty="0" smtClean="0"/>
              <a:t>value distributions </a:t>
            </a:r>
            <a:r>
              <a:rPr lang="en-US" sz="2800" dirty="0" smtClean="0"/>
              <a:t>from LOD resources</a:t>
            </a:r>
          </a:p>
          <a:p>
            <a:pPr marL="520700" lvl="1" indent="-228600">
              <a:buFont typeface="Arial" pitchFamily="34" charset="0"/>
              <a:buChar char="•"/>
            </a:pPr>
            <a:r>
              <a:rPr lang="en-US" sz="2400" dirty="0" smtClean="0"/>
              <a:t>Differ for subclasses</a:t>
            </a:r>
            <a:r>
              <a:rPr lang="en-US" sz="2400" dirty="0"/>
              <a:t>:</a:t>
            </a:r>
            <a:r>
              <a:rPr lang="en-US" sz="2400" dirty="0" smtClean="0"/>
              <a:t> age of </a:t>
            </a:r>
            <a:r>
              <a:rPr lang="en-US" sz="2400" i="1" dirty="0" smtClean="0"/>
              <a:t>people</a:t>
            </a:r>
            <a:r>
              <a:rPr lang="en-US" sz="2400" dirty="0" smtClean="0"/>
              <a:t> vs. </a:t>
            </a:r>
            <a:r>
              <a:rPr lang="en-US" sz="2400" i="1" dirty="0" smtClean="0"/>
              <a:t>political leaders </a:t>
            </a:r>
            <a:r>
              <a:rPr lang="en-US" sz="2400" dirty="0" smtClean="0"/>
              <a:t>vs. </a:t>
            </a:r>
            <a:r>
              <a:rPr lang="en-US" sz="2400" i="1" dirty="0" smtClean="0"/>
              <a:t>athletes</a:t>
            </a:r>
          </a:p>
          <a:p>
            <a:pPr marL="520700" lvl="1" indent="-228600">
              <a:buFont typeface="Arial" pitchFamily="34" charset="0"/>
              <a:buChar char="•"/>
            </a:pPr>
            <a:r>
              <a:rPr lang="en-US" sz="2400" dirty="0" smtClean="0"/>
              <a:t>Represent as </a:t>
            </a:r>
            <a:r>
              <a:rPr lang="en-US" sz="2400" i="1" dirty="0" smtClean="0"/>
              <a:t>measurements</a:t>
            </a:r>
            <a:r>
              <a:rPr lang="en-US" sz="2400" dirty="0" smtClean="0"/>
              <a:t>: value + units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800" dirty="0" smtClean="0"/>
              <a:t>Metric: possibility/probability of values given distribution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16</a:t>
            </a:fld>
            <a:r>
              <a:rPr lang="en-US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1" grpId="0"/>
      <p:bldP spid="22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1143000"/>
          </a:xfrm>
        </p:spPr>
        <p:txBody>
          <a:bodyPr/>
          <a:lstStyle/>
          <a:p>
            <a:r>
              <a:rPr lang="en-US" dirty="0" smtClean="0"/>
              <a:t>Other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08100"/>
            <a:ext cx="78740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table </a:t>
            </a:r>
            <a:r>
              <a:rPr lang="en-US" i="1" dirty="0" smtClean="0">
                <a:solidFill>
                  <a:srgbClr val="17375E"/>
                </a:solidFill>
              </a:rPr>
              <a:t>captions</a:t>
            </a:r>
            <a:r>
              <a:rPr lang="en-US" dirty="0" smtClean="0"/>
              <a:t> and other text is associated documents to provide context</a:t>
            </a:r>
          </a:p>
          <a:p>
            <a:r>
              <a:rPr lang="en-US" sz="3027" dirty="0" smtClean="0">
                <a:solidFill>
                  <a:srgbClr val="17375E"/>
                </a:solidFill>
              </a:rPr>
              <a:t>Size</a:t>
            </a:r>
            <a:r>
              <a:rPr lang="en-US" sz="3027" dirty="0" smtClean="0"/>
              <a:t> of some </a:t>
            </a:r>
            <a:r>
              <a:rPr lang="en-US" sz="3027" dirty="0" err="1" smtClean="0"/>
              <a:t>data.gov</a:t>
            </a:r>
            <a:r>
              <a:rPr lang="en-US" sz="3027" dirty="0" smtClean="0"/>
              <a:t> tables (&gt; 400K rows!) makes using full graphical model impractical</a:t>
            </a:r>
          </a:p>
          <a:p>
            <a:pPr lvl="1"/>
            <a:r>
              <a:rPr lang="en-US" sz="3027" dirty="0" smtClean="0">
                <a:solidFill>
                  <a:srgbClr val="17375E"/>
                </a:solidFill>
              </a:rPr>
              <a:t>Sample</a:t>
            </a:r>
            <a:r>
              <a:rPr lang="en-US" sz="3027" dirty="0" smtClean="0"/>
              <a:t> table and run model on the subset</a:t>
            </a:r>
          </a:p>
          <a:p>
            <a:r>
              <a:rPr lang="en-US" dirty="0" smtClean="0"/>
              <a:t>Achieving acceptable accuracy may require </a:t>
            </a:r>
            <a:r>
              <a:rPr lang="en-US" dirty="0" smtClean="0">
                <a:solidFill>
                  <a:srgbClr val="17375E"/>
                </a:solidFill>
              </a:rPr>
              <a:t>human input</a:t>
            </a:r>
          </a:p>
          <a:p>
            <a:pPr lvl="1"/>
            <a:r>
              <a:rPr lang="en-US" sz="3027" dirty="0" smtClean="0"/>
              <a:t>100% accuracy unattainable automatically</a:t>
            </a:r>
          </a:p>
          <a:p>
            <a:pPr lvl="1"/>
            <a:r>
              <a:rPr lang="en-US" sz="3027" dirty="0" smtClean="0"/>
              <a:t>How best to let humans offer advice and/or correct interpretations?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4400" y="50800"/>
            <a:ext cx="1816100" cy="15376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17</a:t>
            </a:fld>
            <a:r>
              <a:rPr lang="en-US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977105" y="2348708"/>
            <a:ext cx="709616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444500" y="114300"/>
            <a:ext cx="8229600" cy="1143000"/>
          </a:xfrm>
        </p:spPr>
        <p:txBody>
          <a:bodyPr/>
          <a:lstStyle/>
          <a:p>
            <a:r>
              <a:rPr lang="en-US" dirty="0" smtClean="0"/>
              <a:t>Goal: Table =&gt; LOD*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924320"/>
              </p:ext>
            </p:extLst>
          </p:nvPr>
        </p:nvGraphicFramePr>
        <p:xfrm>
          <a:off x="609600" y="2679700"/>
          <a:ext cx="8153400" cy="2438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{BC89EF96-8CEA-46FF-86C4-4CE0E7609802}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Position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Height</a:t>
                      </a:r>
                      <a:endParaRPr lang="en-US" sz="2400" i="1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Michael Jordan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Chicago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Shooting guard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1.98</a:t>
                      </a:r>
                      <a:endParaRPr lang="en-US" dirty="0"/>
                    </a:p>
                  </a:txBody>
                  <a:tcPr anchor="ctr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Allen Iverson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Philadelphia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Point guard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1.83</a:t>
                      </a:r>
                      <a:endParaRPr lang="en-US" dirty="0"/>
                    </a:p>
                  </a:txBody>
                  <a:tcPr anchor="ctr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Yao Ming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Houston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2.29</a:t>
                      </a:r>
                      <a:endParaRPr lang="en-US" dirty="0"/>
                    </a:p>
                  </a:txBody>
                  <a:tcPr anchor="ctr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Tim Duncan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San Antonio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Power forward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 rot="3449675">
            <a:off x="3826738" y="1828365"/>
            <a:ext cx="381000" cy="1082891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1384300"/>
            <a:ext cx="37338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http://dbpedia.org/class/yago/NationalBasketballAssociationTeams</a:t>
            </a:r>
          </a:p>
        </p:txBody>
      </p:sp>
      <p:sp>
        <p:nvSpPr>
          <p:cNvPr id="7" name="Curved Right Arrow 6"/>
          <p:cNvSpPr>
            <a:spLocks noChangeArrowheads="1"/>
          </p:cNvSpPr>
          <p:nvPr/>
        </p:nvSpPr>
        <p:spPr bwMode="auto">
          <a:xfrm>
            <a:off x="76200" y="3822700"/>
            <a:ext cx="609600" cy="1981200"/>
          </a:xfrm>
          <a:prstGeom prst="curvedRightArrow">
            <a:avLst>
              <a:gd name="adj1" fmla="val 25007"/>
              <a:gd name="adj2" fmla="val 50014"/>
              <a:gd name="adj3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85800" y="5461000"/>
            <a:ext cx="4343400" cy="4953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http://dbpedia.org/resource/Allen_Iverson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50100" y="2603500"/>
            <a:ext cx="1282700" cy="2667000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 rot="8976684">
            <a:off x="7578729" y="5192390"/>
            <a:ext cx="381000" cy="44192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05600" y="5651500"/>
            <a:ext cx="2133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Player height in meters</a:t>
            </a:r>
            <a:endParaRPr lang="en-US" dirty="0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838200" y="1460500"/>
            <a:ext cx="2667000" cy="508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dbprop:team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5400000">
            <a:off x="2579687" y="2309813"/>
            <a:ext cx="78581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57926" y="6317734"/>
            <a:ext cx="167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 DBpedia</a:t>
            </a:r>
            <a:endParaRPr lang="en-US" sz="28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2</a:t>
            </a:fld>
            <a:r>
              <a:rPr lang="en-US" smtClean="0"/>
              <a:t>/49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0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 smtClean="0"/>
              <a:t>Goal: Table =&gt; LOD*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518881"/>
              </p:ext>
            </p:extLst>
          </p:nvPr>
        </p:nvGraphicFramePr>
        <p:xfrm>
          <a:off x="457200" y="1524000"/>
          <a:ext cx="7239000" cy="2362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{BC89EF96-8CEA-46FF-86C4-4CE0E7609802}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Position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Height</a:t>
                      </a:r>
                      <a:endParaRPr lang="en-US" sz="2400" i="1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Michael 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Shooting guard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1.98</a:t>
                      </a:r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Allen Iverson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Philadelphia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Point guard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1.83</a:t>
                      </a:r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Yao 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2.29</a:t>
                      </a:r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Tim Duncan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San Antonio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Power 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124200" y="2755900"/>
            <a:ext cx="5638800" cy="281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@prefix dbpedia: &lt;http://dbpedia.org/resource/&gt;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@prefix </a:t>
            </a:r>
            <a:r>
              <a:rPr lang="en-US" sz="1400" dirty="0" err="1" smtClean="0"/>
              <a:t>dbo</a:t>
            </a:r>
            <a:r>
              <a:rPr lang="en-US" sz="1400" dirty="0" smtClean="0"/>
              <a:t>: </a:t>
            </a:r>
            <a:r>
              <a:rPr lang="en-US" sz="1400" dirty="0"/>
              <a:t>&lt;http://dbpedia.org/ontology/&gt;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@prefix yago: &lt;http://dbpedia.org/class/yago/&gt;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"Name"@en is rdfs:label of </a:t>
            </a:r>
            <a:r>
              <a:rPr lang="en-US" sz="1400" dirty="0" err="1" smtClean="0"/>
              <a:t>dbo:BasketballPlayer</a:t>
            </a:r>
            <a:r>
              <a:rPr lang="en-US" sz="1400" dirty="0" smtClean="0"/>
              <a:t> </a:t>
            </a:r>
            <a:r>
              <a:rPr lang="en-US" sz="1400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"Team"@en is rdfs:label of yago:NationalBasketballAssociationTeams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"Michael Jordan"@en is rdfs:label of dbpedia:Michael Jordan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dbpedia:Michael Jordan a </a:t>
            </a:r>
            <a:r>
              <a:rPr lang="en-US" sz="1400" dirty="0" err="1" smtClean="0"/>
              <a:t>dbo:BasketballPlayer</a:t>
            </a:r>
            <a:r>
              <a:rPr lang="en-US" sz="1400" dirty="0" smtClean="0"/>
              <a:t> </a:t>
            </a:r>
            <a:r>
              <a:rPr lang="en-US" sz="1400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"Chicago Bulls"@en is rdfs:label of dbpedia:Chicago Bulls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dbpedia:Chicago Bulls a yago:NationalBasketballAssociationTeams 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2814935"/>
            <a:ext cx="85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RDF Linked Data</a:t>
            </a:r>
            <a:endParaRPr lang="en-US" b="1" dirty="0"/>
          </a:p>
        </p:txBody>
      </p:sp>
      <p:pic>
        <p:nvPicPr>
          <p:cNvPr id="8" name="Picture 7" descr="5star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4279900"/>
            <a:ext cx="2108200" cy="2108200"/>
          </a:xfrm>
          <a:prstGeom prst="rect">
            <a:avLst/>
          </a:prstGeom>
        </p:spPr>
      </p:pic>
      <p:sp>
        <p:nvSpPr>
          <p:cNvPr id="5157" name="TextBox 2"/>
          <p:cNvSpPr txBox="1">
            <a:spLocks noChangeArrowheads="1"/>
          </p:cNvSpPr>
          <p:nvPr/>
        </p:nvSpPr>
        <p:spPr bwMode="auto">
          <a:xfrm>
            <a:off x="2082800" y="5943600"/>
            <a:ext cx="668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sz="2800" dirty="0"/>
              <a:t>All this in a completely automated </a:t>
            </a:r>
            <a:r>
              <a:rPr lang="en-US" sz="2800" dirty="0" smtClean="0"/>
              <a:t>way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27000" y="6466820"/>
            <a:ext cx="1140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DBpedia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3</a:t>
            </a:fld>
            <a:r>
              <a:rPr lang="en-US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Tables are everywhere !! … yet …</a:t>
            </a:r>
            <a:endParaRPr lang="en-US" dirty="0"/>
          </a:p>
        </p:txBody>
      </p:sp>
      <p:pic>
        <p:nvPicPr>
          <p:cNvPr id="6" name="Picture 4" descr="http://t0.gstatic.com/images?q=tbn:ANd9GcReP04-KLr6h5yalOBqyByhdZiquPx2bVlArivzYhxcy68LhifH_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050925"/>
            <a:ext cx="3581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2001838"/>
            <a:ext cx="36576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000" dirty="0"/>
              <a:t>The web – </a:t>
            </a:r>
            <a:r>
              <a:rPr lang="en-US" sz="3000" b="1" i="1" dirty="0">
                <a:solidFill>
                  <a:srgbClr val="00B050"/>
                </a:solidFill>
              </a:rPr>
              <a:t>154 million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/>
              <a:t>high quality relational </a:t>
            </a:r>
            <a:r>
              <a:rPr lang="en-US" sz="3000" dirty="0" smtClean="0"/>
              <a:t>tables</a:t>
            </a:r>
            <a:endParaRPr lang="en-US" sz="3000" dirty="0"/>
          </a:p>
        </p:txBody>
      </p:sp>
      <p:pic>
        <p:nvPicPr>
          <p:cNvPr id="8" name="Picture 22" descr="http://t3.gstatic.com/images?q=tbn:ANd9GcQAy3CmQbP_iH5hGlVU3ML9khuI9zHu5n-4Cm4XYTWLN5OVd50&amp;t=1&amp;usg=__QEC9Dq1zB9EI73E4sMrxtOYuXhc=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74738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http://t1.gstatic.com/images?q=tbn:ANd9GcR-GJbpQn_gtWlnGob0B7OYYpA-ma9lKsVPUhDPIjUB3vPjCazqe1xzdPb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2638" y="2505075"/>
            <a:ext cx="1943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0088" y="4054475"/>
            <a:ext cx="1743075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8963" y="3927475"/>
            <a:ext cx="2678112" cy="2363788"/>
          </a:xfrm>
          <a:prstGeom prst="rect">
            <a:avLst/>
          </a:prstGeom>
          <a:noFill/>
          <a:ln w="127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8350" y="3886200"/>
            <a:ext cx="1852613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3724275" y="4559300"/>
            <a:ext cx="590550" cy="34131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14110">
            <a:off x="136525" y="5126038"/>
            <a:ext cx="3756025" cy="1116012"/>
          </a:xfrm>
          <a:prstGeom prst="rect">
            <a:avLst/>
          </a:prstGeom>
          <a:noFill/>
          <a:ln w="127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6467475" y="4559300"/>
            <a:ext cx="590550" cy="34131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6" name="Picture 2" descr="http://t2.gstatic.com/images?q=tbn:ANd9GcRvXqAYy8apWvbjUAx1ViQ6qHJ-RaWDqkHZ6XIMQlUV3hbIqSe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982663"/>
            <a:ext cx="2207086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4</a:t>
            </a:fld>
            <a:r>
              <a:rPr lang="en-US" smtClean="0"/>
              <a:t>/49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33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91" y="2306"/>
            <a:ext cx="8229600" cy="1143000"/>
          </a:xfrm>
        </p:spPr>
        <p:txBody>
          <a:bodyPr/>
          <a:lstStyle/>
          <a:p>
            <a:r>
              <a:rPr lang="en-US" dirty="0" smtClean="0"/>
              <a:t>Evidence–based medicine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553200"/>
            <a:ext cx="85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Figure: Evidence-Based Medicine - the </a:t>
            </a:r>
            <a:r>
              <a:rPr lang="en-US" sz="1200" dirty="0"/>
              <a:t>Essential Role of Systematic Reviews, and the Need for Automated Text Mining </a:t>
            </a:r>
            <a:r>
              <a:rPr lang="en-US" sz="1200" dirty="0" smtClean="0"/>
              <a:t>Tools, IHI 2010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39425" y="959382"/>
            <a:ext cx="7999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Evidence</a:t>
            </a:r>
            <a:r>
              <a:rPr lang="en-US" sz="2000" i="1" dirty="0"/>
              <a:t>-based</a:t>
            </a:r>
            <a:r>
              <a:rPr lang="en-US" sz="2000" i="1" dirty="0" smtClean="0"/>
              <a:t> medicine </a:t>
            </a:r>
            <a:r>
              <a:rPr lang="en-US" sz="2000" dirty="0" smtClean="0"/>
              <a:t>judges </a:t>
            </a:r>
            <a:r>
              <a:rPr lang="en-US" sz="2000" dirty="0"/>
              <a:t>the efficacy </a:t>
            </a:r>
            <a:r>
              <a:rPr lang="en-US" sz="2000" dirty="0" smtClean="0"/>
              <a:t>of treatments </a:t>
            </a:r>
            <a:r>
              <a:rPr lang="en-US" sz="2000" dirty="0"/>
              <a:t>or tests by meta-</a:t>
            </a:r>
            <a:r>
              <a:rPr lang="en-US" sz="2000" dirty="0" smtClean="0"/>
              <a:t>analyses </a:t>
            </a:r>
            <a:r>
              <a:rPr lang="en-US" sz="2000" dirty="0"/>
              <a:t>of </a:t>
            </a:r>
            <a:r>
              <a:rPr lang="en-US" sz="2000" dirty="0" smtClean="0"/>
              <a:t>clinical trials. Key information is often found in </a:t>
            </a:r>
            <a:r>
              <a:rPr lang="en-US" sz="2000" dirty="0" smtClean="0">
                <a:solidFill>
                  <a:srgbClr val="17375E"/>
                </a:solidFill>
              </a:rPr>
              <a:t>tables in articles</a:t>
            </a:r>
            <a:endParaRPr lang="en-US" sz="2000" dirty="0">
              <a:solidFill>
                <a:srgbClr val="17375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791200"/>
            <a:ext cx="76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solidFill>
                  <a:srgbClr val="FF0000"/>
                </a:solidFill>
              </a:rPr>
              <a:t>However, the rate at which meta-analyses are published remains very low …  hampers effective health care treatment … </a:t>
            </a:r>
            <a:endParaRPr lang="en-US" sz="2100" b="1" i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096000" cy="3641272"/>
          </a:xfrm>
          <a:prstGeom prst="rect">
            <a:avLst/>
          </a:prstGeom>
          <a:noFill/>
          <a:ln w="635"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2338">
            <a:off x="295273" y="2022732"/>
            <a:ext cx="5828133" cy="1730779"/>
          </a:xfrm>
          <a:prstGeom prst="rect">
            <a:avLst/>
          </a:prstGeom>
          <a:noFill/>
          <a:ln w="635" cmpd="sng"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9250">
            <a:off x="4556696" y="3074750"/>
            <a:ext cx="4257948" cy="3287891"/>
          </a:xfrm>
          <a:prstGeom prst="rect">
            <a:avLst/>
          </a:prstGeom>
          <a:noFill/>
          <a:ln w="635" cmpd="sng"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225" y="3956654"/>
            <a:ext cx="4160114" cy="2396521"/>
          </a:xfrm>
          <a:prstGeom prst="rect">
            <a:avLst/>
          </a:prstGeom>
          <a:noFill/>
          <a:ln w="635" cmpd="sng"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048500" y="2276602"/>
            <a:ext cx="8382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8500" y="3878036"/>
            <a:ext cx="571500" cy="503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1753382"/>
            <a:ext cx="150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of Clinical trials published in 2008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3362980"/>
            <a:ext cx="150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of meta analysis published in 2008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5</a:t>
            </a:fld>
            <a:r>
              <a:rPr lang="en-US" smtClean="0"/>
              <a:t>/49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ta.gov - Empowering People; Go to Data.gov home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416" y="4990481"/>
            <a:ext cx="3736766" cy="98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50782" y="4619959"/>
            <a:ext cx="385478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i="1" dirty="0" smtClean="0">
                <a:solidFill>
                  <a:srgbClr val="00B050"/>
                </a:solidFill>
              </a:rPr>
              <a:t>~ 400,000</a:t>
            </a:r>
            <a:r>
              <a:rPr lang="en-US" sz="3000" b="1" i="1" dirty="0" smtClean="0">
                <a:solidFill>
                  <a:srgbClr val="00B050"/>
                </a:solidFill>
              </a:rPr>
              <a:t> </a:t>
            </a:r>
            <a:r>
              <a:rPr lang="en-US" sz="3000" dirty="0" smtClean="0"/>
              <a:t>datasets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~</a:t>
            </a:r>
            <a:r>
              <a:rPr lang="en-US" sz="3000" b="1" i="1" dirty="0">
                <a:solidFill>
                  <a:srgbClr val="FF0000"/>
                </a:solidFill>
              </a:rPr>
              <a:t> </a:t>
            </a:r>
            <a:r>
              <a:rPr lang="en-US" sz="3000" b="1" i="1" dirty="0" smtClean="0">
                <a:solidFill>
                  <a:srgbClr val="FF0000"/>
                </a:solidFill>
              </a:rPr>
              <a:t>&lt; 1</a:t>
            </a:r>
            <a:r>
              <a:rPr lang="en-US" sz="3000" dirty="0" smtClean="0"/>
              <a:t> % in RDF  </a:t>
            </a:r>
            <a:endParaRPr lang="en-US" sz="3000" dirty="0"/>
          </a:p>
        </p:txBody>
      </p:sp>
      <p:sp>
        <p:nvSpPr>
          <p:cNvPr id="6" name="AutoShape 6" descr="data:image/jpg;base64,/9j/4AAQSkZJRgABAQAAAQABAAD/2wCEAAkGBg8SERUUExMUFRUWGR0aFhgXEhUcFhYaHxwWGh8gHxoeHyoeIyUvHRgXITgsJycqOCwwFx84NzEsNScrMCkBCQoKDQsNGg8OGi0iHyI1NTY0NTU0Mi0uKTQvLDU1NC8wLDQ1NSw0NS80LDQ1NTQvMSosNTU0LDU0NDUwNC8qLP/AABEIAFgAWAMBIgACEQEDEQH/xAAbAAEAAgMBAQAAAAAAAAAAAAAABQYCBAcBA//EADYQAAIBAgMFBQcDBAMAAAAAAAECAAMRBBIhBQYxQVEiYXGBkRMyQlJyobGSwdEUI2OyBxUz/8QAGwEBAAIDAQEAAAAAAAAAAAAAAAMEAgUGAQf/xAArEQABAwMCBAQHAAAAAAAAAAABAAIDBBESBSExQWGhFFGBsRMVMnGR0fD/2gAMAwEAAhEDEQA/AO4xEQiREQiREQiREQiREQiREQiREQiREQiSh7Q/5gwVLFf04SpV7ZRmpAOVINiSg7VgbjrodJcto49aKZiCdQFUcWY8AJTdxt3Kez6ZL0i2Mru9RwtmIu7WsSbBQCNTa5MhfKGnEcVkG33Vq/7Cu/8A5UDb5qrZB+kAt6gSi747m7dxlc1ExWHpU1FqdINVsD8xOUdonnysLS/0sbc5SrI1r5Wte3UEEg+UiNq7UpU1q1sRWalQpMEAQkFmsCSSNTxsAOhv3RNe4uxBJPp/e69NgLnZfHdbb2JTDIu0Kb06yXpvUIBp1CvBwy8iLG5A1vLQjggEEEHUEHQysYLa6OOw5qUichzj+5SewIVr8QRwPI8zfT408ccJU7NzROpT5epXv7ufjK0ld4eXCbYHt9+nVZtjEjbsVviYUqqsoZSCCLgjgQYm0UK0NuYxkVFU5TUbLmFrqLMxt32W3nNJyEX2itUuhBN6jsGW/auCbcL+kkNs4JqlPs++pDLfmRy8wSPOQa1rgg35gg8RyIInK6zV1FHUNePoI7q7Axr2W5q1gxIzYWMzUwjHtoLHqQNA3mPveSc6WGVs0YkYbgqo5pabFVvH4rPjAp92iNPrIuT6EDzMhd7ts4rD4fE1sMparmppfLcqmW+g72J15ZobFWxNVv8AIw8gbfgSUoYso+ddbizDrbgR+JzlPqTI61xmO2R/QVqWAuis3yUbuht/E4vCrXroVK1wtMsBmZCApvbQ6k8OndNveXYVHFLUw9YstOsQ6sLdmoBYjpqP36Tar49qhW4KqpvrxJ5adOcV64YWIuDyMxrdcihq84dwO6xjpXOjxeo7ZW7OH2fg2o0mLl3DZm4lrraw7gPzPdpve3nPqUUG+t+VyTb1kbtHGhbAhjm4WW/f+NZptR1T5jIMG2FlbgpxC2yndycddalE/AQyfS19PJgfURITdWuRjlA+JHB8sp/MTsNKlMtI0u4jb8KjUNxkKuG2Nr+ysqgNUbgCbAAfEx6fn1IgaeFNR2epVcljc5bKNABoLdB1M295aDLUFYj+3lCsR8Fixue7tceVtZFpXrclpjxqMfsF/ecvr1TU+I+E7Zgtbr1VymY3C44rPamzwpXtZ1JIGa2ZWte1xa6kAg+XlNbCx4uEBOVlugJuVI95Ln1HgegldxikqS7Zm4UwBlAc8LcTfx4C892HiW9siEWYVb27jmv6dr7SHTap8c7HRjYkAjluspY8mG/JfDblM0sXVB4MQ48GH8gzLDY1ScoOo1PdJ/fHYjVUFWmL1Kd9BxZOJHiOI8+so9Ksp/YjQ+sk1eiMdQ48nbhewSBzB0VnWrMjUkDTxVQcGU/UuvqCJk2Kqn41H0qb+pJ/E0PwDfirF1JYvGqg1PHgBqT4CRNWoSS7e9awF/dHTx6n+Jiairc6knixN2Pn/E06tdmIVQWZjZQOJJ4AS1DAb2avCVZNxMLnxFSpyprlH1Pr/qo/UJ5LRu1sb+moBDYue1UI5sePkNB5RPotFB4eBrDxWnlfm8lShF5SttYFsMxyi1Jvca11pn5T0F+F+Rtyl2njKCLHUTGuoo62LB/ofJIpTG64XN6bdoG7O50HXXkqj9pb93theyzVKljVckm3wA/CD+TzMkMNsyhTJZKSITzVFB+02pT0/SW0ZL3HI+ylmqDILDZJVN4dyRVJqUCEc6sp9xz1090/Y/eWuJtJoY524yC4Vdryw3C5DjMLiKBtVpuneRdf1Ds/eao2ip0DAnoDc+gnaJ5lE0rtDjJu13ZWhVnmFyfA7Exdc9ikwHzOCijzIufIGXrdzdKnhu2x9pVt71tF7lHLx4n7SfiX6XToaY5Dc9VFJO5+yRETYqBIiIRIiIRIiIRIiIRIiIRIiIR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8" descr="data:image/jpg;base64,/9j/4AAQSkZJRgABAQAAAQABAAD/2wCEAAkGBg8SERUUExMUFRUWGR0aFhgXEhUcFhYaHxwWGh8gHxoeHyoeIyUvHRgXITgsJycqOCwwFx84NzEsNScrMCkBCQoKDQsNGg8OGi0iHyI1NTY0NTU0Mi0uKTQvLDU1NC8wLDQ1NSw0NS80LDQ1NTQvMSosNTU0LDU0NDUwNC8qLP/AABEIAFgAWAMBIgACEQEDEQH/xAAbAAEAAgMBAQAAAAAAAAAAAAAABQYCBAcBA//EADYQAAIBAgMFBQcDBAMAAAAAAAECAAMRBBIhBQYxQVEiYXGBkRMyQlJyobGSwdEUI2OyBxUz/8QAGwEBAAIDAQEAAAAAAAAAAAAAAAMEAgUGAQf/xAArEQABAwMCBAQHAAAAAAAAAAABAAIDBBESBSExQWGhFFGBsRMVMnGR0fD/2gAMAwEAAhEDEQA/AO4xEQiREQiREQiREQiREQiREQiREQiREQiSh7Q/5gwVLFf04SpV7ZRmpAOVINiSg7VgbjrodJcto49aKZiCdQFUcWY8AJTdxt3Kez6ZL0i2Mru9RwtmIu7WsSbBQCNTa5MhfKGnEcVkG33Vq/7Cu/8A5UDb5qrZB+kAt6gSi747m7dxlc1ExWHpU1FqdINVsD8xOUdonnysLS/0sbc5SrI1r5Wte3UEEg+UiNq7UpU1q1sRWalQpMEAQkFmsCSSNTxsAOhv3RNe4uxBJPp/e69NgLnZfHdbb2JTDIu0Kb06yXpvUIBp1CvBwy8iLG5A1vLQjggEEEHUEHQysYLa6OOw5qUichzj+5SewIVr8QRwPI8zfT408ccJU7NzROpT5epXv7ufjK0ld4eXCbYHt9+nVZtjEjbsVviYUqqsoZSCCLgjgQYm0UK0NuYxkVFU5TUbLmFrqLMxt32W3nNJyEX2itUuhBN6jsGW/auCbcL+kkNs4JqlPs++pDLfmRy8wSPOQa1rgg35gg8RyIInK6zV1FHUNePoI7q7Axr2W5q1gxIzYWMzUwjHtoLHqQNA3mPveSc6WGVs0YkYbgqo5pabFVvH4rPjAp92iNPrIuT6EDzMhd7ts4rD4fE1sMparmppfLcqmW+g72J15ZobFWxNVv8AIw8gbfgSUoYso+ddbizDrbgR+JzlPqTI61xmO2R/QVqWAuis3yUbuht/E4vCrXroVK1wtMsBmZCApvbQ6k8OndNveXYVHFLUw9YstOsQ6sLdmoBYjpqP36Tar49qhW4KqpvrxJ5adOcV64YWIuDyMxrdcihq84dwO6xjpXOjxeo7ZW7OH2fg2o0mLl3DZm4lrraw7gPzPdpve3nPqUUG+t+VyTb1kbtHGhbAhjm4WW/f+NZptR1T5jIMG2FlbgpxC2yndycddalE/AQyfS19PJgfURITdWuRjlA+JHB8sp/MTsNKlMtI0u4jb8KjUNxkKuG2Nr+ysqgNUbgCbAAfEx6fn1IgaeFNR2epVcljc5bKNABoLdB1M295aDLUFYj+3lCsR8Fixue7tceVtZFpXrclpjxqMfsF/ecvr1TU+I+E7Zgtbr1VymY3C44rPamzwpXtZ1JIGa2ZWte1xa6kAg+XlNbCx4uEBOVlugJuVI95Ln1HgegldxikqS7Zm4UwBlAc8LcTfx4C892HiW9siEWYVb27jmv6dr7SHTap8c7HRjYkAjluspY8mG/JfDblM0sXVB4MQ48GH8gzLDY1ScoOo1PdJ/fHYjVUFWmL1Kd9BxZOJHiOI8+so9Ksp/YjQ+sk1eiMdQ48nbhewSBzB0VnWrMjUkDTxVQcGU/UuvqCJk2Kqn41H0qb+pJ/E0PwDfirF1JYvGqg1PHgBqT4CRNWoSS7e9awF/dHTx6n+Jiairc6knixN2Pn/E06tdmIVQWZjZQOJJ4AS1DAb2avCVZNxMLnxFSpyprlH1Pr/qo/UJ5LRu1sb+moBDYue1UI5sePkNB5RPotFB4eBrDxWnlfm8lShF5SttYFsMxyi1Jvca11pn5T0F+F+Rtyl2njKCLHUTGuoo62LB/ofJIpTG64XN6bdoG7O50HXXkqj9pb93theyzVKljVckm3wA/CD+TzMkMNsyhTJZKSITzVFB+02pT0/SW0ZL3HI+ylmqDILDZJVN4dyRVJqUCEc6sp9xz1090/Y/eWuJtJoY524yC4Vdryw3C5DjMLiKBtVpuneRdf1Ds/eao2ip0DAnoDc+gnaJ5lE0rtDjJu13ZWhVnmFyfA7Exdc9ikwHzOCijzIufIGXrdzdKnhu2x9pVt71tF7lHLx4n7SfiX6XToaY5Dc9VFJO5+yRETYqBIiIRIiIRIiIRIiIRIiIRIiIR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64" name="Picture 16" descr="http://images.zaazu.com/img/thumbsup-thumbs-up-approve-ok-smiley-emoticon-000283-faceboo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8535" y="4567695"/>
            <a:ext cx="725430" cy="7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encrypted-tbn2.google.com/images?q=tbn:ANd9GcSZ592KD7dOnxmk3zz_HwEUqPAEPz0v7sxdu-3tWdEDeKW6eLnH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1579" y="5563887"/>
            <a:ext cx="402386" cy="4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227" y="338901"/>
            <a:ext cx="7309738" cy="438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6</a:t>
            </a:fld>
            <a:r>
              <a:rPr lang="en-US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-889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2010 Preliminary System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1992" y="2969304"/>
            <a:ext cx="6629400" cy="153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Class prediction for column: 77%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Entity Linking for table cells: 66%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467" y="4450828"/>
            <a:ext cx="4114800" cy="1797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b="1" i="1" dirty="0" smtClean="0"/>
              <a:t>Examples of class label prediction results: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Column </a:t>
            </a:r>
            <a:r>
              <a:rPr lang="en-US" dirty="0"/>
              <a:t>– Nationality</a:t>
            </a:r>
            <a:br>
              <a:rPr lang="en-US" dirty="0"/>
            </a:br>
            <a:r>
              <a:rPr lang="en-US" dirty="0"/>
              <a:t>Prediction – MilitaryConflict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Column – Birth Place</a:t>
            </a:r>
            <a:br>
              <a:rPr lang="en-US" dirty="0"/>
            </a:br>
            <a:r>
              <a:rPr lang="en-US" dirty="0"/>
              <a:t>Prediction – PopulatedPlace</a:t>
            </a:r>
          </a:p>
        </p:txBody>
      </p:sp>
      <p:pic>
        <p:nvPicPr>
          <p:cNvPr id="10" name="Picture 6" descr="http://upload.wikimedia.org/wikipedia/en/6/66/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254" y="5641289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Red X Cross Wrong Not Clip Art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3691" y="490519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lowchart: Process 12"/>
          <p:cNvSpPr/>
          <p:nvPr/>
        </p:nvSpPr>
        <p:spPr>
          <a:xfrm>
            <a:off x="820738" y="1512888"/>
            <a:ext cx="1984375" cy="841375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Predict Class for Columns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3641725" y="1512888"/>
            <a:ext cx="1984375" cy="841375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Linking the table cells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6308725" y="1512888"/>
            <a:ext cx="1984375" cy="841375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Identify and Discover relations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990600"/>
            <a:ext cx="79248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 smtClean="0">
                <a:solidFill>
                  <a:schemeClr val="tx1"/>
                </a:solidFill>
              </a:rPr>
              <a:t/>
            </a:r>
            <a:br>
              <a:rPr lang="en-US" sz="2100" dirty="0" smtClean="0">
                <a:solidFill>
                  <a:schemeClr val="tx1"/>
                </a:solidFill>
              </a:rPr>
            </a:br>
            <a:endParaRPr lang="en-US" sz="2100" i="1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738813" y="1879600"/>
            <a:ext cx="433387" cy="18573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  <a:latin typeface="Palatino Linotype"/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80497" y="2674577"/>
            <a:ext cx="6491205" cy="4031023"/>
          </a:xfrm>
          <a:prstGeom prst="rect">
            <a:avLst/>
          </a:prstGeom>
          <a:ln w="63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ight Arrow 17"/>
          <p:cNvSpPr/>
          <p:nvPr/>
        </p:nvSpPr>
        <p:spPr>
          <a:xfrm>
            <a:off x="2971800" y="1879600"/>
            <a:ext cx="433388" cy="18573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  <a:latin typeface="Palatino Linotyp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8338" y="1041400"/>
            <a:ext cx="178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T2LD Framework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6820" y="2576661"/>
            <a:ext cx="891375" cy="39100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7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Sources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663700"/>
            <a:ext cx="7607300" cy="5003800"/>
          </a:xfrm>
        </p:spPr>
        <p:txBody>
          <a:bodyPr>
            <a:normAutofit/>
          </a:bodyPr>
          <a:lstStyle/>
          <a:p>
            <a:pPr marL="228600" indent="-228600"/>
            <a:r>
              <a:rPr lang="en-US" dirty="0" smtClean="0"/>
              <a:t>The </a:t>
            </a:r>
            <a:r>
              <a:rPr lang="en-US" i="1" dirty="0" smtClean="0">
                <a:solidFill>
                  <a:srgbClr val="17375E"/>
                </a:solidFill>
              </a:rPr>
              <a:t>sequential</a:t>
            </a:r>
            <a:r>
              <a:rPr lang="en-US" dirty="0" smtClean="0"/>
              <a:t> approach let errors perco-late from one phase to the next</a:t>
            </a:r>
          </a:p>
          <a:p>
            <a:pPr marL="228600" indent="-228600"/>
            <a:r>
              <a:rPr lang="en-US" dirty="0" smtClean="0"/>
              <a:t>The system was biased toward predicting overly general classes over more appropriate specific ones</a:t>
            </a:r>
          </a:p>
          <a:p>
            <a:pPr marL="228600" indent="-228600"/>
            <a:r>
              <a:rPr lang="en-US" dirty="0" smtClean="0">
                <a:solidFill>
                  <a:srgbClr val="17375E"/>
                </a:solidFill>
              </a:rPr>
              <a:t>Heuristics</a:t>
            </a:r>
            <a:r>
              <a:rPr lang="en-US" dirty="0" smtClean="0"/>
              <a:t> largely drive the system</a:t>
            </a:r>
          </a:p>
          <a:p>
            <a:pPr marL="228600" indent="-228600"/>
            <a:r>
              <a:rPr lang="en-US" dirty="0" smtClean="0"/>
              <a:t>Although we consider multiple sources of evidence, we did not </a:t>
            </a:r>
            <a:r>
              <a:rPr lang="en-US" dirty="0" smtClean="0">
                <a:solidFill>
                  <a:srgbClr val="17375E"/>
                </a:solidFill>
              </a:rPr>
              <a:t>joint assignment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200" y="152400"/>
            <a:ext cx="1308100" cy="1308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8</a:t>
            </a:fld>
            <a:r>
              <a:rPr lang="en-US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04800" y="4648200"/>
            <a:ext cx="8153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43600" y="1371600"/>
            <a:ext cx="2514600" cy="9144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04800" y="1503363"/>
          <a:ext cx="19812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2831996" imgH="901667" progId="Word.Document.12">
                  <p:link updateAutomatic="1"/>
                </p:oleObj>
              </mc:Choice>
              <mc:Fallback>
                <p:oleObj name="Document" r:id="rId3" imgW="2831996" imgH="901667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03363"/>
                        <a:ext cx="19812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667000" y="1371600"/>
            <a:ext cx="3276600" cy="91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1562100"/>
            <a:ext cx="1066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Sampling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1562100"/>
            <a:ext cx="1066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Acronym detection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67000" y="1063625"/>
            <a:ext cx="579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400" i="1"/>
              <a:t>Pre-processing modules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26670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Query and generate initial mappings</a:t>
            </a:r>
          </a:p>
        </p:txBody>
      </p:sp>
      <p:sp>
        <p:nvSpPr>
          <p:cNvPr id="17" name="Cloud 16"/>
          <p:cNvSpPr/>
          <p:nvPr/>
        </p:nvSpPr>
        <p:spPr>
          <a:xfrm>
            <a:off x="6248400" y="2513013"/>
            <a:ext cx="2514600" cy="1830387"/>
          </a:xfrm>
          <a:prstGeom prst="cloud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Flowchart: Magnetic Disk 17"/>
          <p:cNvSpPr/>
          <p:nvPr/>
        </p:nvSpPr>
        <p:spPr>
          <a:xfrm>
            <a:off x="7237413" y="3592513"/>
            <a:ext cx="342900" cy="28257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/>
              <a:t>2</a:t>
            </a:r>
          </a:p>
        </p:txBody>
      </p:sp>
      <p:pic>
        <p:nvPicPr>
          <p:cNvPr id="19" name="Picture 2" descr="http://richard.cyganiak.de/2007/10/lod/lod-datasets_2010-09-22_colore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1713" y="2724150"/>
            <a:ext cx="11064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http://ebiquity.umbc.edu/projectIcons/83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048000"/>
            <a:ext cx="5445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lowchart: Magnetic Disk 20"/>
          <p:cNvSpPr/>
          <p:nvPr/>
        </p:nvSpPr>
        <p:spPr>
          <a:xfrm>
            <a:off x="7612063" y="3587750"/>
            <a:ext cx="234950" cy="28733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43400" y="2362200"/>
            <a:ext cx="0" cy="22860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19600" y="3352800"/>
            <a:ext cx="0" cy="22860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86400" y="2971800"/>
            <a:ext cx="838200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57700" y="4381500"/>
            <a:ext cx="0" cy="22860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9600" y="47244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Generate Linked RDF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19400" y="5029200"/>
            <a:ext cx="457200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81400" y="47244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Verify (</a:t>
            </a:r>
            <a:r>
              <a:rPr lang="en-US" sz="1400" i="1" dirty="0"/>
              <a:t>optional</a:t>
            </a:r>
            <a:r>
              <a:rPr lang="en-US" sz="1400" dirty="0"/>
              <a:t>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638800" y="5037138"/>
            <a:ext cx="457200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00800" y="4724400"/>
            <a:ext cx="18669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Store in a knowledge base &amp; publish as LOD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05200" y="36576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Joint Inference/Assignment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Domain Independent Framework</a:t>
            </a:r>
          </a:p>
        </p:txBody>
      </p:sp>
      <p:cxnSp>
        <p:nvCxnSpPr>
          <p:cNvPr id="31" name="Straight Arrow Connector 30"/>
          <p:cNvCxnSpPr>
            <a:endCxn id="5" idx="1"/>
          </p:cNvCxnSpPr>
          <p:nvPr/>
        </p:nvCxnSpPr>
        <p:spPr>
          <a:xfrm>
            <a:off x="2286000" y="1828800"/>
            <a:ext cx="381000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8F4D-676F-A947-87E4-669555EC4498}" type="slidenum">
              <a:rPr lang="en-US" smtClean="0"/>
              <a:pPr/>
              <a:t>9</a:t>
            </a:fld>
            <a:r>
              <a:rPr lang="en-US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2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2" grpId="0" animBg="1"/>
      <p:bldP spid="5" grpId="0" animBg="1"/>
      <p:bldP spid="6" grpId="0" animBg="1"/>
      <p:bldP spid="7" grpId="0" animBg="1"/>
      <p:bldP spid="9" grpId="0"/>
      <p:bldP spid="11" grpId="0" animBg="1"/>
      <p:bldP spid="18" grpId="0" animBg="1"/>
      <p:bldP spid="21" grpId="0" animBg="1"/>
      <p:bldP spid="34" grpId="0" animBg="1"/>
      <p:bldP spid="34" grpId="1" animBg="1"/>
      <p:bldP spid="38" grpId="0" animBg="1"/>
      <p:bldP spid="38" grpId="1" animBg="1"/>
      <p:bldP spid="40" grpId="0" animBg="1"/>
      <p:bldP spid="40" grpId="1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2.4|3.5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14.8|1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0.8|0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828</Words>
  <Application>Microsoft Macintosh PowerPoint</Application>
  <PresentationFormat>On-screen Show (4:3)</PresentationFormat>
  <Paragraphs>226</Paragraphs>
  <Slides>17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???</vt:lpstr>
      <vt:lpstr>Generating Linked Data by Inferring the Semantics of Tables  Varish Mulwad, Ph.D. 2015</vt:lpstr>
      <vt:lpstr>Goal: Table =&gt; LOD*</vt:lpstr>
      <vt:lpstr>Goal: Table =&gt; LOD*</vt:lpstr>
      <vt:lpstr>Tables are everywhere !! … yet …</vt:lpstr>
      <vt:lpstr>Evidence–based medicine</vt:lpstr>
      <vt:lpstr>PowerPoint Presentation</vt:lpstr>
      <vt:lpstr>2010 Preliminary System</vt:lpstr>
      <vt:lpstr>Sources of Errors</vt:lpstr>
      <vt:lpstr>A Domain Independent Framework</vt:lpstr>
      <vt:lpstr>Query Mechanism</vt:lpstr>
      <vt:lpstr>Ranking the candidates</vt:lpstr>
      <vt:lpstr>Ranking the candidates</vt:lpstr>
      <vt:lpstr>Joint Inference over evidence in a table</vt:lpstr>
      <vt:lpstr>A graphical model for tables Joint inference over evidence in a table</vt:lpstr>
      <vt:lpstr>Parameterized graphical model</vt:lpstr>
      <vt:lpstr>Challenge: Interpreting Literals</vt:lpstr>
      <vt:lpstr>Other Challenges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Linked Data by Inferring the Semantics of Tables  Research with Varish Mulwad</dc:title>
  <dc:creator>tim finin</dc:creator>
  <cp:lastModifiedBy>tim finin</cp:lastModifiedBy>
  <cp:revision>4</cp:revision>
  <dcterms:created xsi:type="dcterms:W3CDTF">2016-11-21T12:27:26Z</dcterms:created>
  <dcterms:modified xsi:type="dcterms:W3CDTF">2016-11-21T19:35:31Z</dcterms:modified>
</cp:coreProperties>
</file>