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56" r:id="rId2"/>
    <p:sldId id="371" r:id="rId3"/>
    <p:sldId id="372" r:id="rId4"/>
    <p:sldId id="374" r:id="rId5"/>
    <p:sldId id="375" r:id="rId6"/>
    <p:sldId id="396" r:id="rId7"/>
    <p:sldId id="397" r:id="rId8"/>
    <p:sldId id="376" r:id="rId9"/>
    <p:sldId id="395" r:id="rId10"/>
    <p:sldId id="377" r:id="rId11"/>
    <p:sldId id="378" r:id="rId12"/>
    <p:sldId id="379" r:id="rId13"/>
    <p:sldId id="380" r:id="rId14"/>
    <p:sldId id="381" r:id="rId15"/>
    <p:sldId id="393" r:id="rId16"/>
    <p:sldId id="382" r:id="rId17"/>
    <p:sldId id="383" r:id="rId18"/>
    <p:sldId id="384" r:id="rId19"/>
    <p:sldId id="398" r:id="rId20"/>
    <p:sldId id="385" r:id="rId21"/>
    <p:sldId id="388" r:id="rId22"/>
    <p:sldId id="386" r:id="rId23"/>
    <p:sldId id="387" r:id="rId24"/>
    <p:sldId id="392" r:id="rId25"/>
    <p:sldId id="394" r:id="rId26"/>
    <p:sldId id="390" r:id="rId27"/>
    <p:sldId id="389" r:id="rId28"/>
    <p:sldId id="391" r:id="rId29"/>
  </p:sldIdLst>
  <p:sldSz cx="9144000" cy="6858000" type="screen4x3"/>
  <p:notesSz cx="9601200" cy="73152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43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00"/>
    <a:srgbClr val="0000CC"/>
    <a:srgbClr val="FF0000"/>
    <a:srgbClr val="3366FF"/>
    <a:srgbClr val="E1F4FF"/>
    <a:srgbClr val="5F5F5F"/>
    <a:srgbClr val="00FF9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/>
    <p:restoredTop sz="91282"/>
  </p:normalViewPr>
  <p:slideViewPr>
    <p:cSldViewPr showGuides="1">
      <p:cViewPr>
        <p:scale>
          <a:sx n="63" d="100"/>
          <a:sy n="63" d="100"/>
        </p:scale>
        <p:origin x="976" y="1400"/>
      </p:cViewPr>
      <p:guideLst>
        <p:guide orient="horz" pos="2114"/>
        <p:guide pos="43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-852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pPr>
              <a:defRPr/>
            </a:pPr>
            <a:fld id="{F0A59202-4E64-6E46-8036-6054B0E974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00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dirty="0"/>
              <a:t>Click to edit Master text styles</a:t>
            </a:r>
          </a:p>
          <a:p>
            <a:pPr lvl="1"/>
            <a:r>
              <a:rPr lang="el-GR" noProof="0" dirty="0"/>
              <a:t>Second level</a:t>
            </a:r>
          </a:p>
          <a:p>
            <a:pPr lvl="2"/>
            <a:r>
              <a:rPr lang="el-GR" noProof="0" dirty="0"/>
              <a:t>Third level</a:t>
            </a:r>
          </a:p>
          <a:p>
            <a:pPr lvl="3"/>
            <a:r>
              <a:rPr lang="el-GR" noProof="0" dirty="0"/>
              <a:t>Fourth level</a:t>
            </a:r>
          </a:p>
          <a:p>
            <a:pPr lvl="4"/>
            <a:r>
              <a:rPr lang="el-GR" noProof="0" dirty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alibri"/>
              </a:defRPr>
            </a:lvl1pPr>
          </a:lstStyle>
          <a:p>
            <a:pPr>
              <a:defRPr/>
            </a:pPr>
            <a:fld id="{DC360C72-64D9-A64B-9A62-28652F9B9DE6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55410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9D976D-28BE-CA46-91DB-6BF284B12D4E}" type="slidenum">
              <a:rPr lang="el-GR" sz="1300">
                <a:latin typeface="Calibri" charset="0"/>
              </a:rPr>
              <a:pPr eaLnBrk="1" hangingPunct="1"/>
              <a:t>1</a:t>
            </a:fld>
            <a:endParaRPr lang="el-GR" sz="1300">
              <a:latin typeface="Calibri" charset="0"/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CACB48-082F-6044-9C05-75D9D6995335}" type="slidenum">
              <a:rPr lang="el-GR" sz="1300">
                <a:latin typeface="Calibri" charset="0"/>
              </a:rPr>
              <a:pPr eaLnBrk="1" hangingPunct="1"/>
              <a:t>2</a:t>
            </a:fld>
            <a:endParaRPr lang="el-GR" sz="1300">
              <a:latin typeface="Calibri" charset="0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360C72-64D9-A64B-9A62-28652F9B9DE6}" type="slidenum">
              <a:rPr lang="el-GR" smtClean="0"/>
              <a:pPr>
                <a:defRPr/>
              </a:pPr>
              <a:t>12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42032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-L says to follow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60C72-64D9-A64B-9A62-28652F9B9DE6}" type="slidenum">
              <a:rPr lang="el-GR" smtClean="0"/>
              <a:pPr>
                <a:defRPr/>
              </a:pPr>
              <a:t>15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7542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pitchFamily="-65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</p:spPr>
        <p:txBody>
          <a:bodyPr anchorCtr="0"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217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387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798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852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22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937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421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48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67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88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855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/>
              <a:t>Click to edit Master text styles</a:t>
            </a:r>
          </a:p>
          <a:p>
            <a:pPr lvl="1"/>
            <a:r>
              <a:rPr lang="el-GR"/>
              <a:t>Second level</a:t>
            </a:r>
          </a:p>
          <a:p>
            <a:pPr lvl="2"/>
            <a:r>
              <a:rPr lang="el-GR"/>
              <a:t>Third level</a:t>
            </a:r>
          </a:p>
          <a:p>
            <a:pPr lvl="3"/>
            <a:r>
              <a:rPr lang="el-GR"/>
              <a:t>Fourth level</a:t>
            </a:r>
          </a:p>
          <a:p>
            <a:pPr lvl="4"/>
            <a:r>
              <a:rPr lang="el-G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Calibri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>
          <a:solidFill>
            <a:srgbClr val="000000"/>
          </a:solidFill>
          <a:latin typeface="Calibri"/>
          <a:ea typeface="ＭＳ Ｐゴシック" charset="0"/>
          <a:cs typeface="ＭＳ Ｐゴシック" charset="0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rgbClr val="000000"/>
          </a:solidFill>
          <a:latin typeface="Calibri"/>
          <a:ea typeface="ＭＳ Ｐゴシック" pitchFamily="-65" charset="-128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rgbClr val="000000"/>
          </a:solidFill>
          <a:latin typeface="Calibri"/>
          <a:ea typeface="ＭＳ Ｐゴシック" pitchFamily="-65" charset="-128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000000"/>
          </a:solidFill>
          <a:latin typeface="Calibri"/>
          <a:ea typeface="ＭＳ Ｐゴシック" pitchFamily="-65" charset="-128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rgbClr val="000000"/>
          </a:solidFill>
          <a:latin typeface="Calibri"/>
          <a:ea typeface="ＭＳ Ｐゴシック" pitchFamily="-65" charset="-128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rgbClr val="000000"/>
          </a:solidFill>
          <a:latin typeface="+mn-lt"/>
          <a:ea typeface="ＭＳ Ｐゴシック" pitchFamily="-65" charset="-128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rgbClr val="000000"/>
          </a:solidFill>
          <a:latin typeface="+mn-lt"/>
          <a:ea typeface="ＭＳ Ｐゴシック" pitchFamily="-65" charset="-128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rgbClr val="000000"/>
          </a:solidFill>
          <a:latin typeface="+mn-lt"/>
          <a:ea typeface="ＭＳ Ｐゴシック" pitchFamily="-65" charset="-128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rgbClr val="000000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json-ld.org/contexts/person.jsonl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hema.org/L" TargetMode="External"/><Relationship Id="rId4" Type="http://schemas.openxmlformats.org/officeDocument/2006/relationships/hyperlink" Target="http://schema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twitter.com/account/profile_image/mlanthal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S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tiff"/><Relationship Id="rId5" Type="http://schemas.openxmlformats.org/officeDocument/2006/relationships/hyperlink" Target="http://json.org/" TargetMode="External"/><Relationship Id="rId4" Type="http://schemas.openxmlformats.org/officeDocument/2006/relationships/hyperlink" Target="http://tools.ietf.org/html/rfc4627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earch.google.com/structured-data/testing-tool#url=ebiquity.umbc.edu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json-ld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json-ld.or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json-ld.org/playgroun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" TargetMode="External"/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json-ld11/" TargetMode="External"/><Relationship Id="rId2" Type="http://schemas.openxmlformats.org/officeDocument/2006/relationships/hyperlink" Target="https://www.w3.org/TR/json-l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json-l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2"/>
          <p:cNvSpPr>
            <a:spLocks noGrp="1" noChangeArrowheads="1"/>
          </p:cNvSpPr>
          <p:nvPr>
            <p:ph type="ctrTitle"/>
          </p:nvPr>
        </p:nvSpPr>
        <p:spPr>
          <a:xfrm>
            <a:off x="348455" y="303889"/>
            <a:ext cx="8447087" cy="309721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E1F4FF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60000"/>
              </a:spcBef>
            </a:pPr>
            <a:r>
              <a:rPr lang="en-US" sz="9600" dirty="0">
                <a:latin typeface="Calibri" charset="0"/>
              </a:rPr>
              <a:t>JSON-LD</a:t>
            </a:r>
            <a:br>
              <a:rPr lang="en-US" sz="6000" dirty="0">
                <a:latin typeface="Calibri" charset="0"/>
              </a:rPr>
            </a:br>
            <a:endParaRPr lang="el-GR" sz="6000" dirty="0">
              <a:latin typeface="Calibri" charset="0"/>
            </a:endParaRPr>
          </a:p>
        </p:txBody>
      </p:sp>
      <p:pic>
        <p:nvPicPr>
          <p:cNvPr id="4098" name="Picture 2" descr="JSON-LD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73" y="2060848"/>
            <a:ext cx="28352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547B52-35F6-434E-8826-D8466CD1693A}"/>
              </a:ext>
            </a:extLst>
          </p:cNvPr>
          <p:cNvSpPr txBox="1"/>
          <p:nvPr/>
        </p:nvSpPr>
        <p:spPr>
          <a:xfrm>
            <a:off x="1043608" y="5589240"/>
            <a:ext cx="734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JSON for Linked Data: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a standard for serializing RDF using JSON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 the beginning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Calibri" charset="0"/>
              </a:rPr>
              <a:t>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Calibri" charset="0"/>
              </a:rPr>
              <a:t>  "name": "Manu </a:t>
            </a:r>
            <a:r>
              <a:rPr lang="en-US" dirty="0" err="1">
                <a:latin typeface="Calibri" charset="0"/>
              </a:rPr>
              <a:t>Sporny</a:t>
            </a:r>
            <a:r>
              <a:rPr lang="en-US" dirty="0">
                <a:latin typeface="Calibri" charset="0"/>
              </a:rPr>
              <a:t>",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Calibri" charset="0"/>
              </a:rPr>
              <a:t>  "homepage": "http://</a:t>
            </a:r>
            <a:r>
              <a:rPr lang="en-US" dirty="0" err="1">
                <a:latin typeface="Calibri" charset="0"/>
              </a:rPr>
              <a:t>manu.sporny.org</a:t>
            </a:r>
            <a:r>
              <a:rPr lang="en-US" dirty="0">
                <a:latin typeface="Calibri" charset="0"/>
              </a:rPr>
              <a:t>/",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Calibri" charset="0"/>
              </a:rPr>
              <a:t>  "image": "http://</a:t>
            </a:r>
            <a:r>
              <a:rPr lang="en-US" dirty="0" err="1">
                <a:latin typeface="Calibri" charset="0"/>
              </a:rPr>
              <a:t>manu.sporny.org</a:t>
            </a:r>
            <a:r>
              <a:rPr lang="en-US" dirty="0">
                <a:latin typeface="Calibri" charset="0"/>
              </a:rPr>
              <a:t>/images/</a:t>
            </a:r>
            <a:r>
              <a:rPr lang="en-US" dirty="0" err="1">
                <a:latin typeface="Calibri" charset="0"/>
              </a:rPr>
              <a:t>manu.png</a:t>
            </a:r>
            <a:r>
              <a:rPr lang="en-US" dirty="0">
                <a:latin typeface="Calibri" charset="0"/>
              </a:rPr>
              <a:t>"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Calibri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 bit better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4967288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dirty="0"/>
              <a:t>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/>
              <a:t>  "http://schema.org/name": "Manu </a:t>
            </a:r>
            <a:r>
              <a:rPr lang="en-US" sz="2400" dirty="0" err="1"/>
              <a:t>Sporny</a:t>
            </a:r>
            <a:r>
              <a:rPr lang="en-US" sz="2400" dirty="0"/>
              <a:t>",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/>
              <a:t>  "http://schema.org/</a:t>
            </a:r>
            <a:r>
              <a:rPr lang="en-US" sz="2400" dirty="0" err="1"/>
              <a:t>url</a:t>
            </a:r>
            <a:r>
              <a:rPr lang="en-US" sz="2400" dirty="0"/>
              <a:t>": { "@id": "http://</a:t>
            </a:r>
            <a:r>
              <a:rPr lang="en-US" sz="2400" dirty="0" err="1"/>
              <a:t>manu.sporny.org</a:t>
            </a:r>
            <a:r>
              <a:rPr lang="en-US" sz="2400" dirty="0"/>
              <a:t>/" }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/>
              <a:t>  "http://schema.org/image": </a:t>
            </a:r>
            <a:br>
              <a:rPr lang="en-US" sz="2400" dirty="0"/>
            </a:br>
            <a:r>
              <a:rPr lang="en-US" sz="2400" dirty="0"/>
              <a:t>         { "@id": "http://</a:t>
            </a:r>
            <a:r>
              <a:rPr lang="en-US" sz="2400" dirty="0" err="1"/>
              <a:t>manu.sporny.org</a:t>
            </a:r>
            <a:r>
              <a:rPr lang="en-US" sz="2400" dirty="0"/>
              <a:t>/images/</a:t>
            </a:r>
            <a:r>
              <a:rPr lang="en-US" sz="2400" dirty="0" err="1"/>
              <a:t>manu.png</a:t>
            </a:r>
            <a:r>
              <a:rPr lang="en-US" sz="2400" dirty="0"/>
              <a:t>" }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/>
              <a:t>}</a:t>
            </a:r>
          </a:p>
          <a:p>
            <a:pPr marL="0" indent="0">
              <a:buFont typeface="Wingdings" charset="0"/>
              <a:buNone/>
              <a:defRPr/>
            </a:pPr>
            <a:endParaRPr lang="en-US" sz="2000" dirty="0"/>
          </a:p>
          <a:p>
            <a:pPr>
              <a:defRPr/>
            </a:pPr>
            <a:r>
              <a:rPr lang="en-US" sz="3200" dirty="0"/>
              <a:t>The '@id' keyword means 'This value is an identifier that is an IRI’</a:t>
            </a:r>
          </a:p>
          <a:p>
            <a:pPr>
              <a:defRPr/>
            </a:pPr>
            <a:r>
              <a:rPr lang="en-US" sz="3200" dirty="0"/>
              <a:t>i.e., it’s not just a reference to a web page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Define a context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" y="2675320"/>
            <a:ext cx="4860031" cy="3959646"/>
          </a:xfrm>
          <a:ln w="3175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2000" dirty="0">
                <a:latin typeface="Calibri" charset="0"/>
              </a:rPr>
              <a:t>{ "@context":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latin typeface="Calibri" charset="0"/>
              </a:rPr>
              <a:t>  {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latin typeface="Calibri" charset="0"/>
              </a:rPr>
              <a:t>    "name": "http://</a:t>
            </a:r>
            <a:r>
              <a:rPr lang="en-US" sz="2000" dirty="0" err="1">
                <a:latin typeface="Calibri" charset="0"/>
              </a:rPr>
              <a:t>schema.org</a:t>
            </a:r>
            <a:r>
              <a:rPr lang="en-US" sz="2000" dirty="0">
                <a:latin typeface="Calibri" charset="0"/>
              </a:rPr>
              <a:t>/name",  % [1]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latin typeface="Calibri" charset="0"/>
              </a:rPr>
              <a:t>    "image": {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latin typeface="Calibri" charset="0"/>
              </a:rPr>
              <a:t>      "@id": "http://</a:t>
            </a:r>
            <a:r>
              <a:rPr lang="en-US" sz="2000" dirty="0" err="1">
                <a:latin typeface="Calibri" charset="0"/>
              </a:rPr>
              <a:t>schema.org</a:t>
            </a:r>
            <a:r>
              <a:rPr lang="en-US" sz="2000" dirty="0">
                <a:latin typeface="Calibri" charset="0"/>
              </a:rPr>
              <a:t>/image",  % [2]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latin typeface="Calibri" charset="0"/>
              </a:rPr>
              <a:t>      "@type": "@id"                                     % [3]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latin typeface="Calibri" charset="0"/>
              </a:rPr>
              <a:t>    },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latin typeface="Calibri" charset="0"/>
              </a:rPr>
              <a:t>    "homepage": {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latin typeface="Calibri" charset="0"/>
              </a:rPr>
              <a:t>      "@id": "http://</a:t>
            </a:r>
            <a:r>
              <a:rPr lang="en-US" sz="2000" dirty="0" err="1">
                <a:latin typeface="Calibri" charset="0"/>
              </a:rPr>
              <a:t>schema.org</a:t>
            </a:r>
            <a:r>
              <a:rPr lang="en-US" sz="2000" dirty="0">
                <a:latin typeface="Calibri" charset="0"/>
              </a:rPr>
              <a:t>/</a:t>
            </a:r>
            <a:r>
              <a:rPr lang="en-US" sz="2000" dirty="0" err="1">
                <a:latin typeface="Calibri" charset="0"/>
              </a:rPr>
              <a:t>url</a:t>
            </a:r>
            <a:r>
              <a:rPr lang="en-US" sz="2000" dirty="0">
                <a:latin typeface="Calibri" charset="0"/>
              </a:rPr>
              <a:t>",       % [4]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latin typeface="Calibri" charset="0"/>
              </a:rPr>
              <a:t>      "@type": "@id"                                    % [5]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latin typeface="Calibri" charset="0"/>
              </a:rPr>
              <a:t>    } } 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6056" y="2675320"/>
            <a:ext cx="3960440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 b="1" dirty="0">
                <a:latin typeface="Calibri" charset="0"/>
              </a:rPr>
              <a:t>[1] </a:t>
            </a:r>
            <a:r>
              <a:rPr lang="en-US" sz="2000" dirty="0">
                <a:latin typeface="Calibri" charset="0"/>
              </a:rPr>
              <a:t>means 'name' is short for 'http://</a:t>
            </a:r>
            <a:r>
              <a:rPr lang="en-US" sz="2000" dirty="0" err="1">
                <a:latin typeface="Calibri" charset="0"/>
              </a:rPr>
              <a:t>schema.org</a:t>
            </a:r>
            <a:r>
              <a:rPr lang="en-US" sz="2000" dirty="0">
                <a:latin typeface="Calibri" charset="0"/>
              </a:rPr>
              <a:t>/name' 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 b="1" dirty="0">
                <a:latin typeface="Calibri" charset="0"/>
              </a:rPr>
              <a:t>[2] </a:t>
            </a:r>
            <a:r>
              <a:rPr lang="en-US" sz="2000" dirty="0">
                <a:latin typeface="Calibri" charset="0"/>
              </a:rPr>
              <a:t>means 'image' is short for 'http://</a:t>
            </a:r>
            <a:r>
              <a:rPr lang="en-US" sz="2000" dirty="0" err="1">
                <a:latin typeface="Calibri" charset="0"/>
              </a:rPr>
              <a:t>schema.org</a:t>
            </a:r>
            <a:r>
              <a:rPr lang="en-US" sz="2000" dirty="0">
                <a:latin typeface="Calibri" charset="0"/>
              </a:rPr>
              <a:t>/image' 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 b="1" dirty="0">
                <a:latin typeface="Calibri" charset="0"/>
              </a:rPr>
              <a:t>[3] </a:t>
            </a:r>
            <a:r>
              <a:rPr lang="en-US" sz="2000" dirty="0">
                <a:latin typeface="Calibri" charset="0"/>
              </a:rPr>
              <a:t>means a string value associated with 'image' should be interpreted as an identifier that is an IRI 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 b="1" dirty="0">
                <a:latin typeface="Calibri" charset="0"/>
              </a:rPr>
              <a:t>[4] </a:t>
            </a:r>
            <a:r>
              <a:rPr lang="en-US" sz="2000" dirty="0">
                <a:latin typeface="Calibri" charset="0"/>
              </a:rPr>
              <a:t>means 'homepage' short for 'http://</a:t>
            </a:r>
            <a:r>
              <a:rPr lang="en-US" sz="2000" dirty="0" err="1">
                <a:latin typeface="Calibri" charset="0"/>
              </a:rPr>
              <a:t>schema.org</a:t>
            </a:r>
            <a:r>
              <a:rPr lang="en-US" sz="2000" dirty="0">
                <a:latin typeface="Calibri" charset="0"/>
              </a:rPr>
              <a:t>/</a:t>
            </a:r>
            <a:r>
              <a:rPr lang="en-US" sz="2000" dirty="0" err="1">
                <a:latin typeface="Calibri" charset="0"/>
              </a:rPr>
              <a:t>url</a:t>
            </a:r>
            <a:r>
              <a:rPr lang="en-US" sz="2000" dirty="0">
                <a:latin typeface="Calibri" charset="0"/>
              </a:rPr>
              <a:t>' </a:t>
            </a:r>
          </a:p>
          <a:p>
            <a:pPr marL="0" indent="0">
              <a:lnSpc>
                <a:spcPct val="110000"/>
              </a:lnSpc>
              <a:buFont typeface="Wingdings" charset="0"/>
              <a:buNone/>
            </a:pPr>
            <a:r>
              <a:rPr lang="en-US" sz="2000" b="1" dirty="0">
                <a:latin typeface="Calibri" charset="0"/>
              </a:rPr>
              <a:t>[5] </a:t>
            </a:r>
            <a:r>
              <a:rPr lang="en-US" sz="2000" dirty="0">
                <a:latin typeface="Calibri" charset="0"/>
              </a:rPr>
              <a:t>means string value associated with 'homepage’ to be interpreted as an identifier that is an IRI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56A67-9208-8547-818F-189FBDD24C8A}"/>
              </a:ext>
            </a:extLst>
          </p:cNvPr>
          <p:cNvSpPr txBox="1"/>
          <p:nvPr/>
        </p:nvSpPr>
        <p:spPr>
          <a:xfrm>
            <a:off x="323850" y="1352116"/>
            <a:ext cx="8352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context lets you define things that apply to the entire JSON object, such as full versions of some terms and (we will see) namespace prefixes and other properties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Reference an external context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97644" y="2924944"/>
            <a:ext cx="8748712" cy="3168253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Calibri" charset="0"/>
              </a:rPr>
              <a:t>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Calibri" charset="0"/>
              </a:rPr>
              <a:t>  "@context": "http://</a:t>
            </a:r>
            <a:r>
              <a:rPr lang="en-US" dirty="0" err="1">
                <a:latin typeface="Calibri" charset="0"/>
              </a:rPr>
              <a:t>json-ld.org</a:t>
            </a:r>
            <a:r>
              <a:rPr lang="en-US" dirty="0">
                <a:latin typeface="Calibri" charset="0"/>
              </a:rPr>
              <a:t>/contexts/</a:t>
            </a:r>
            <a:r>
              <a:rPr lang="en-US" dirty="0" err="1">
                <a:latin typeface="Calibri" charset="0"/>
              </a:rPr>
              <a:t>person.jsonld</a:t>
            </a:r>
            <a:r>
              <a:rPr lang="en-US" dirty="0">
                <a:latin typeface="Calibri" charset="0"/>
              </a:rPr>
              <a:t>",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Calibri" charset="0"/>
              </a:rPr>
              <a:t>  "name": "Manu </a:t>
            </a:r>
            <a:r>
              <a:rPr lang="en-US" dirty="0" err="1">
                <a:latin typeface="Calibri" charset="0"/>
              </a:rPr>
              <a:t>Sporny</a:t>
            </a:r>
            <a:r>
              <a:rPr lang="en-US" dirty="0">
                <a:latin typeface="Calibri" charset="0"/>
              </a:rPr>
              <a:t>",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Calibri" charset="0"/>
              </a:rPr>
              <a:t>  "homepage": "http://</a:t>
            </a:r>
            <a:r>
              <a:rPr lang="en-US" dirty="0" err="1">
                <a:latin typeface="Calibri" charset="0"/>
              </a:rPr>
              <a:t>manu.sporny.org</a:t>
            </a:r>
            <a:r>
              <a:rPr lang="en-US" dirty="0">
                <a:latin typeface="Calibri" charset="0"/>
              </a:rPr>
              <a:t>/",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Calibri" charset="0"/>
              </a:rPr>
              <a:t>  "image": "http://</a:t>
            </a:r>
            <a:r>
              <a:rPr lang="en-US" dirty="0" err="1">
                <a:latin typeface="Calibri" charset="0"/>
              </a:rPr>
              <a:t>manu.sporny.org</a:t>
            </a:r>
            <a:r>
              <a:rPr lang="en-US" dirty="0">
                <a:latin typeface="Calibri" charset="0"/>
              </a:rPr>
              <a:t>/images/</a:t>
            </a:r>
            <a:r>
              <a:rPr lang="en-US" dirty="0" err="1">
                <a:latin typeface="Calibri" charset="0"/>
              </a:rPr>
              <a:t>manu.png</a:t>
            </a:r>
            <a:r>
              <a:rPr lang="en-US" dirty="0">
                <a:latin typeface="Calibri" charset="0"/>
              </a:rPr>
              <a:t>"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Calibri" charset="0"/>
              </a:rPr>
              <a:t>}</a:t>
            </a:r>
          </a:p>
          <a:p>
            <a:pPr marL="0" indent="0">
              <a:buFont typeface="Wingdings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52427-24A9-0943-8E30-961BF8D01C96}"/>
              </a:ext>
            </a:extLst>
          </p:cNvPr>
          <p:cNvSpPr txBox="1"/>
          <p:nvPr/>
        </p:nvSpPr>
        <p:spPr>
          <a:xfrm>
            <a:off x="323850" y="1352116"/>
            <a:ext cx="8352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 context can be specified by a URL that points to a JSON object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More typically: add context inline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nl-NL" sz="1800" dirty="0">
                <a:latin typeface="Calibri" charset="0"/>
              </a:rPr>
              <a:t>{</a:t>
            </a:r>
            <a:r>
              <a:rPr lang="nl-NL" sz="1800" b="1" dirty="0">
                <a:latin typeface="Calibri" charset="0"/>
              </a:rPr>
              <a:t>"@context":</a:t>
            </a:r>
          </a:p>
          <a:p>
            <a:pPr marL="0" indent="0">
              <a:buFont typeface="Wingdings" charset="0"/>
              <a:buNone/>
            </a:pPr>
            <a:r>
              <a:rPr lang="nl-NL" sz="1800" b="1" dirty="0">
                <a:latin typeface="Calibri" charset="0"/>
              </a:rPr>
              <a:t>      {</a:t>
            </a:r>
          </a:p>
          <a:p>
            <a:pPr marL="0" indent="0">
              <a:buFont typeface="Wingdings" charset="0"/>
              <a:buNone/>
            </a:pPr>
            <a:r>
              <a:rPr lang="nl-NL" sz="1800" b="1" dirty="0">
                <a:latin typeface="Calibri" charset="0"/>
              </a:rPr>
              <a:t>         "name": "http://</a:t>
            </a:r>
            <a:r>
              <a:rPr lang="nl-NL" sz="1800" b="1" dirty="0" err="1">
                <a:latin typeface="Calibri" charset="0"/>
              </a:rPr>
              <a:t>schema.org</a:t>
            </a:r>
            <a:r>
              <a:rPr lang="nl-NL" sz="1800" b="1" dirty="0">
                <a:latin typeface="Calibri" charset="0"/>
              </a:rPr>
              <a:t>/name",</a:t>
            </a:r>
          </a:p>
          <a:p>
            <a:pPr marL="0" indent="0">
              <a:buFont typeface="Wingdings" charset="0"/>
              <a:buNone/>
            </a:pPr>
            <a:r>
              <a:rPr lang="nl-NL" sz="1800" b="1" dirty="0">
                <a:latin typeface="Calibri" charset="0"/>
              </a:rPr>
              <a:t>         "image": {</a:t>
            </a:r>
          </a:p>
          <a:p>
            <a:pPr marL="0" indent="0">
              <a:buFont typeface="Wingdings" charset="0"/>
              <a:buNone/>
            </a:pPr>
            <a:r>
              <a:rPr lang="nl-NL" sz="1800" b="1" dirty="0">
                <a:latin typeface="Calibri" charset="0"/>
              </a:rPr>
              <a:t>              "@</a:t>
            </a:r>
            <a:r>
              <a:rPr lang="nl-NL" sz="1800" b="1" dirty="0" err="1">
                <a:latin typeface="Calibri" charset="0"/>
              </a:rPr>
              <a:t>id</a:t>
            </a:r>
            <a:r>
              <a:rPr lang="nl-NL" sz="1800" b="1" dirty="0">
                <a:latin typeface="Calibri" charset="0"/>
              </a:rPr>
              <a:t>": "http://</a:t>
            </a:r>
            <a:r>
              <a:rPr lang="nl-NL" sz="1800" b="1" dirty="0" err="1">
                <a:latin typeface="Calibri" charset="0"/>
              </a:rPr>
              <a:t>schema.org</a:t>
            </a:r>
            <a:r>
              <a:rPr lang="nl-NL" sz="1800" b="1" dirty="0">
                <a:latin typeface="Calibri" charset="0"/>
              </a:rPr>
              <a:t>/image",</a:t>
            </a:r>
          </a:p>
          <a:p>
            <a:pPr marL="0" indent="0">
              <a:buFont typeface="Wingdings" charset="0"/>
              <a:buNone/>
            </a:pPr>
            <a:r>
              <a:rPr lang="nl-NL" sz="1800" b="1" dirty="0">
                <a:latin typeface="Calibri" charset="0"/>
              </a:rPr>
              <a:t>              "@type": "@</a:t>
            </a:r>
            <a:r>
              <a:rPr lang="nl-NL" sz="1800" b="1" dirty="0" err="1">
                <a:latin typeface="Calibri" charset="0"/>
              </a:rPr>
              <a:t>id</a:t>
            </a:r>
            <a:r>
              <a:rPr lang="nl-NL" sz="1800" b="1" dirty="0">
                <a:latin typeface="Calibri" charset="0"/>
              </a:rPr>
              <a:t>"</a:t>
            </a:r>
          </a:p>
          <a:p>
            <a:pPr marL="0" indent="0">
              <a:buFont typeface="Wingdings" charset="0"/>
              <a:buNone/>
            </a:pPr>
            <a:r>
              <a:rPr lang="nl-NL" sz="1800" b="1" dirty="0">
                <a:latin typeface="Calibri" charset="0"/>
              </a:rPr>
              <a:t>                },</a:t>
            </a:r>
          </a:p>
          <a:p>
            <a:pPr marL="0" indent="0">
              <a:buFont typeface="Wingdings" charset="0"/>
              <a:buNone/>
            </a:pPr>
            <a:r>
              <a:rPr lang="nl-NL" sz="1800" b="1" dirty="0">
                <a:latin typeface="Calibri" charset="0"/>
              </a:rPr>
              <a:t>         "homepage": {</a:t>
            </a:r>
          </a:p>
          <a:p>
            <a:pPr marL="0" indent="0">
              <a:buFont typeface="Wingdings" charset="0"/>
              <a:buNone/>
            </a:pPr>
            <a:r>
              <a:rPr lang="nl-NL" sz="1800" b="1" dirty="0">
                <a:latin typeface="Calibri" charset="0"/>
              </a:rPr>
              <a:t>          "@</a:t>
            </a:r>
            <a:r>
              <a:rPr lang="nl-NL" sz="1800" b="1" dirty="0" err="1">
                <a:latin typeface="Calibri" charset="0"/>
              </a:rPr>
              <a:t>id</a:t>
            </a:r>
            <a:r>
              <a:rPr lang="nl-NL" sz="1800" b="1" dirty="0">
                <a:latin typeface="Calibri" charset="0"/>
              </a:rPr>
              <a:t>": "http://</a:t>
            </a:r>
            <a:r>
              <a:rPr lang="nl-NL" sz="1800" b="1" dirty="0" err="1">
                <a:latin typeface="Calibri" charset="0"/>
              </a:rPr>
              <a:t>schema.org</a:t>
            </a:r>
            <a:r>
              <a:rPr lang="nl-NL" sz="1800" b="1" dirty="0">
                <a:latin typeface="Calibri" charset="0"/>
              </a:rPr>
              <a:t>/</a:t>
            </a:r>
            <a:r>
              <a:rPr lang="nl-NL" sz="1800" b="1" dirty="0" err="1">
                <a:latin typeface="Calibri" charset="0"/>
              </a:rPr>
              <a:t>url</a:t>
            </a:r>
            <a:r>
              <a:rPr lang="nl-NL" sz="1800" b="1" dirty="0">
                <a:latin typeface="Calibri" charset="0"/>
              </a:rPr>
              <a:t>",</a:t>
            </a:r>
          </a:p>
          <a:p>
            <a:pPr marL="0" indent="0">
              <a:buFont typeface="Wingdings" charset="0"/>
              <a:buNone/>
            </a:pPr>
            <a:r>
              <a:rPr lang="nl-NL" sz="1800" b="1" dirty="0">
                <a:latin typeface="Calibri" charset="0"/>
              </a:rPr>
              <a:t>          "@type": "@</a:t>
            </a:r>
            <a:r>
              <a:rPr lang="nl-NL" sz="1800" b="1" dirty="0" err="1">
                <a:latin typeface="Calibri" charset="0"/>
              </a:rPr>
              <a:t>id</a:t>
            </a:r>
            <a:r>
              <a:rPr lang="nl-NL" sz="1800" b="1" dirty="0">
                <a:latin typeface="Calibri" charset="0"/>
              </a:rPr>
              <a:t>"</a:t>
            </a:r>
          </a:p>
          <a:p>
            <a:pPr marL="0" indent="0">
              <a:buFont typeface="Wingdings" charset="0"/>
              <a:buNone/>
            </a:pPr>
            <a:r>
              <a:rPr lang="nl-NL" sz="1800" b="1" dirty="0">
                <a:latin typeface="Calibri" charset="0"/>
              </a:rPr>
              <a:t>          }</a:t>
            </a:r>
          </a:p>
          <a:p>
            <a:pPr marL="0" indent="0">
              <a:buFont typeface="Wingdings" charset="0"/>
              <a:buNone/>
            </a:pPr>
            <a:r>
              <a:rPr lang="nl-NL" sz="1800" b="1" dirty="0">
                <a:latin typeface="Calibri" charset="0"/>
              </a:rPr>
              <a:t>       },</a:t>
            </a:r>
          </a:p>
          <a:p>
            <a:pPr marL="0" indent="0">
              <a:buFont typeface="Wingdings" charset="0"/>
              <a:buNone/>
            </a:pPr>
            <a:r>
              <a:rPr lang="nl-NL" sz="1800" dirty="0">
                <a:latin typeface="Calibri" charset="0"/>
              </a:rPr>
              <a:t>  "name": "Manu </a:t>
            </a:r>
            <a:r>
              <a:rPr lang="nl-NL" sz="1800" dirty="0" err="1">
                <a:latin typeface="Calibri" charset="0"/>
              </a:rPr>
              <a:t>Sporny</a:t>
            </a:r>
            <a:r>
              <a:rPr lang="nl-NL" sz="1800" dirty="0">
                <a:latin typeface="Calibri" charset="0"/>
              </a:rPr>
              <a:t>",</a:t>
            </a:r>
          </a:p>
          <a:p>
            <a:pPr marL="0" indent="0">
              <a:buFont typeface="Wingdings" charset="0"/>
              <a:buNone/>
            </a:pPr>
            <a:r>
              <a:rPr lang="nl-NL" sz="1800" dirty="0">
                <a:latin typeface="Calibri" charset="0"/>
              </a:rPr>
              <a:t>  "homepage": "http://</a:t>
            </a:r>
            <a:r>
              <a:rPr lang="nl-NL" sz="1800" dirty="0" err="1">
                <a:latin typeface="Calibri" charset="0"/>
              </a:rPr>
              <a:t>manu.sporny.org</a:t>
            </a:r>
            <a:r>
              <a:rPr lang="nl-NL" sz="1800" dirty="0">
                <a:latin typeface="Calibri" charset="0"/>
              </a:rPr>
              <a:t>/",</a:t>
            </a:r>
          </a:p>
          <a:p>
            <a:pPr marL="0" indent="0">
              <a:buFont typeface="Wingdings" charset="0"/>
              <a:buNone/>
            </a:pPr>
            <a:r>
              <a:rPr lang="nl-NL" sz="1800" dirty="0">
                <a:latin typeface="Calibri" charset="0"/>
              </a:rPr>
              <a:t>  "image": "http://</a:t>
            </a:r>
            <a:r>
              <a:rPr lang="nl-NL" sz="1800" dirty="0" err="1">
                <a:latin typeface="Calibri" charset="0"/>
              </a:rPr>
              <a:t>manu.sporny.org</a:t>
            </a:r>
            <a:r>
              <a:rPr lang="nl-NL" sz="1800" dirty="0">
                <a:latin typeface="Calibri" charset="0"/>
              </a:rPr>
              <a:t>/images/</a:t>
            </a:r>
            <a:r>
              <a:rPr lang="nl-NL" sz="1800" dirty="0" err="1">
                <a:latin typeface="Calibri" charset="0"/>
              </a:rPr>
              <a:t>manu.png</a:t>
            </a:r>
            <a:r>
              <a:rPr lang="nl-NL" sz="1800" dirty="0">
                <a:latin typeface="Calibri" charset="0"/>
              </a:rPr>
              <a:t>"</a:t>
            </a:r>
          </a:p>
          <a:p>
            <a:pPr marL="0" indent="0">
              <a:buFont typeface="Wingdings" charset="0"/>
              <a:buNone/>
            </a:pPr>
            <a:r>
              <a:rPr lang="nl-NL" sz="1800" dirty="0">
                <a:latin typeface="Calibri" charset="0"/>
              </a:rPr>
              <a:t>}</a:t>
            </a:r>
            <a:endParaRPr lang="en-US" sz="18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Context?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748712" cy="4967288"/>
          </a:xfrm>
        </p:spPr>
        <p:txBody>
          <a:bodyPr/>
          <a:lstStyle/>
          <a:p>
            <a:r>
              <a:rPr lang="en-US" sz="3200" dirty="0">
                <a:latin typeface="Calibri" charset="0"/>
              </a:rPr>
              <a:t>Fetch </a:t>
            </a:r>
            <a:r>
              <a:rPr lang="en-US" sz="3200" dirty="0">
                <a:latin typeface="Calibri" charset="0"/>
                <a:hlinkClick r:id="rId3"/>
              </a:rPr>
              <a:t>http://json-ld.org/contexts/person.jsonld</a:t>
            </a:r>
            <a:endParaRPr lang="en-US" sz="3200" dirty="0">
              <a:latin typeface="Calibri" charset="0"/>
            </a:endParaRPr>
          </a:p>
          <a:p>
            <a:pPr marL="401637" lvl="1" indent="0">
              <a:buNone/>
            </a:pPr>
            <a:r>
              <a:rPr lang="en-US" sz="3200" dirty="0">
                <a:latin typeface="Calibri" charset="0"/>
              </a:rPr>
              <a:t>curl </a:t>
            </a:r>
            <a:r>
              <a:rPr lang="en-US" sz="3200" dirty="0">
                <a:latin typeface="Calibri" charset="0"/>
                <a:hlinkClick r:id="rId3"/>
              </a:rPr>
              <a:t>http://json-ld.org/contexts/person.jsonld</a:t>
            </a:r>
            <a:endParaRPr lang="en-US" sz="3200" dirty="0">
              <a:latin typeface="Calibri" charset="0"/>
            </a:endParaRPr>
          </a:p>
          <a:p>
            <a:pPr marL="401637" lvl="1" indent="0">
              <a:buNone/>
            </a:pPr>
            <a:r>
              <a:rPr lang="en-US" sz="3200" dirty="0">
                <a:latin typeface="Calibri" charset="0"/>
              </a:rPr>
              <a:t>Returns</a:t>
            </a:r>
            <a:r>
              <a:rPr lang="en-US" sz="2800" dirty="0">
                <a:latin typeface="Calibri" charset="0"/>
              </a:rPr>
              <a:t> a JSON object defining the context</a:t>
            </a:r>
          </a:p>
          <a:p>
            <a:r>
              <a:rPr lang="en-US" sz="3200" dirty="0">
                <a:latin typeface="Calibri" charset="0"/>
              </a:rPr>
              <a:t>Fetch </a:t>
            </a:r>
            <a:r>
              <a:rPr lang="en-US" sz="3200" dirty="0">
                <a:latin typeface="Calibri" charset="0"/>
                <a:hlinkClick r:id="rId4"/>
              </a:rPr>
              <a:t>http://schema.org/</a:t>
            </a:r>
            <a:r>
              <a:rPr lang="en-US" sz="3200" dirty="0">
                <a:latin typeface="Calibri" charset="0"/>
              </a:rPr>
              <a:t> </a:t>
            </a:r>
          </a:p>
          <a:p>
            <a:pPr marL="401637" lvl="1" indent="0">
              <a:buNone/>
            </a:pPr>
            <a:r>
              <a:rPr lang="en-US" sz="2800" dirty="0">
                <a:latin typeface="Calibri" charset="0"/>
              </a:rPr>
              <a:t>curl –L </a:t>
            </a:r>
            <a:r>
              <a:rPr lang="en-US" sz="2800" dirty="0">
                <a:latin typeface="Calibri" charset="0"/>
                <a:hlinkClick r:id="rId5"/>
              </a:rPr>
              <a:t>http://schema.org/</a:t>
            </a:r>
            <a:r>
              <a:rPr lang="en-US" sz="2800" dirty="0">
                <a:latin typeface="Calibri" charset="0"/>
              </a:rPr>
              <a:t> </a:t>
            </a:r>
          </a:p>
          <a:p>
            <a:pPr lvl="1"/>
            <a:r>
              <a:rPr lang="en-US" sz="2800" dirty="0">
                <a:latin typeface="Calibri" charset="0"/>
              </a:rPr>
              <a:t>Returns HTML page, since its default application/type is HTML</a:t>
            </a:r>
          </a:p>
          <a:p>
            <a:r>
              <a:rPr lang="en-US" sz="3200" dirty="0">
                <a:latin typeface="Calibri" charset="0"/>
              </a:rPr>
              <a:t>Fetch</a:t>
            </a:r>
          </a:p>
          <a:p>
            <a:pPr marL="395287" lvl="1" indent="0">
              <a:buNone/>
            </a:pPr>
            <a:r>
              <a:rPr lang="en-US" sz="2800" dirty="0"/>
              <a:t>curl --header "Accept: application/</a:t>
            </a:r>
            <a:r>
              <a:rPr lang="en-US" sz="2800" dirty="0" err="1"/>
              <a:t>ld+json</a:t>
            </a:r>
            <a:r>
              <a:rPr lang="en-US" sz="2800" dirty="0"/>
              <a:t>" -L http://schema.org/</a:t>
            </a:r>
            <a:endParaRPr lang="en-US" sz="2800" dirty="0">
              <a:latin typeface="Calibri" charset="0"/>
            </a:endParaRPr>
          </a:p>
          <a:p>
            <a:endParaRPr lang="en-US" sz="3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58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Making assertions about things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334640" y="2708920"/>
            <a:ext cx="8353425" cy="403244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Calibri" charset="0"/>
              </a:rPr>
              <a:t>{"@context": {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latin typeface="Calibri" charset="0"/>
              </a:rPr>
              <a:t>       ...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Calibri" charset="0"/>
              </a:rPr>
              <a:t>    "Restaurant": "http://</a:t>
            </a:r>
            <a:r>
              <a:rPr lang="en-US" dirty="0" err="1">
                <a:latin typeface="Calibri" charset="0"/>
              </a:rPr>
              <a:t>schema.org</a:t>
            </a:r>
            <a:r>
              <a:rPr lang="en-US" dirty="0">
                <a:latin typeface="Calibri" charset="0"/>
              </a:rPr>
              <a:t>/Restaurant", 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Calibri" charset="0"/>
              </a:rPr>
              <a:t>    "Brewery": "http://</a:t>
            </a:r>
            <a:r>
              <a:rPr lang="en-US" dirty="0" err="1">
                <a:latin typeface="Calibri" charset="0"/>
              </a:rPr>
              <a:t>schema.org</a:t>
            </a:r>
            <a:r>
              <a:rPr lang="en-US" dirty="0">
                <a:latin typeface="Calibri" charset="0"/>
              </a:rPr>
              <a:t>/Brewery"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Calibri" charset="0"/>
              </a:rPr>
              <a:t>  }</a:t>
            </a:r>
          </a:p>
          <a:p>
            <a:pPr marL="0" indent="0">
              <a:buFont typeface="Wingdings" charset="0"/>
              <a:buNone/>
            </a:pPr>
            <a:r>
              <a:rPr lang="en-US" b="1" dirty="0">
                <a:latin typeface="Calibri" charset="0"/>
              </a:rPr>
              <a:t>  "@id": "http://</a:t>
            </a:r>
            <a:r>
              <a:rPr lang="en-US" b="1" dirty="0" err="1">
                <a:latin typeface="Calibri" charset="0"/>
              </a:rPr>
              <a:t>example.org</a:t>
            </a:r>
            <a:r>
              <a:rPr lang="en-US" b="1" dirty="0">
                <a:latin typeface="Calibri" charset="0"/>
              </a:rPr>
              <a:t>/</a:t>
            </a:r>
            <a:r>
              <a:rPr lang="en-US" b="1" dirty="0" err="1">
                <a:latin typeface="Calibri" charset="0"/>
              </a:rPr>
              <a:t>places#BrewEats</a:t>
            </a:r>
            <a:r>
              <a:rPr lang="en-US" b="1" dirty="0">
                <a:latin typeface="Calibri" charset="0"/>
              </a:rPr>
              <a:t>",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Calibri" charset="0"/>
              </a:rPr>
              <a:t>  "@type": [ "Restaurant", "Brewery" ],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Calibri" charset="0"/>
              </a:rPr>
              <a:t>  ...}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1208D-2E18-824C-8652-CA725D4FEF5F}"/>
              </a:ext>
            </a:extLst>
          </p:cNvPr>
          <p:cNvSpPr txBox="1"/>
          <p:nvPr/>
        </p:nvSpPr>
        <p:spPr>
          <a:xfrm>
            <a:off x="323032" y="1260388"/>
            <a:ext cx="835260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600" b="1" dirty="0">
                <a:latin typeface="Calibri" charset="0"/>
              </a:rPr>
              <a:t>"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@id</a:t>
            </a:r>
            <a:r>
              <a:rPr lang="en-US" sz="2600" b="1" dirty="0">
                <a:latin typeface="Calibri" charset="0"/>
              </a:rPr>
              <a:t>"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JSON property means value is (1) a reference to an RDF object, not a literal, and (2) the subject of all other property/values pairs in this object. @type is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rdf:type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Adding a default vocabulary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352220" y="2853333"/>
            <a:ext cx="8353425" cy="3744317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Calibri" charset="0"/>
              </a:rPr>
              <a:t>{"@context": {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Calibri" charset="0"/>
              </a:rPr>
              <a:t>    "@vocab": "http://</a:t>
            </a:r>
            <a:r>
              <a:rPr lang="en-US" dirty="0" err="1">
                <a:latin typeface="Calibri" charset="0"/>
              </a:rPr>
              <a:t>schema.org</a:t>
            </a:r>
            <a:r>
              <a:rPr lang="en-US" dirty="0">
                <a:latin typeface="Calibri" charset="0"/>
              </a:rPr>
              <a:t>/"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Calibri" charset="0"/>
              </a:rPr>
              <a:t>  }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Calibri" charset="0"/>
              </a:rPr>
              <a:t>  "@id": "http://</a:t>
            </a:r>
            <a:r>
              <a:rPr lang="en-US" dirty="0" err="1">
                <a:latin typeface="Calibri" charset="0"/>
              </a:rPr>
              <a:t>example.org</a:t>
            </a:r>
            <a:r>
              <a:rPr lang="en-US" dirty="0">
                <a:latin typeface="Calibri" charset="0"/>
              </a:rPr>
              <a:t>/</a:t>
            </a:r>
            <a:r>
              <a:rPr lang="en-US" dirty="0" err="1">
                <a:latin typeface="Calibri" charset="0"/>
              </a:rPr>
              <a:t>places#BrewEats</a:t>
            </a:r>
            <a:r>
              <a:rPr lang="en-US" dirty="0">
                <a:latin typeface="Calibri" charset="0"/>
              </a:rPr>
              <a:t>",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Calibri" charset="0"/>
              </a:rPr>
              <a:t>  "@type": "Restaurant",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Calibri" charset="0"/>
              </a:rPr>
              <a:t>  "name": "Brew Eats"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Calibri" charset="0"/>
              </a:rPr>
              <a:t>  ...}</a:t>
            </a:r>
          </a:p>
          <a:p>
            <a:pPr marL="0" indent="0">
              <a:buFont typeface="Wingdings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17A2D-E1A8-414A-BDF6-C104C14B9223}"/>
              </a:ext>
            </a:extLst>
          </p:cNvPr>
          <p:cNvSpPr txBox="1"/>
          <p:nvPr/>
        </p:nvSpPr>
        <p:spPr>
          <a:xfrm>
            <a:off x="323032" y="1260388"/>
            <a:ext cx="83526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latin typeface="Calibri" charset="0"/>
              </a:rPr>
              <a:t>"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@vocab</a:t>
            </a:r>
            <a:r>
              <a:rPr lang="en-US" sz="2800" b="1" dirty="0">
                <a:latin typeface="Calibri" charset="0"/>
              </a:rPr>
              <a:t>"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JSON property means any unqualified properties (e.g., “name”) or objects (e.g., “Restaurant”) come from its value’s vocabulary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Mixing vocabularies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395287" y="1629753"/>
            <a:ext cx="8353425" cy="4976416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2200" dirty="0">
                <a:latin typeface="Calibri" charset="0"/>
              </a:rPr>
              <a:t>{"@context":</a:t>
            </a:r>
          </a:p>
          <a:p>
            <a:pPr marL="0" indent="0">
              <a:buFont typeface="Wingdings" charset="0"/>
              <a:buNone/>
            </a:pPr>
            <a:r>
              <a:rPr lang="en-US" sz="2200" dirty="0">
                <a:latin typeface="Calibri" charset="0"/>
              </a:rPr>
              <a:t>  { "</a:t>
            </a:r>
            <a:r>
              <a:rPr lang="en-US" sz="2200" dirty="0" err="1">
                <a:latin typeface="Calibri" charset="0"/>
              </a:rPr>
              <a:t>xsd</a:t>
            </a:r>
            <a:r>
              <a:rPr lang="en-US" sz="2200" dirty="0">
                <a:latin typeface="Calibri" charset="0"/>
              </a:rPr>
              <a:t>": "http://www.w3.org/2001/</a:t>
            </a:r>
            <a:r>
              <a:rPr lang="en-US" sz="2200" dirty="0" err="1">
                <a:latin typeface="Calibri" charset="0"/>
              </a:rPr>
              <a:t>XMLSchema</a:t>
            </a:r>
            <a:r>
              <a:rPr lang="en-US" sz="2200" dirty="0">
                <a:latin typeface="Calibri" charset="0"/>
              </a:rPr>
              <a:t>#",</a:t>
            </a:r>
          </a:p>
          <a:p>
            <a:pPr marL="0" indent="0">
              <a:buFont typeface="Wingdings" charset="0"/>
              <a:buNone/>
            </a:pPr>
            <a:r>
              <a:rPr lang="en-US" sz="2200" dirty="0">
                <a:latin typeface="Calibri" charset="0"/>
              </a:rPr>
              <a:t>    "</a:t>
            </a:r>
            <a:r>
              <a:rPr lang="en-US" sz="2200" dirty="0" err="1">
                <a:latin typeface="Calibri" charset="0"/>
              </a:rPr>
              <a:t>foaf</a:t>
            </a:r>
            <a:r>
              <a:rPr lang="en-US" sz="2200" dirty="0">
                <a:latin typeface="Calibri" charset="0"/>
              </a:rPr>
              <a:t>": "http://</a:t>
            </a:r>
            <a:r>
              <a:rPr lang="en-US" sz="2200" dirty="0" err="1">
                <a:latin typeface="Calibri" charset="0"/>
              </a:rPr>
              <a:t>xmlns.com</a:t>
            </a:r>
            <a:r>
              <a:rPr lang="en-US" sz="2200" dirty="0">
                <a:latin typeface="Calibri" charset="0"/>
              </a:rPr>
              <a:t>/</a:t>
            </a:r>
            <a:r>
              <a:rPr lang="en-US" sz="2200" dirty="0" err="1">
                <a:latin typeface="Calibri" charset="0"/>
              </a:rPr>
              <a:t>foaf</a:t>
            </a:r>
            <a:r>
              <a:rPr lang="en-US" sz="2200" dirty="0">
                <a:latin typeface="Calibri" charset="0"/>
              </a:rPr>
              <a:t>/0.1/",</a:t>
            </a:r>
          </a:p>
          <a:p>
            <a:pPr marL="0" indent="0">
              <a:buFont typeface="Wingdings" charset="0"/>
              <a:buNone/>
            </a:pPr>
            <a:r>
              <a:rPr lang="en-US" sz="2200" dirty="0">
                <a:latin typeface="Calibri" charset="0"/>
              </a:rPr>
              <a:t>    "</a:t>
            </a:r>
            <a:r>
              <a:rPr lang="en-US" sz="2200" dirty="0" err="1">
                <a:latin typeface="Calibri" charset="0"/>
              </a:rPr>
              <a:t>foaf:homepage</a:t>
            </a:r>
            <a:r>
              <a:rPr lang="en-US" sz="2200" dirty="0">
                <a:latin typeface="Calibri" charset="0"/>
              </a:rPr>
              <a:t>": { "@type": "@id" },</a:t>
            </a:r>
          </a:p>
          <a:p>
            <a:pPr marL="0" indent="0">
              <a:buFont typeface="Wingdings" charset="0"/>
              <a:buNone/>
            </a:pPr>
            <a:r>
              <a:rPr lang="en-US" sz="2200" dirty="0">
                <a:latin typeface="Calibri" charset="0"/>
              </a:rPr>
              <a:t>    "picture": { "@id": "</a:t>
            </a:r>
            <a:r>
              <a:rPr lang="en-US" sz="2200" dirty="0" err="1">
                <a:latin typeface="Calibri" charset="0"/>
              </a:rPr>
              <a:t>foaf:depiction</a:t>
            </a:r>
            <a:r>
              <a:rPr lang="en-US" sz="2200" dirty="0">
                <a:latin typeface="Calibri" charset="0"/>
              </a:rPr>
              <a:t>", "@type": "@id" }  </a:t>
            </a:r>
          </a:p>
          <a:p>
            <a:pPr marL="0" indent="0">
              <a:buFont typeface="Wingdings" charset="0"/>
              <a:buNone/>
            </a:pPr>
            <a:r>
              <a:rPr lang="en-US" sz="2200" dirty="0">
                <a:latin typeface="Calibri" charset="0"/>
              </a:rPr>
              <a:t> },</a:t>
            </a:r>
          </a:p>
          <a:p>
            <a:pPr marL="0" indent="0">
              <a:buFont typeface="Wingdings" charset="0"/>
              <a:buNone/>
            </a:pPr>
            <a:r>
              <a:rPr lang="en-US" sz="2200" dirty="0">
                <a:latin typeface="Calibri" charset="0"/>
              </a:rPr>
              <a:t>  "@id": "http://</a:t>
            </a:r>
            <a:r>
              <a:rPr lang="en-US" sz="2200" dirty="0" err="1">
                <a:latin typeface="Calibri" charset="0"/>
              </a:rPr>
              <a:t>me.markus-lanthaler.com</a:t>
            </a:r>
            <a:r>
              <a:rPr lang="en-US" sz="2200" dirty="0">
                <a:latin typeface="Calibri" charset="0"/>
              </a:rPr>
              <a:t>/",</a:t>
            </a:r>
          </a:p>
          <a:p>
            <a:pPr marL="0" indent="0">
              <a:buFont typeface="Wingdings" charset="0"/>
              <a:buNone/>
            </a:pPr>
            <a:r>
              <a:rPr lang="en-US" sz="2200" dirty="0">
                <a:latin typeface="Calibri" charset="0"/>
              </a:rPr>
              <a:t>  "@type": "</a:t>
            </a:r>
            <a:r>
              <a:rPr lang="en-US" sz="2200" dirty="0" err="1">
                <a:latin typeface="Calibri" charset="0"/>
              </a:rPr>
              <a:t>foaf:Person</a:t>
            </a:r>
            <a:r>
              <a:rPr lang="en-US" sz="2200" dirty="0">
                <a:latin typeface="Calibri" charset="0"/>
              </a:rPr>
              <a:t>",</a:t>
            </a:r>
          </a:p>
          <a:p>
            <a:pPr marL="0" indent="0">
              <a:buFont typeface="Wingdings" charset="0"/>
              <a:buNone/>
            </a:pPr>
            <a:r>
              <a:rPr lang="en-US" sz="2200" dirty="0">
                <a:latin typeface="Calibri" charset="0"/>
              </a:rPr>
              <a:t>  "</a:t>
            </a:r>
            <a:r>
              <a:rPr lang="en-US" sz="2200" dirty="0" err="1">
                <a:latin typeface="Calibri" charset="0"/>
              </a:rPr>
              <a:t>foaf:name</a:t>
            </a:r>
            <a:r>
              <a:rPr lang="en-US" sz="2200" dirty="0">
                <a:latin typeface="Calibri" charset="0"/>
              </a:rPr>
              <a:t>": "Markus </a:t>
            </a:r>
            <a:r>
              <a:rPr lang="en-US" sz="2200" dirty="0" err="1">
                <a:latin typeface="Calibri" charset="0"/>
              </a:rPr>
              <a:t>Lanthaler</a:t>
            </a:r>
            <a:r>
              <a:rPr lang="en-US" sz="2200" dirty="0">
                <a:latin typeface="Calibri" charset="0"/>
              </a:rPr>
              <a:t>",</a:t>
            </a:r>
          </a:p>
          <a:p>
            <a:pPr marL="0" indent="0">
              <a:buFont typeface="Wingdings" charset="0"/>
              <a:buNone/>
            </a:pPr>
            <a:r>
              <a:rPr lang="en-US" sz="2200" dirty="0">
                <a:latin typeface="Calibri" charset="0"/>
              </a:rPr>
              <a:t>  "</a:t>
            </a:r>
            <a:r>
              <a:rPr lang="en-US" sz="2200" dirty="0" err="1">
                <a:latin typeface="Calibri" charset="0"/>
              </a:rPr>
              <a:t>foaf:homepage</a:t>
            </a:r>
            <a:r>
              <a:rPr lang="en-US" sz="2200" dirty="0">
                <a:latin typeface="Calibri" charset="0"/>
              </a:rPr>
              <a:t>": "http://</a:t>
            </a:r>
            <a:r>
              <a:rPr lang="en-US" sz="2200" dirty="0" err="1">
                <a:latin typeface="Calibri" charset="0"/>
              </a:rPr>
              <a:t>www.markus-lanthaler.com</a:t>
            </a:r>
            <a:r>
              <a:rPr lang="en-US" sz="2200" dirty="0">
                <a:latin typeface="Calibri" charset="0"/>
              </a:rPr>
              <a:t>/",</a:t>
            </a:r>
          </a:p>
          <a:p>
            <a:pPr marL="0" indent="0">
              <a:buFont typeface="Wingdings" charset="0"/>
              <a:buNone/>
            </a:pPr>
            <a:r>
              <a:rPr lang="en-US" sz="2200" dirty="0">
                <a:latin typeface="Calibri" charset="0"/>
              </a:rPr>
              <a:t>  "picture": "http://</a:t>
            </a:r>
            <a:r>
              <a:rPr lang="en-US" sz="2200" dirty="0" err="1">
                <a:latin typeface="Calibri" charset="0"/>
              </a:rPr>
              <a:t>twitter.com</a:t>
            </a:r>
            <a:r>
              <a:rPr lang="en-US" sz="2200" dirty="0">
                <a:latin typeface="Calibri" charset="0"/>
              </a:rPr>
              <a:t>/account/</a:t>
            </a:r>
            <a:r>
              <a:rPr lang="en-US" sz="2200" dirty="0" err="1">
                <a:latin typeface="Calibri" charset="0"/>
              </a:rPr>
              <a:t>profile_image</a:t>
            </a:r>
            <a:r>
              <a:rPr lang="en-US" sz="2200" dirty="0">
                <a:latin typeface="Calibri" charset="0"/>
              </a:rPr>
              <a:t>/</a:t>
            </a:r>
            <a:r>
              <a:rPr lang="en-US" sz="2200" dirty="0" err="1">
                <a:latin typeface="Calibri" charset="0"/>
              </a:rPr>
              <a:t>mlanthaler</a:t>
            </a:r>
            <a:r>
              <a:rPr lang="en-US" sz="2200" dirty="0">
                <a:latin typeface="Calibri" charset="0"/>
              </a:rPr>
              <a:t>"</a:t>
            </a:r>
          </a:p>
          <a:p>
            <a:pPr marL="0" indent="0">
              <a:buFont typeface="Wingdings" charset="0"/>
              <a:buNone/>
            </a:pPr>
            <a:r>
              <a:rPr lang="en-US" sz="2200" dirty="0">
                <a:latin typeface="Calibri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496300" cy="784225"/>
          </a:xfrm>
        </p:spPr>
        <p:txBody>
          <a:bodyPr/>
          <a:lstStyle/>
          <a:p>
            <a:r>
              <a:rPr lang="en-US">
                <a:latin typeface="Calibri" charset="0"/>
              </a:rPr>
              <a:t>Mixing vocabularies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806609" y="3323012"/>
            <a:ext cx="7560518" cy="3375620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1600" dirty="0">
                <a:latin typeface="Calibri" charset="0"/>
              </a:rPr>
              <a:t>{"@context":</a:t>
            </a:r>
          </a:p>
          <a:p>
            <a:pPr marL="0" indent="0">
              <a:buFont typeface="Wingdings" charset="0"/>
              <a:buNone/>
            </a:pPr>
            <a:r>
              <a:rPr lang="en-US" sz="1600" dirty="0">
                <a:latin typeface="Calibri" charset="0"/>
              </a:rPr>
              <a:t>  { "</a:t>
            </a:r>
            <a:r>
              <a:rPr lang="en-US" sz="1600" dirty="0" err="1">
                <a:latin typeface="Calibri" charset="0"/>
              </a:rPr>
              <a:t>xsd</a:t>
            </a:r>
            <a:r>
              <a:rPr lang="en-US" sz="1600" dirty="0">
                <a:latin typeface="Calibri" charset="0"/>
              </a:rPr>
              <a:t>": "http://www.w3.org/2001/</a:t>
            </a:r>
            <a:r>
              <a:rPr lang="en-US" sz="1600" dirty="0" err="1">
                <a:latin typeface="Calibri" charset="0"/>
              </a:rPr>
              <a:t>XMLSchema</a:t>
            </a:r>
            <a:r>
              <a:rPr lang="en-US" sz="1600" dirty="0">
                <a:latin typeface="Calibri" charset="0"/>
              </a:rPr>
              <a:t>#",</a:t>
            </a:r>
          </a:p>
          <a:p>
            <a:pPr marL="0" indent="0">
              <a:buFont typeface="Wingdings" charset="0"/>
              <a:buNone/>
            </a:pPr>
            <a:r>
              <a:rPr lang="en-US" sz="1600" dirty="0">
                <a:latin typeface="Calibri" charset="0"/>
              </a:rPr>
              <a:t>    "</a:t>
            </a:r>
            <a:r>
              <a:rPr lang="en-US" sz="1600" dirty="0" err="1">
                <a:latin typeface="Calibri" charset="0"/>
              </a:rPr>
              <a:t>foaf</a:t>
            </a:r>
            <a:r>
              <a:rPr lang="en-US" sz="1600" dirty="0">
                <a:latin typeface="Calibri" charset="0"/>
              </a:rPr>
              <a:t>": "http://</a:t>
            </a:r>
            <a:r>
              <a:rPr lang="en-US" sz="1600" dirty="0" err="1">
                <a:latin typeface="Calibri" charset="0"/>
              </a:rPr>
              <a:t>xmlns.com</a:t>
            </a:r>
            <a:r>
              <a:rPr lang="en-US" sz="1600" dirty="0">
                <a:latin typeface="Calibri" charset="0"/>
              </a:rPr>
              <a:t>/</a:t>
            </a:r>
            <a:r>
              <a:rPr lang="en-US" sz="1600" dirty="0" err="1">
                <a:latin typeface="Calibri" charset="0"/>
              </a:rPr>
              <a:t>foaf</a:t>
            </a:r>
            <a:r>
              <a:rPr lang="en-US" sz="1600" dirty="0">
                <a:latin typeface="Calibri" charset="0"/>
              </a:rPr>
              <a:t>/0.1/",</a:t>
            </a:r>
          </a:p>
          <a:p>
            <a:pPr marL="0" indent="0">
              <a:buFont typeface="Wingdings" charset="0"/>
              <a:buNone/>
            </a:pPr>
            <a:r>
              <a:rPr lang="en-US" sz="1600" dirty="0">
                <a:latin typeface="Calibri" charset="0"/>
              </a:rPr>
              <a:t>    "</a:t>
            </a:r>
            <a:r>
              <a:rPr lang="en-US" sz="1600" dirty="0" err="1">
                <a:latin typeface="Calibri" charset="0"/>
              </a:rPr>
              <a:t>foaf:homepage</a:t>
            </a:r>
            <a:r>
              <a:rPr lang="en-US" sz="1600" dirty="0">
                <a:latin typeface="Calibri" charset="0"/>
              </a:rPr>
              <a:t>": { "@type": "@id" },</a:t>
            </a:r>
          </a:p>
          <a:p>
            <a:pPr marL="0" indent="0">
              <a:buFont typeface="Wingdings" charset="0"/>
              <a:buNone/>
            </a:pPr>
            <a:r>
              <a:rPr lang="en-US" sz="1600" dirty="0">
                <a:latin typeface="Calibri" charset="0"/>
              </a:rPr>
              <a:t>    "picture": { "@id": "</a:t>
            </a:r>
            <a:r>
              <a:rPr lang="en-US" sz="1600" dirty="0" err="1">
                <a:latin typeface="Calibri" charset="0"/>
              </a:rPr>
              <a:t>foaf:depiction</a:t>
            </a:r>
            <a:r>
              <a:rPr lang="en-US" sz="1600" dirty="0">
                <a:latin typeface="Calibri" charset="0"/>
              </a:rPr>
              <a:t>", "@type": "@id" }  </a:t>
            </a:r>
          </a:p>
          <a:p>
            <a:pPr marL="0" indent="0">
              <a:buFont typeface="Wingdings" charset="0"/>
              <a:buNone/>
            </a:pPr>
            <a:r>
              <a:rPr lang="en-US" sz="1600" dirty="0">
                <a:latin typeface="Calibri" charset="0"/>
              </a:rPr>
              <a:t> },</a:t>
            </a:r>
          </a:p>
          <a:p>
            <a:pPr marL="0" indent="0">
              <a:buFont typeface="Wingdings" charset="0"/>
              <a:buNone/>
            </a:pPr>
            <a:r>
              <a:rPr lang="en-US" sz="1600" dirty="0">
                <a:latin typeface="Calibri" charset="0"/>
              </a:rPr>
              <a:t>  "@id": "http://</a:t>
            </a:r>
            <a:r>
              <a:rPr lang="en-US" sz="1600" dirty="0" err="1">
                <a:latin typeface="Calibri" charset="0"/>
              </a:rPr>
              <a:t>me.markus-lanthaler.com</a:t>
            </a:r>
            <a:r>
              <a:rPr lang="en-US" sz="1600" dirty="0">
                <a:latin typeface="Calibri" charset="0"/>
              </a:rPr>
              <a:t>/",</a:t>
            </a:r>
          </a:p>
          <a:p>
            <a:pPr marL="0" indent="0">
              <a:buFont typeface="Wingdings" charset="0"/>
              <a:buNone/>
            </a:pPr>
            <a:r>
              <a:rPr lang="en-US" sz="1600" dirty="0">
                <a:latin typeface="Calibri" charset="0"/>
              </a:rPr>
              <a:t>  "@type": "</a:t>
            </a:r>
            <a:r>
              <a:rPr lang="en-US" sz="1600" dirty="0" err="1">
                <a:latin typeface="Calibri" charset="0"/>
              </a:rPr>
              <a:t>foaf:Person</a:t>
            </a:r>
            <a:r>
              <a:rPr lang="en-US" sz="1600" dirty="0">
                <a:latin typeface="Calibri" charset="0"/>
              </a:rPr>
              <a:t>",</a:t>
            </a:r>
          </a:p>
          <a:p>
            <a:pPr marL="0" indent="0">
              <a:buFont typeface="Wingdings" charset="0"/>
              <a:buNone/>
            </a:pPr>
            <a:r>
              <a:rPr lang="en-US" sz="1600" dirty="0">
                <a:latin typeface="Calibri" charset="0"/>
              </a:rPr>
              <a:t>  "</a:t>
            </a:r>
            <a:r>
              <a:rPr lang="en-US" sz="1600" dirty="0" err="1">
                <a:latin typeface="Calibri" charset="0"/>
              </a:rPr>
              <a:t>foaf:name</a:t>
            </a:r>
            <a:r>
              <a:rPr lang="en-US" sz="1600" dirty="0">
                <a:latin typeface="Calibri" charset="0"/>
              </a:rPr>
              <a:t>": "Markus </a:t>
            </a:r>
            <a:r>
              <a:rPr lang="en-US" sz="1600" dirty="0" err="1">
                <a:latin typeface="Calibri" charset="0"/>
              </a:rPr>
              <a:t>Lanthaler</a:t>
            </a:r>
            <a:r>
              <a:rPr lang="en-US" sz="1600" dirty="0">
                <a:latin typeface="Calibri" charset="0"/>
              </a:rPr>
              <a:t>",</a:t>
            </a:r>
          </a:p>
          <a:p>
            <a:pPr marL="0" indent="0">
              <a:buFont typeface="Wingdings" charset="0"/>
              <a:buNone/>
            </a:pPr>
            <a:r>
              <a:rPr lang="en-US" sz="1600" dirty="0">
                <a:latin typeface="Calibri" charset="0"/>
              </a:rPr>
              <a:t>  "</a:t>
            </a:r>
            <a:r>
              <a:rPr lang="en-US" sz="1600" dirty="0" err="1">
                <a:latin typeface="Calibri" charset="0"/>
              </a:rPr>
              <a:t>foaf:homepage</a:t>
            </a:r>
            <a:r>
              <a:rPr lang="en-US" sz="1600" dirty="0">
                <a:latin typeface="Calibri" charset="0"/>
              </a:rPr>
              <a:t>": "http://</a:t>
            </a:r>
            <a:r>
              <a:rPr lang="en-US" sz="1600" dirty="0" err="1">
                <a:latin typeface="Calibri" charset="0"/>
              </a:rPr>
              <a:t>www.markus-lanthaler.com</a:t>
            </a:r>
            <a:r>
              <a:rPr lang="en-US" sz="1600" dirty="0">
                <a:latin typeface="Calibri" charset="0"/>
              </a:rPr>
              <a:t>/",</a:t>
            </a:r>
          </a:p>
          <a:p>
            <a:pPr marL="0" indent="0">
              <a:buFont typeface="Wingdings" charset="0"/>
              <a:buNone/>
            </a:pPr>
            <a:r>
              <a:rPr lang="en-US" sz="1600" dirty="0">
                <a:latin typeface="Calibri" charset="0"/>
              </a:rPr>
              <a:t>  "picture": </a:t>
            </a:r>
            <a:r>
              <a:rPr lang="en-US" sz="1600" dirty="0">
                <a:latin typeface="Calibri" charset="0"/>
                <a:hlinkClick r:id="rId2"/>
              </a:rPr>
              <a:t>http://twitter.com/account/profile_image/mlanthaler</a:t>
            </a:r>
            <a:r>
              <a:rPr lang="en-US" sz="1600" dirty="0">
                <a:latin typeface="Calibri" charset="0"/>
              </a:rPr>
              <a:t>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140C8-97FD-E84C-A4B8-634252EEF490}"/>
              </a:ext>
            </a:extLst>
          </p:cNvPr>
          <p:cNvSpPr txBox="1"/>
          <p:nvPr/>
        </p:nvSpPr>
        <p:spPr>
          <a:xfrm>
            <a:off x="827906" y="1268760"/>
            <a:ext cx="7560518" cy="1896866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@prefix </a:t>
            </a:r>
            <a:r>
              <a:rPr lang="en-US" dirty="0" err="1"/>
              <a:t>foaf</a:t>
            </a:r>
            <a:r>
              <a:rPr lang="en-US" dirty="0"/>
              <a:t>: &lt;http://</a:t>
            </a:r>
            <a:r>
              <a:rPr lang="en-US" dirty="0" err="1"/>
              <a:t>xmlns.com</a:t>
            </a:r>
            <a:r>
              <a:rPr lang="en-US" dirty="0"/>
              <a:t>/</a:t>
            </a:r>
            <a:r>
              <a:rPr lang="en-US" dirty="0" err="1"/>
              <a:t>foaf</a:t>
            </a:r>
            <a:r>
              <a:rPr lang="en-US" dirty="0"/>
              <a:t>/0.1/&gt; .</a:t>
            </a:r>
          </a:p>
          <a:p>
            <a:pPr>
              <a:lnSpc>
                <a:spcPct val="110000"/>
              </a:lnSpc>
            </a:pPr>
            <a:r>
              <a:rPr lang="en-US" dirty="0"/>
              <a:t>@prefix </a:t>
            </a:r>
            <a:r>
              <a:rPr lang="en-US" dirty="0" err="1"/>
              <a:t>xsd</a:t>
            </a:r>
            <a:r>
              <a:rPr lang="en-US" dirty="0"/>
              <a:t>: &lt;http://www.w3.org/2001/</a:t>
            </a:r>
            <a:r>
              <a:rPr lang="en-US" dirty="0" err="1"/>
              <a:t>XMLSchema</a:t>
            </a:r>
            <a:r>
              <a:rPr lang="en-US" dirty="0"/>
              <a:t>#&gt; .</a:t>
            </a:r>
          </a:p>
          <a:p>
            <a:pPr>
              <a:lnSpc>
                <a:spcPct val="110000"/>
              </a:lnSpc>
            </a:pPr>
            <a:r>
              <a:rPr lang="en-US" dirty="0"/>
              <a:t>&lt;http://</a:t>
            </a:r>
            <a:r>
              <a:rPr lang="en-US" dirty="0" err="1"/>
              <a:t>me.markus-lanthaler.com</a:t>
            </a:r>
            <a:r>
              <a:rPr lang="en-US" dirty="0"/>
              <a:t>/&gt; a </a:t>
            </a:r>
            <a:r>
              <a:rPr lang="en-US" dirty="0" err="1"/>
              <a:t>foaf:Person</a:t>
            </a:r>
            <a:r>
              <a:rPr lang="en-US" dirty="0"/>
              <a:t> ; </a:t>
            </a:r>
          </a:p>
          <a:p>
            <a:pPr>
              <a:lnSpc>
                <a:spcPct val="110000"/>
              </a:lnSpc>
            </a:pPr>
            <a:r>
              <a:rPr lang="en-US" dirty="0"/>
              <a:t>   </a:t>
            </a:r>
            <a:r>
              <a:rPr lang="en-US" dirty="0" err="1"/>
              <a:t>foaf:depiction</a:t>
            </a:r>
            <a:r>
              <a:rPr lang="en-US" dirty="0"/>
              <a:t> &lt;http://</a:t>
            </a:r>
            <a:r>
              <a:rPr lang="en-US" dirty="0" err="1"/>
              <a:t>twitter.com</a:t>
            </a:r>
            <a:r>
              <a:rPr lang="en-US" dirty="0"/>
              <a:t>/account/</a:t>
            </a:r>
            <a:r>
              <a:rPr lang="en-US" dirty="0" err="1"/>
              <a:t>profile_image</a:t>
            </a:r>
            <a:r>
              <a:rPr lang="en-US" dirty="0"/>
              <a:t>/</a:t>
            </a:r>
            <a:r>
              <a:rPr lang="en-US" dirty="0" err="1"/>
              <a:t>mlanthaler</a:t>
            </a:r>
            <a:r>
              <a:rPr lang="en-US" dirty="0"/>
              <a:t>&gt; ; </a:t>
            </a:r>
          </a:p>
          <a:p>
            <a:pPr>
              <a:lnSpc>
                <a:spcPct val="110000"/>
              </a:lnSpc>
            </a:pPr>
            <a:r>
              <a:rPr lang="en-US" dirty="0"/>
              <a:t>   </a:t>
            </a:r>
            <a:r>
              <a:rPr lang="en-US" dirty="0" err="1"/>
              <a:t>foaf:homepage</a:t>
            </a:r>
            <a:r>
              <a:rPr lang="en-US" dirty="0"/>
              <a:t> &lt;http://</a:t>
            </a:r>
            <a:r>
              <a:rPr lang="en-US" dirty="0" err="1"/>
              <a:t>www.markus-lanthaler.com</a:t>
            </a:r>
            <a:r>
              <a:rPr lang="en-US" dirty="0"/>
              <a:t>/&gt; ; </a:t>
            </a:r>
          </a:p>
          <a:p>
            <a:pPr>
              <a:lnSpc>
                <a:spcPct val="110000"/>
              </a:lnSpc>
            </a:pPr>
            <a:r>
              <a:rPr lang="en-US" dirty="0"/>
              <a:t>   </a:t>
            </a:r>
            <a:r>
              <a:rPr lang="en-US" dirty="0" err="1"/>
              <a:t>foaf:name</a:t>
            </a:r>
            <a:r>
              <a:rPr lang="en-US" dirty="0"/>
              <a:t> "Markus </a:t>
            </a:r>
            <a:r>
              <a:rPr lang="en-US" dirty="0" err="1"/>
              <a:t>Lanthaler</a:t>
            </a:r>
            <a:r>
              <a:rPr lang="en-US" dirty="0"/>
              <a:t>"^^</a:t>
            </a:r>
            <a:r>
              <a:rPr lang="en-US" dirty="0" err="1"/>
              <a:t>xsd:string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84149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JSON as an XML Alternative</a:t>
            </a:r>
            <a:endParaRPr lang="el-GR">
              <a:latin typeface="Calibri" charset="0"/>
            </a:endParaRP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7980363" cy="4824412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 Light-weight XML alternative for data-interchange</a:t>
            </a:r>
          </a:p>
          <a:p>
            <a:pPr eaLnBrk="1" hangingPunct="1"/>
            <a:r>
              <a:rPr lang="en-US" sz="3200" dirty="0">
                <a:latin typeface="Calibri" charset="0"/>
                <a:hlinkClick r:id="rId3"/>
              </a:rPr>
              <a:t>JSON</a:t>
            </a:r>
            <a:r>
              <a:rPr lang="en-US" sz="3200" dirty="0">
                <a:latin typeface="Calibri" charset="0"/>
              </a:rPr>
              <a:t> = JavaScript Object Notation</a:t>
            </a:r>
          </a:p>
          <a:p>
            <a:pPr lvl="1" eaLnBrk="1" hangingPunct="1"/>
            <a:r>
              <a:rPr lang="en-US" sz="2800" dirty="0">
                <a:latin typeface="Calibri" charset="0"/>
                <a:ea typeface="ＭＳ Ｐゴシック" charset="0"/>
              </a:rPr>
              <a:t>It’s really language independent</a:t>
            </a:r>
          </a:p>
          <a:p>
            <a:pPr lvl="1" eaLnBrk="1" hangingPunct="1"/>
            <a:r>
              <a:rPr lang="en-US" sz="2800" dirty="0">
                <a:latin typeface="Calibri" charset="0"/>
                <a:ea typeface="ＭＳ Ｐゴシック" charset="0"/>
              </a:rPr>
              <a:t>Most programming languages can easily read it and instantiate objects</a:t>
            </a:r>
          </a:p>
          <a:p>
            <a:pPr eaLnBrk="1" hangingPunct="1"/>
            <a:r>
              <a:rPr lang="en-US" sz="3200" dirty="0">
                <a:latin typeface="Calibri" charset="0"/>
              </a:rPr>
              <a:t>Defined in </a:t>
            </a:r>
            <a:r>
              <a:rPr lang="en-US" sz="3200" dirty="0">
                <a:latin typeface="Calibri" charset="0"/>
                <a:hlinkClick r:id="rId4"/>
              </a:rPr>
              <a:t>RFC 4627</a:t>
            </a:r>
            <a:endParaRPr lang="en-US" sz="3200" dirty="0">
              <a:latin typeface="Calibri" charset="0"/>
            </a:endParaRPr>
          </a:p>
          <a:p>
            <a:pPr eaLnBrk="1" hangingPunct="1"/>
            <a:r>
              <a:rPr lang="en-US" sz="3200" dirty="0">
                <a:latin typeface="Calibri" charset="0"/>
              </a:rPr>
              <a:t>Started gaining traction ~2006, now widely used</a:t>
            </a:r>
          </a:p>
          <a:p>
            <a:pPr eaLnBrk="1" hangingPunct="1"/>
            <a:r>
              <a:rPr lang="en-US" sz="3200" dirty="0">
                <a:latin typeface="Calibri" charset="0"/>
                <a:hlinkClick r:id="rId5"/>
              </a:rPr>
              <a:t>http://json.org/</a:t>
            </a:r>
            <a:r>
              <a:rPr lang="en-US" sz="3200" dirty="0">
                <a:latin typeface="Calibri" charset="0"/>
              </a:rPr>
              <a:t> has more information</a:t>
            </a:r>
          </a:p>
          <a:p>
            <a:pPr eaLnBrk="1" hangingPunct="1"/>
            <a:endParaRPr lang="el-GR" sz="3200" dirty="0">
              <a:latin typeface="Calibri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FFC586-624A-4940-A863-C6781A7D60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6258" y="1196752"/>
            <a:ext cx="10160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Embedding other objects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395289" y="1412875"/>
            <a:ext cx="5040808" cy="4967288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ro-RO" dirty="0">
                <a:latin typeface="Calibri" charset="0"/>
              </a:rPr>
              <a:t>{</a:t>
            </a:r>
          </a:p>
          <a:p>
            <a:pPr marL="0" indent="0">
              <a:buFont typeface="Wingdings" charset="0"/>
              <a:buNone/>
            </a:pPr>
            <a:r>
              <a:rPr lang="ro-RO" dirty="0">
                <a:latin typeface="Calibri" charset="0"/>
              </a:rPr>
              <a:t>   ...</a:t>
            </a:r>
          </a:p>
          <a:p>
            <a:pPr marL="0" indent="0">
              <a:buFont typeface="Wingdings" charset="0"/>
              <a:buNone/>
            </a:pPr>
            <a:r>
              <a:rPr lang="ro-RO" dirty="0">
                <a:latin typeface="Calibri" charset="0"/>
              </a:rPr>
              <a:t>  "</a:t>
            </a:r>
            <a:r>
              <a:rPr lang="ro-RO" dirty="0" err="1">
                <a:latin typeface="Calibri" charset="0"/>
              </a:rPr>
              <a:t>name</a:t>
            </a:r>
            <a:r>
              <a:rPr lang="ro-RO" dirty="0">
                <a:latin typeface="Calibri" charset="0"/>
              </a:rPr>
              <a:t>": "Manu </a:t>
            </a:r>
            <a:r>
              <a:rPr lang="ro-RO" dirty="0" err="1">
                <a:latin typeface="Calibri" charset="0"/>
              </a:rPr>
              <a:t>Sporny</a:t>
            </a:r>
            <a:r>
              <a:rPr lang="ro-RO" dirty="0">
                <a:latin typeface="Calibri" charset="0"/>
              </a:rPr>
              <a:t>",</a:t>
            </a:r>
          </a:p>
          <a:p>
            <a:pPr marL="0" indent="0">
              <a:buFont typeface="Wingdings" charset="0"/>
              <a:buNone/>
            </a:pPr>
            <a:r>
              <a:rPr lang="ro-RO" dirty="0">
                <a:latin typeface="Calibri" charset="0"/>
              </a:rPr>
              <a:t>  "</a:t>
            </a:r>
            <a:r>
              <a:rPr lang="ro-RO" dirty="0" err="1">
                <a:latin typeface="Calibri" charset="0"/>
              </a:rPr>
              <a:t>foaf:knows</a:t>
            </a:r>
            <a:r>
              <a:rPr lang="ro-RO" dirty="0">
                <a:latin typeface="Calibri" charset="0"/>
              </a:rPr>
              <a:t>":</a:t>
            </a:r>
          </a:p>
          <a:p>
            <a:pPr marL="0" indent="0">
              <a:buFont typeface="Wingdings" charset="0"/>
              <a:buNone/>
            </a:pPr>
            <a:r>
              <a:rPr lang="ro-RO" dirty="0">
                <a:latin typeface="Calibri" charset="0"/>
              </a:rPr>
              <a:t>  {</a:t>
            </a:r>
          </a:p>
          <a:p>
            <a:pPr marL="0" indent="0">
              <a:buFont typeface="Wingdings" charset="0"/>
              <a:buNone/>
            </a:pPr>
            <a:r>
              <a:rPr lang="ro-RO" dirty="0">
                <a:latin typeface="Calibri" charset="0"/>
              </a:rPr>
              <a:t>    "@</a:t>
            </a:r>
            <a:r>
              <a:rPr lang="ro-RO" dirty="0" err="1">
                <a:latin typeface="Calibri" charset="0"/>
              </a:rPr>
              <a:t>type</a:t>
            </a:r>
            <a:r>
              <a:rPr lang="ro-RO" dirty="0">
                <a:latin typeface="Calibri" charset="0"/>
              </a:rPr>
              <a:t>": "</a:t>
            </a:r>
            <a:r>
              <a:rPr lang="ro-RO" dirty="0" err="1">
                <a:latin typeface="Calibri" charset="0"/>
              </a:rPr>
              <a:t>Person</a:t>
            </a:r>
            <a:r>
              <a:rPr lang="ro-RO" dirty="0">
                <a:latin typeface="Calibri" charset="0"/>
              </a:rPr>
              <a:t>",</a:t>
            </a:r>
          </a:p>
          <a:p>
            <a:pPr marL="0" indent="0">
              <a:buFont typeface="Wingdings" charset="0"/>
              <a:buNone/>
            </a:pPr>
            <a:r>
              <a:rPr lang="ro-RO" dirty="0">
                <a:latin typeface="Calibri" charset="0"/>
              </a:rPr>
              <a:t>    "</a:t>
            </a:r>
            <a:r>
              <a:rPr lang="ro-RO" dirty="0" err="1">
                <a:latin typeface="Calibri" charset="0"/>
              </a:rPr>
              <a:t>name</a:t>
            </a:r>
            <a:r>
              <a:rPr lang="ro-RO" dirty="0">
                <a:latin typeface="Calibri" charset="0"/>
              </a:rPr>
              <a:t>": "</a:t>
            </a:r>
            <a:r>
              <a:rPr lang="ro-RO" dirty="0" err="1">
                <a:latin typeface="Calibri" charset="0"/>
              </a:rPr>
              <a:t>Gregg</a:t>
            </a:r>
            <a:r>
              <a:rPr lang="ro-RO" dirty="0">
                <a:latin typeface="Calibri" charset="0"/>
              </a:rPr>
              <a:t> </a:t>
            </a:r>
            <a:r>
              <a:rPr lang="ro-RO" dirty="0" err="1">
                <a:latin typeface="Calibri" charset="0"/>
              </a:rPr>
              <a:t>Kellogg</a:t>
            </a:r>
            <a:r>
              <a:rPr lang="ro-RO" dirty="0">
                <a:latin typeface="Calibri" charset="0"/>
              </a:rPr>
              <a:t>",</a:t>
            </a:r>
          </a:p>
          <a:p>
            <a:pPr marL="0" indent="0">
              <a:buFont typeface="Wingdings" charset="0"/>
              <a:buNone/>
            </a:pPr>
            <a:r>
              <a:rPr lang="ro-RO" dirty="0">
                <a:latin typeface="Calibri" charset="0"/>
              </a:rPr>
              <a:t>  }</a:t>
            </a:r>
          </a:p>
          <a:p>
            <a:pPr marL="0" indent="0">
              <a:buFont typeface="Wingdings" charset="0"/>
              <a:buNone/>
            </a:pPr>
            <a:r>
              <a:rPr lang="ro-RO" dirty="0">
                <a:latin typeface="Calibri" charset="0"/>
              </a:rPr>
              <a:t>...</a:t>
            </a:r>
          </a:p>
          <a:p>
            <a:pPr marL="0" indent="0">
              <a:buFont typeface="Wingdings" charset="0"/>
              <a:buNone/>
            </a:pPr>
            <a:r>
              <a:rPr lang="ro-RO" dirty="0">
                <a:latin typeface="Calibri" charset="0"/>
              </a:rPr>
              <a:t>}</a:t>
            </a:r>
            <a:endParaRPr lang="en-US" dirty="0">
              <a:latin typeface="Calibri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01B2BA-E179-C140-BDA1-7DA764790F5E}"/>
              </a:ext>
            </a:extLst>
          </p:cNvPr>
          <p:cNvSpPr/>
          <p:nvPr/>
        </p:nvSpPr>
        <p:spPr>
          <a:xfrm>
            <a:off x="395289" y="3429000"/>
            <a:ext cx="4680767" cy="2160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FCB75-C2A6-FE4B-BEC2-D59875464FCE}"/>
              </a:ext>
            </a:extLst>
          </p:cNvPr>
          <p:cNvSpPr txBox="1"/>
          <p:nvPr/>
        </p:nvSpPr>
        <p:spPr>
          <a:xfrm>
            <a:off x="5137967" y="3717032"/>
            <a:ext cx="3682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Produces a blank node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Search Engines looks for JSON-LD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</a:rPr>
              <a:t>Google, Bing and Yandex all looks for and use JSON-LD markup</a:t>
            </a:r>
          </a:p>
          <a:p>
            <a:r>
              <a:rPr lang="en-US" sz="3200" dirty="0">
                <a:latin typeface="Calibri" charset="0"/>
              </a:rPr>
              <a:t>Only </a:t>
            </a:r>
            <a:r>
              <a:rPr lang="en-US" sz="3200" dirty="0" err="1">
                <a:latin typeface="Calibri" charset="0"/>
              </a:rPr>
              <a:t>schema.org</a:t>
            </a:r>
            <a:r>
              <a:rPr lang="en-US" sz="3200" dirty="0">
                <a:latin typeface="Calibri" charset="0"/>
              </a:rPr>
              <a:t> vocabulary is “understood”</a:t>
            </a:r>
          </a:p>
          <a:p>
            <a:r>
              <a:rPr lang="en-US" sz="3200" dirty="0">
                <a:latin typeface="Calibri" charset="0"/>
              </a:rPr>
              <a:t>Put a JSON-LD object in head or body of web page wrapped with script tags:</a:t>
            </a:r>
          </a:p>
          <a:p>
            <a:pPr marL="400050" lvl="1" indent="0">
              <a:buFontTx/>
              <a:buNone/>
            </a:pPr>
            <a:r>
              <a:rPr lang="en-US" sz="3200" dirty="0">
                <a:latin typeface="Calibri" charset="0"/>
                <a:ea typeface="ＭＳ Ｐゴシック" charset="0"/>
              </a:rPr>
              <a:t>&lt;script type="application/</a:t>
            </a:r>
            <a:r>
              <a:rPr lang="en-US" sz="3200" dirty="0" err="1">
                <a:latin typeface="Calibri" charset="0"/>
                <a:ea typeface="ＭＳ Ｐゴシック" charset="0"/>
              </a:rPr>
              <a:t>ld+json</a:t>
            </a:r>
            <a:r>
              <a:rPr lang="en-US" sz="3200" dirty="0">
                <a:latin typeface="Calibri" charset="0"/>
                <a:ea typeface="ＭＳ Ｐゴシック" charset="0"/>
              </a:rPr>
              <a:t>"&gt;</a:t>
            </a:r>
          </a:p>
          <a:p>
            <a:pPr marL="400050" lvl="1" indent="0">
              <a:buFontTx/>
              <a:buNone/>
            </a:pPr>
            <a:r>
              <a:rPr lang="en-US" sz="3200" dirty="0">
                <a:latin typeface="Calibri" charset="0"/>
                <a:ea typeface="ＭＳ Ｐゴシック" charset="0"/>
              </a:rPr>
              <a:t>{...}</a:t>
            </a:r>
          </a:p>
          <a:p>
            <a:pPr marL="400050" lvl="1" indent="0">
              <a:buFontTx/>
              <a:buNone/>
            </a:pPr>
            <a:r>
              <a:rPr lang="en-US" sz="3200" dirty="0">
                <a:latin typeface="Calibri" charset="0"/>
                <a:ea typeface="ＭＳ Ｐゴシック" charset="0"/>
              </a:rPr>
              <a:t>&lt;/script&gt; </a:t>
            </a:r>
          </a:p>
          <a:p>
            <a:endParaRPr lang="en-US" sz="3200" dirty="0">
              <a:latin typeface="Calibri" charset="0"/>
            </a:endParaRPr>
          </a:p>
          <a:p>
            <a:endParaRPr lang="en-US" sz="3200" dirty="0">
              <a:latin typeface="Calibri" charset="0"/>
            </a:endParaRPr>
          </a:p>
          <a:p>
            <a:endParaRPr lang="en-US" sz="32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4" descr="Screen Shot 2014-05-12 at 1.52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1025" y="-315913"/>
            <a:ext cx="10321925" cy="799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3" descr="Screen Shot 2014-05-12 at 1.54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775" y="-387350"/>
            <a:ext cx="10369550" cy="799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11-30 at 3.30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921" y="900161"/>
            <a:ext cx="10158489" cy="67053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404664"/>
            <a:ext cx="8667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search.google.com</a:t>
            </a:r>
            <a:r>
              <a:rPr lang="en-US" sz="2800" dirty="0"/>
              <a:t>/structured-data/testing-tool</a:t>
            </a:r>
          </a:p>
        </p:txBody>
      </p:sp>
    </p:spTree>
    <p:extLst>
      <p:ext uri="{BB962C8B-B14F-4D97-AF65-F5344CB8AC3E}">
        <p14:creationId xmlns:p14="http://schemas.microsoft.com/office/powerpoint/2010/main" val="17669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197" y="836712"/>
            <a:ext cx="9144000" cy="656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87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http://json-ld.org/</a:t>
            </a:r>
          </a:p>
        </p:txBody>
      </p:sp>
      <p:pic>
        <p:nvPicPr>
          <p:cNvPr id="24578" name="Picture 1" descr="Screen Shot 2016-11-28 at 11.22.37 AM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25538"/>
            <a:ext cx="7954962" cy="585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4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63" y="6019800"/>
            <a:ext cx="884237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JSON-LD Playground</a:t>
            </a:r>
          </a:p>
        </p:txBody>
      </p:sp>
      <p:pic>
        <p:nvPicPr>
          <p:cNvPr id="25602" name="Picture 1" descr="Screen Shot 2016-11-28 at 11.28.03 AM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49338"/>
            <a:ext cx="7883525" cy="580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4">
            <a:hlinkClick r:id="rId2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63" y="6019800"/>
            <a:ext cx="884237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Conclusion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</a:rPr>
              <a:t>JSON-LD is a good solution to putting blocks of semantic data on web pages</a:t>
            </a:r>
          </a:p>
          <a:p>
            <a:r>
              <a:rPr lang="en-US" sz="3200" dirty="0">
                <a:latin typeface="Calibri" charset="0"/>
              </a:rPr>
              <a:t>Aimed at publishing linked data, not ontologies, i.e., ABOX not TBOX</a:t>
            </a:r>
          </a:p>
          <a:p>
            <a:r>
              <a:rPr lang="en-US" sz="3200" dirty="0">
                <a:latin typeface="Calibri" charset="0"/>
              </a:rPr>
              <a:t>Tools available for extracting RDF triples</a:t>
            </a:r>
          </a:p>
          <a:p>
            <a:r>
              <a:rPr lang="en-US" sz="3200" dirty="0">
                <a:latin typeface="Calibri" charset="0"/>
              </a:rPr>
              <a:t>Search engines look for and use JSON-LD that use vocabularies they understand (i.e., </a:t>
            </a:r>
            <a:r>
              <a:rPr lang="en-US" sz="3200" dirty="0" err="1">
                <a:latin typeface="Calibri" charset="0"/>
              </a:rPr>
              <a:t>schema.org</a:t>
            </a:r>
            <a:r>
              <a:rPr lang="en-US" sz="3200" dirty="0">
                <a:latin typeface="Calibri" charset="0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Example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179388" y="1412875"/>
            <a:ext cx="4248150" cy="5184775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2000" dirty="0">
                <a:latin typeface="Calibri" charset="0"/>
              </a:rPr>
              <a:t>{"</a:t>
            </a:r>
            <a:r>
              <a:rPr lang="en-US" sz="2000" dirty="0" err="1">
                <a:latin typeface="Calibri" charset="0"/>
              </a:rPr>
              <a:t>firstName</a:t>
            </a:r>
            <a:r>
              <a:rPr lang="en-US" sz="2000" dirty="0">
                <a:latin typeface="Calibri" charset="0"/>
              </a:rPr>
              <a:t>": "John",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latin typeface="Calibri" charset="0"/>
              </a:rPr>
              <a:t> "</a:t>
            </a:r>
            <a:r>
              <a:rPr lang="en-US" sz="2000" dirty="0" err="1">
                <a:latin typeface="Calibri" charset="0"/>
              </a:rPr>
              <a:t>lastName</a:t>
            </a:r>
            <a:r>
              <a:rPr lang="en-US" sz="2000" dirty="0">
                <a:latin typeface="Calibri" charset="0"/>
              </a:rPr>
              <a:t>" : "Smith",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latin typeface="Calibri" charset="0"/>
              </a:rPr>
              <a:t> "age"          : 25,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latin typeface="Calibri" charset="0"/>
              </a:rPr>
              <a:t> "address"   :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latin typeface="Calibri" charset="0"/>
              </a:rPr>
              <a:t>    {"</a:t>
            </a:r>
            <a:r>
              <a:rPr lang="en-US" sz="2000" dirty="0" err="1">
                <a:latin typeface="Calibri" charset="0"/>
              </a:rPr>
              <a:t>streetAdr</a:t>
            </a:r>
            <a:r>
              <a:rPr lang="en-US" sz="2000" dirty="0">
                <a:latin typeface="Calibri" charset="0"/>
              </a:rPr>
              <a:t>” : "21 2nd Street",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latin typeface="Calibri" charset="0"/>
              </a:rPr>
              <a:t>      "city"         : "New York",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latin typeface="Calibri" charset="0"/>
              </a:rPr>
              <a:t>      "state"       : "NY",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latin typeface="Calibri" charset="0"/>
              </a:rPr>
              <a:t>      ”zip"          : "10021"},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latin typeface="Calibri" charset="0"/>
              </a:rPr>
              <a:t> "</a:t>
            </a:r>
            <a:r>
              <a:rPr lang="en-US" sz="2000" dirty="0" err="1">
                <a:latin typeface="Calibri" charset="0"/>
              </a:rPr>
              <a:t>phoneNumber</a:t>
            </a:r>
            <a:r>
              <a:rPr lang="en-US" sz="2000" dirty="0">
                <a:latin typeface="Calibri" charset="0"/>
              </a:rPr>
              <a:t>":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latin typeface="Calibri" charset="0"/>
              </a:rPr>
              <a:t>    [{"type"  : "home",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latin typeface="Calibri" charset="0"/>
              </a:rPr>
              <a:t>      "number": "212 555-1234"},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latin typeface="Calibri" charset="0"/>
              </a:rPr>
              <a:t>     {"type"  : "fax",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latin typeface="Calibri" charset="0"/>
              </a:rPr>
              <a:t>      "number” : "646 555-4567"}]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latin typeface="Calibri" charset="0"/>
              </a:rPr>
              <a:t> }</a:t>
            </a:r>
          </a:p>
        </p:txBody>
      </p:sp>
      <p:sp>
        <p:nvSpPr>
          <p:cNvPr id="8195" name="Content Placeholder 2"/>
          <p:cNvSpPr txBox="1">
            <a:spLocks/>
          </p:cNvSpPr>
          <p:nvPr/>
        </p:nvSpPr>
        <p:spPr bwMode="auto">
          <a:xfrm>
            <a:off x="4643438" y="1412875"/>
            <a:ext cx="4321175" cy="51847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0988" indent="-2809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l"/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This is a JSON object with five key-value pairs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l"/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Objects are wrapped by curly braces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l"/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There are no object IDs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l"/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Keys are strings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l"/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Values are numbers, strings, objects or arrays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l"/>
            </a:pPr>
            <a:r>
              <a:rPr lang="en-US" sz="2800" dirty="0">
                <a:solidFill>
                  <a:srgbClr val="000000"/>
                </a:solidFill>
                <a:latin typeface="Calibri" charset="0"/>
              </a:rPr>
              <a:t>Arrays are wrapped by square brackets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l"/>
            </a:pPr>
            <a:endParaRPr lang="en-US" sz="2800" dirty="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The BNF is simple </a:t>
            </a:r>
          </a:p>
        </p:txBody>
      </p:sp>
      <p:pic>
        <p:nvPicPr>
          <p:cNvPr id="921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1484313"/>
            <a:ext cx="49371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2997200"/>
            <a:ext cx="4937125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4292600"/>
            <a:ext cx="49371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Evaluation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5288" y="1268413"/>
            <a:ext cx="8569200" cy="5472955"/>
          </a:xfrm>
        </p:spPr>
        <p:txBody>
          <a:bodyPr/>
          <a:lstStyle/>
          <a:p>
            <a:r>
              <a:rPr lang="en-US" sz="3200" dirty="0">
                <a:latin typeface="Calibri" charset="0"/>
              </a:rPr>
              <a:t>JSON is simpler than XML and more compact</a:t>
            </a:r>
          </a:p>
          <a:p>
            <a:pPr lvl="1"/>
            <a:r>
              <a:rPr lang="en-US" sz="2800" dirty="0">
                <a:latin typeface="Calibri" charset="0"/>
                <a:ea typeface="ＭＳ Ｐゴシック" charset="0"/>
              </a:rPr>
              <a:t>No closing tags, but after compressing XML and JSON the difference is not so great</a:t>
            </a:r>
          </a:p>
          <a:p>
            <a:pPr lvl="1"/>
            <a:r>
              <a:rPr lang="en-US" sz="2800" dirty="0">
                <a:latin typeface="Calibri" charset="0"/>
                <a:ea typeface="ＭＳ Ｐゴシック" charset="0"/>
              </a:rPr>
              <a:t>XML parsing is hard because of its complexity</a:t>
            </a:r>
          </a:p>
          <a:p>
            <a:r>
              <a:rPr lang="en-US" sz="3200" dirty="0">
                <a:latin typeface="Calibri" charset="0"/>
              </a:rPr>
              <a:t>JSON has a better fit for OO systems than XML, but not as extensible</a:t>
            </a:r>
          </a:p>
          <a:p>
            <a:r>
              <a:rPr lang="en-US" sz="3200" dirty="0">
                <a:latin typeface="Calibri" charset="0"/>
              </a:rPr>
              <a:t>Preferred for simple data exchange by many</a:t>
            </a:r>
          </a:p>
          <a:p>
            <a:r>
              <a:rPr lang="en-US" sz="3200" dirty="0">
                <a:latin typeface="Calibri" charset="0"/>
                <a:hlinkClick r:id="rId2"/>
              </a:rPr>
              <a:t>MongoDB</a:t>
            </a:r>
            <a:r>
              <a:rPr lang="en-US" sz="3200" dirty="0">
                <a:latin typeface="Calibri" charset="0"/>
              </a:rPr>
              <a:t>: ‘NoSQL’ database for JSON objects</a:t>
            </a:r>
          </a:p>
          <a:p>
            <a:r>
              <a:rPr lang="en-US" sz="3200" dirty="0">
                <a:latin typeface="Calibri" charset="0"/>
                <a:hlinkClick r:id="rId3"/>
              </a:rPr>
              <a:t>ElasticSearch</a:t>
            </a:r>
            <a:r>
              <a:rPr lang="en-US" sz="3200" dirty="0">
                <a:latin typeface="Calibri" charset="0"/>
              </a:rPr>
              <a:t>: Lucene-based IR system using JSON to represent documents</a:t>
            </a:r>
          </a:p>
          <a:p>
            <a:endParaRPr lang="en-US" sz="32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507E-26D4-FC42-89AD-47F9B9AC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</a:t>
            </a:r>
            <a:r>
              <a:rPr lang="en-US" dirty="0"/>
              <a:t> to Graph (1)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09640-ED9A-D546-B369-10C0F7ADE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1728093"/>
          </a:xfrm>
        </p:spPr>
        <p:txBody>
          <a:bodyPr/>
          <a:lstStyle/>
          <a:p>
            <a:r>
              <a:rPr lang="en-US" sz="3200" dirty="0"/>
              <a:t>JSON objects: like key-value stores where the values can be atomic, lists or JSON objects</a:t>
            </a:r>
          </a:p>
          <a:p>
            <a:r>
              <a:rPr lang="en-US" sz="3200" dirty="0"/>
              <a:t>These map to Python simple types, lists and dictionaries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12FB6-B84A-1845-878C-9CF852C3A53A}"/>
              </a:ext>
            </a:extLst>
          </p:cNvPr>
          <p:cNvSpPr txBox="1"/>
          <p:nvPr/>
        </p:nvSpPr>
        <p:spPr>
          <a:xfrm>
            <a:off x="395288" y="3643277"/>
            <a:ext cx="8209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&gt;&gt;&gt;</a:t>
            </a:r>
            <a:r>
              <a:rPr lang="en-US" sz="2000" dirty="0"/>
              <a:t> </a:t>
            </a:r>
            <a:r>
              <a:rPr lang="en-US" sz="2000" b="1" dirty="0" err="1"/>
              <a:t>j_string</a:t>
            </a:r>
            <a:r>
              <a:rPr lang="en-US" sz="2000" b="1" dirty="0"/>
              <a:t> = """{"</a:t>
            </a:r>
            <a:r>
              <a:rPr lang="en-US" sz="2000" b="1" dirty="0" err="1"/>
              <a:t>firstName</a:t>
            </a:r>
            <a:r>
              <a:rPr lang="en-US" sz="2000" b="1" dirty="0"/>
              <a:t>":"John", "</a:t>
            </a:r>
            <a:r>
              <a:rPr lang="en-US" sz="2000" b="1" dirty="0" err="1"/>
              <a:t>lastName</a:t>
            </a:r>
            <a:r>
              <a:rPr lang="en-US" sz="2000" b="1" dirty="0"/>
              <a:t>":"Smith" ... }"""</a:t>
            </a:r>
          </a:p>
          <a:p>
            <a:r>
              <a:rPr lang="en-US" sz="2000" b="1" dirty="0"/>
              <a:t>&gt;&gt;&gt; </a:t>
            </a:r>
            <a:r>
              <a:rPr lang="en-US" sz="2000" b="1" dirty="0" err="1"/>
              <a:t>j_obj</a:t>
            </a:r>
            <a:r>
              <a:rPr lang="en-US" sz="2000" b="1" dirty="0"/>
              <a:t> = </a:t>
            </a:r>
            <a:r>
              <a:rPr lang="en-US" sz="2000" b="1" dirty="0" err="1"/>
              <a:t>json.loads</a:t>
            </a:r>
            <a:r>
              <a:rPr lang="en-US" sz="2000" b="1" dirty="0"/>
              <a:t>(</a:t>
            </a:r>
            <a:r>
              <a:rPr lang="en-US" sz="2000" b="1" dirty="0" err="1"/>
              <a:t>j_string</a:t>
            </a:r>
            <a:r>
              <a:rPr lang="en-US" sz="2000" b="1" dirty="0"/>
              <a:t>)</a:t>
            </a:r>
          </a:p>
          <a:p>
            <a:r>
              <a:rPr lang="en-US" sz="2000" b="1" dirty="0"/>
              <a:t>&gt;&gt;&gt; </a:t>
            </a:r>
            <a:r>
              <a:rPr lang="en-US" sz="2000" b="1" dirty="0" err="1"/>
              <a:t>j_obj</a:t>
            </a:r>
            <a:endParaRPr lang="en-US" sz="2000" b="1" dirty="0"/>
          </a:p>
          <a:p>
            <a:r>
              <a:rPr lang="en-US" sz="2000" dirty="0"/>
              <a:t>{'firstName':'John','lastName':'Smith','age':25,'address':{'streetAdr':'21 2ndStreet','city':’NewYork','state':'NY','zip':'10021’},'</a:t>
            </a:r>
            <a:r>
              <a:rPr lang="en-US" sz="2000" dirty="0" err="1"/>
              <a:t>phoneNumber</a:t>
            </a:r>
            <a:r>
              <a:rPr lang="en-US" sz="2000" dirty="0"/>
              <a:t>':[{'type':'home','number':'212-555-1234'},{'type':'fax','number':'646-555-4567'}]}</a:t>
            </a:r>
          </a:p>
          <a:p>
            <a:r>
              <a:rPr lang="en-US" sz="2000" dirty="0"/>
              <a:t>&gt;&gt;&gt; </a:t>
            </a:r>
            <a:r>
              <a:rPr lang="en-US" sz="2000" b="1" dirty="0" err="1"/>
              <a:t>j_obj</a:t>
            </a:r>
            <a:r>
              <a:rPr lang="en-US" sz="2000" b="1" dirty="0"/>
              <a:t>['</a:t>
            </a:r>
            <a:r>
              <a:rPr lang="en-US" sz="2000" b="1" dirty="0" err="1"/>
              <a:t>phoneNumber</a:t>
            </a:r>
            <a:r>
              <a:rPr lang="en-US" sz="2000" b="1" dirty="0"/>
              <a:t>'][0]['number']</a:t>
            </a:r>
          </a:p>
          <a:p>
            <a:r>
              <a:rPr lang="en-US" sz="2000" dirty="0"/>
              <a:t>'212-555-1234'</a:t>
            </a:r>
          </a:p>
        </p:txBody>
      </p:sp>
    </p:spTree>
    <p:extLst>
      <p:ext uri="{BB962C8B-B14F-4D97-AF65-F5344CB8AC3E}">
        <p14:creationId xmlns:p14="http://schemas.microsoft.com/office/powerpoint/2010/main" val="429080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507E-26D4-FC42-89AD-47F9B9AC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</a:t>
            </a:r>
            <a:r>
              <a:rPr lang="en-US" dirty="0"/>
              <a:t> to Graph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09640-ED9A-D546-B369-10C0F7ADE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Using JSON for knowledge graphs requires us to develop conventions to:</a:t>
            </a:r>
          </a:p>
          <a:p>
            <a:pPr marL="573088" indent="-273050"/>
            <a:r>
              <a:rPr lang="en-US" sz="3200" dirty="0"/>
              <a:t>Represent a general graph structure with this tree-oriented data structure</a:t>
            </a:r>
          </a:p>
          <a:p>
            <a:pPr marL="573088" indent="-273050"/>
            <a:r>
              <a:rPr lang="en-US" sz="3200" dirty="0"/>
              <a:t>Encode aspects for a RDF knowledge graph, like namespaces, prefixes, distinguishing URI representing objects from those representing web pages</a:t>
            </a:r>
          </a:p>
        </p:txBody>
      </p:sp>
    </p:spTree>
    <p:extLst>
      <p:ext uri="{BB962C8B-B14F-4D97-AF65-F5344CB8AC3E}">
        <p14:creationId xmlns:p14="http://schemas.microsoft.com/office/powerpoint/2010/main" val="16752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JSON-LD Status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683568" y="1556792"/>
            <a:ext cx="7560840" cy="4816971"/>
          </a:xfrm>
        </p:spPr>
        <p:txBody>
          <a:bodyPr/>
          <a:lstStyle/>
          <a:p>
            <a:r>
              <a:rPr lang="en-US" sz="3200" dirty="0">
                <a:latin typeface="Calibri" charset="0"/>
              </a:rPr>
              <a:t>JSON-LD: </a:t>
            </a:r>
            <a:r>
              <a:rPr lang="en-US" sz="3200" dirty="0">
                <a:latin typeface="Calibri" charset="0"/>
                <a:hlinkClick r:id="rId2"/>
              </a:rPr>
              <a:t>2014 W3C recommendation</a:t>
            </a:r>
            <a:r>
              <a:rPr lang="en-US" sz="3200" dirty="0">
                <a:latin typeface="Calibri" charset="0"/>
              </a:rPr>
              <a:t> for representing RDF </a:t>
            </a:r>
            <a:r>
              <a:rPr lang="en-US" sz="3200" b="1" dirty="0">
                <a:latin typeface="Calibri" charset="0"/>
              </a:rPr>
              <a:t>data</a:t>
            </a:r>
            <a:r>
              <a:rPr lang="en-US" sz="3200" dirty="0">
                <a:latin typeface="Calibri" charset="0"/>
              </a:rPr>
              <a:t> as JSON objects</a:t>
            </a:r>
          </a:p>
          <a:p>
            <a:pPr lvl="1"/>
            <a:r>
              <a:rPr lang="en-US" sz="2800" dirty="0">
                <a:latin typeface="Calibri" charset="0"/>
              </a:rPr>
              <a:t>See </a:t>
            </a:r>
            <a:r>
              <a:rPr lang="en-US" sz="2800" dirty="0">
                <a:hlinkClick r:id="rId3"/>
              </a:rPr>
              <a:t>JSON-LD 1.1</a:t>
            </a:r>
            <a:r>
              <a:rPr lang="en-US" sz="2800" dirty="0"/>
              <a:t> for a draft of a new version</a:t>
            </a:r>
          </a:p>
          <a:p>
            <a:r>
              <a:rPr lang="en-US" sz="3200" dirty="0">
                <a:latin typeface="Calibri" charset="0"/>
              </a:rPr>
              <a:t>Google, Bing  and Yandex look for embedded JSON-LD data in web pages</a:t>
            </a:r>
          </a:p>
          <a:p>
            <a:pPr marL="633413" lvl="1" indent="-225425"/>
            <a:r>
              <a:rPr lang="en-US" sz="2800" dirty="0">
                <a:latin typeface="Calibri" charset="0"/>
              </a:rPr>
              <a:t>and use the information they understand, e.g., statements using </a:t>
            </a:r>
            <a:r>
              <a:rPr lang="en-US" sz="2800" dirty="0" err="1">
                <a:latin typeface="Calibri" charset="0"/>
              </a:rPr>
              <a:t>schema.org</a:t>
            </a:r>
            <a:r>
              <a:rPr lang="en-US" sz="2800" dirty="0">
                <a:latin typeface="Calibri" charset="0"/>
              </a:rPr>
              <a:t> terms</a:t>
            </a:r>
          </a:p>
          <a:p>
            <a:pPr marL="633413" lvl="1" indent="-225425"/>
            <a:r>
              <a:rPr lang="en-US" sz="2800" dirty="0"/>
              <a:t>Google now recommends using JSON-LD for structured data whenever possible</a:t>
            </a:r>
            <a:endParaRPr lang="en-US" sz="28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JSON-LD 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395289" y="1196752"/>
            <a:ext cx="8312286" cy="5183411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3200" dirty="0">
                <a:latin typeface="Calibri" charset="0"/>
              </a:rPr>
              <a:t>JSON-LD: </a:t>
            </a:r>
            <a:r>
              <a:rPr lang="en-US" sz="3200" dirty="0">
                <a:latin typeface="Calibri" charset="0"/>
                <a:hlinkClick r:id="rId2"/>
              </a:rPr>
              <a:t>2014 W3C recommendation</a:t>
            </a:r>
            <a:r>
              <a:rPr lang="en-US" sz="3200" dirty="0">
                <a:latin typeface="Calibri" charset="0"/>
              </a:rPr>
              <a:t> for representing RDF </a:t>
            </a:r>
            <a:r>
              <a:rPr lang="en-US" sz="3200" b="1" dirty="0">
                <a:latin typeface="Calibri" charset="0"/>
              </a:rPr>
              <a:t>data</a:t>
            </a:r>
            <a:r>
              <a:rPr lang="en-US" sz="3200" dirty="0">
                <a:latin typeface="Calibri" charset="0"/>
              </a:rPr>
              <a:t> as JSON objects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latin typeface="Calibri" charset="0"/>
              </a:rPr>
              <a:t>{"@context": {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latin typeface="Calibri" charset="0"/>
              </a:rPr>
              <a:t>    "name": "http://</a:t>
            </a:r>
            <a:r>
              <a:rPr lang="en-US" sz="1800" dirty="0" err="1">
                <a:latin typeface="Calibri" charset="0"/>
              </a:rPr>
              <a:t>xmlns.com</a:t>
            </a:r>
            <a:r>
              <a:rPr lang="en-US" sz="1800" dirty="0">
                <a:latin typeface="Calibri" charset="0"/>
              </a:rPr>
              <a:t>/foaf/0.1/name",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latin typeface="Calibri" charset="0"/>
              </a:rPr>
              <a:t>    "homepage": {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latin typeface="Calibri" charset="0"/>
              </a:rPr>
              <a:t>      "@id": "http://</a:t>
            </a:r>
            <a:r>
              <a:rPr lang="en-US" sz="1800" dirty="0" err="1">
                <a:latin typeface="Calibri" charset="0"/>
              </a:rPr>
              <a:t>xmlns.com</a:t>
            </a:r>
            <a:r>
              <a:rPr lang="en-US" sz="1800" dirty="0">
                <a:latin typeface="Calibri" charset="0"/>
              </a:rPr>
              <a:t>/foaf/0.1/</a:t>
            </a:r>
            <a:r>
              <a:rPr lang="en-US" sz="1800" dirty="0" err="1">
                <a:latin typeface="Calibri" charset="0"/>
              </a:rPr>
              <a:t>workplaceHomepage</a:t>
            </a:r>
            <a:r>
              <a:rPr lang="en-US" sz="1800" dirty="0">
                <a:latin typeface="Calibri" charset="0"/>
              </a:rPr>
              <a:t>",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latin typeface="Calibri" charset="0"/>
              </a:rPr>
              <a:t>      "@type": "@id"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latin typeface="Calibri" charset="0"/>
              </a:rPr>
              <a:t>    },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latin typeface="Calibri" charset="0"/>
              </a:rPr>
              <a:t>    "Person": "http://</a:t>
            </a:r>
            <a:r>
              <a:rPr lang="en-US" sz="1800" dirty="0" err="1">
                <a:latin typeface="Calibri" charset="0"/>
              </a:rPr>
              <a:t>xmlns.com</a:t>
            </a:r>
            <a:r>
              <a:rPr lang="en-US" sz="1800" dirty="0">
                <a:latin typeface="Calibri" charset="0"/>
              </a:rPr>
              <a:t>/foaf/0.1/Person"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latin typeface="Calibri" charset="0"/>
              </a:rPr>
              <a:t>  },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latin typeface="Calibri" charset="0"/>
              </a:rPr>
              <a:t>  "@id": "http://</a:t>
            </a:r>
            <a:r>
              <a:rPr lang="en-US" sz="1800" dirty="0" err="1">
                <a:latin typeface="Calibri" charset="0"/>
              </a:rPr>
              <a:t>me.markus-lanthaler.com</a:t>
            </a:r>
            <a:r>
              <a:rPr lang="en-US" sz="1800" dirty="0">
                <a:latin typeface="Calibri" charset="0"/>
              </a:rPr>
              <a:t>",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latin typeface="Calibri" charset="0"/>
              </a:rPr>
              <a:t>  "@type": "Person",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latin typeface="Calibri" charset="0"/>
              </a:rPr>
              <a:t>  "name": "Markus </a:t>
            </a:r>
            <a:r>
              <a:rPr lang="en-US" sz="1800" dirty="0" err="1">
                <a:latin typeface="Calibri" charset="0"/>
              </a:rPr>
              <a:t>Lanthaler</a:t>
            </a:r>
            <a:r>
              <a:rPr lang="en-US" sz="1800" dirty="0">
                <a:latin typeface="Calibri" charset="0"/>
              </a:rPr>
              <a:t>",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latin typeface="Calibri" charset="0"/>
              </a:rPr>
              <a:t>  "homepage": "http://</a:t>
            </a:r>
            <a:r>
              <a:rPr lang="en-US" sz="1800" dirty="0" err="1">
                <a:latin typeface="Calibri" charset="0"/>
              </a:rPr>
              <a:t>www.tugraz.at</a:t>
            </a:r>
            <a:r>
              <a:rPr lang="en-US" sz="1800" dirty="0">
                <a:latin typeface="Calibri" charset="0"/>
              </a:rPr>
              <a:t>/"</a:t>
            </a:r>
          </a:p>
          <a:p>
            <a:pPr marL="0" indent="0">
              <a:buFont typeface="Wingdings" charset="0"/>
              <a:buNone/>
            </a:pPr>
            <a:r>
              <a:rPr lang="en-US" sz="1800" dirty="0">
                <a:latin typeface="Calibri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5A1FD-9FF8-D046-A508-DE0311ABB11E}"/>
              </a:ext>
            </a:extLst>
          </p:cNvPr>
          <p:cNvSpPr txBox="1"/>
          <p:nvPr/>
        </p:nvSpPr>
        <p:spPr>
          <a:xfrm>
            <a:off x="3267344" y="1169293"/>
            <a:ext cx="5585506" cy="1415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@prefix </a:t>
            </a:r>
            <a:r>
              <a:rPr lang="en-US" sz="1600" dirty="0" err="1"/>
              <a:t>foaf</a:t>
            </a:r>
            <a:r>
              <a:rPr lang="en-US" sz="1600" dirty="0"/>
              <a:t>: &lt;http://</a:t>
            </a:r>
            <a:r>
              <a:rPr lang="en-US" sz="1600" dirty="0" err="1"/>
              <a:t>xmlns.com</a:t>
            </a:r>
            <a:r>
              <a:rPr lang="en-US" sz="1600" dirty="0"/>
              <a:t>/</a:t>
            </a:r>
            <a:r>
              <a:rPr lang="en-US" sz="1600" dirty="0" err="1"/>
              <a:t>foaf</a:t>
            </a:r>
            <a:r>
              <a:rPr lang="en-US" sz="1600" dirty="0"/>
              <a:t>/0.1/&gt; . </a:t>
            </a:r>
            <a:br>
              <a:rPr lang="en-US" sz="1600" dirty="0"/>
            </a:br>
            <a:r>
              <a:rPr lang="en-US" sz="1600" dirty="0"/>
              <a:t>@prefix </a:t>
            </a:r>
            <a:r>
              <a:rPr lang="en-US" sz="1600" dirty="0" err="1"/>
              <a:t>xsd</a:t>
            </a:r>
            <a:r>
              <a:rPr lang="en-US" sz="1600" dirty="0"/>
              <a:t>: &lt;http://www.w3.org/2001/</a:t>
            </a:r>
            <a:r>
              <a:rPr lang="en-US" sz="1600" dirty="0" err="1"/>
              <a:t>XMLSchema</a:t>
            </a:r>
            <a:r>
              <a:rPr lang="en-US" sz="1600" dirty="0"/>
              <a:t>#&gt; .</a:t>
            </a:r>
          </a:p>
          <a:p>
            <a:r>
              <a:rPr lang="en-US" dirty="0"/>
              <a:t>&lt;http://</a:t>
            </a:r>
            <a:r>
              <a:rPr lang="en-US" dirty="0" err="1"/>
              <a:t>me.markus-lanthaler.com</a:t>
            </a:r>
            <a:r>
              <a:rPr lang="en-US" dirty="0"/>
              <a:t>&gt; a </a:t>
            </a:r>
            <a:r>
              <a:rPr lang="en-US" dirty="0" err="1"/>
              <a:t>foaf:Person</a:t>
            </a:r>
            <a:r>
              <a:rPr lang="en-US" dirty="0"/>
              <a:t> ;   </a:t>
            </a:r>
          </a:p>
          <a:p>
            <a:r>
              <a:rPr lang="en-US" dirty="0"/>
              <a:t>    </a:t>
            </a:r>
            <a:r>
              <a:rPr lang="en-US" dirty="0" err="1"/>
              <a:t>foaf:name</a:t>
            </a:r>
            <a:r>
              <a:rPr lang="en-US" dirty="0"/>
              <a:t> "Markus </a:t>
            </a:r>
            <a:r>
              <a:rPr lang="en-US" dirty="0" err="1"/>
              <a:t>Lanthaler</a:t>
            </a:r>
            <a:r>
              <a:rPr lang="en-US" dirty="0"/>
              <a:t>"^^</a:t>
            </a:r>
            <a:r>
              <a:rPr lang="en-US" dirty="0" err="1"/>
              <a:t>xsd:string</a:t>
            </a:r>
            <a:r>
              <a:rPr lang="en-US" dirty="0"/>
              <a:t> ; </a:t>
            </a:r>
          </a:p>
          <a:p>
            <a:r>
              <a:rPr lang="en-US" dirty="0"/>
              <a:t>    </a:t>
            </a:r>
            <a:r>
              <a:rPr lang="en-US" dirty="0" err="1"/>
              <a:t>foaf:workplaceHomepage</a:t>
            </a:r>
            <a:r>
              <a:rPr lang="en-US" dirty="0"/>
              <a:t> &lt;http://</a:t>
            </a:r>
            <a:r>
              <a:rPr lang="en-US" dirty="0" err="1"/>
              <a:t>www.tugraz.at</a:t>
            </a:r>
            <a:r>
              <a:rPr lang="en-US" dirty="0"/>
              <a:t>/&gt; .</a:t>
            </a:r>
          </a:p>
        </p:txBody>
      </p:sp>
    </p:spTree>
    <p:extLst>
      <p:ext uri="{BB962C8B-B14F-4D97-AF65-F5344CB8AC3E}">
        <p14:creationId xmlns:p14="http://schemas.microsoft.com/office/powerpoint/2010/main" val="1843567531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6690</TotalTime>
  <Words>2021</Words>
  <Application>Microsoft Macintosh PowerPoint</Application>
  <PresentationFormat>On-screen Show (4:3)</PresentationFormat>
  <Paragraphs>228</Paragraphs>
  <Slides>28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Capsules</vt:lpstr>
      <vt:lpstr>JSON-LD </vt:lpstr>
      <vt:lpstr>JSON as an XML Alternative</vt:lpstr>
      <vt:lpstr>Example</vt:lpstr>
      <vt:lpstr>The BNF is simple </vt:lpstr>
      <vt:lpstr>Evaluation</vt:lpstr>
      <vt:lpstr>Dict to Graph (1) </vt:lpstr>
      <vt:lpstr>Dict to Graph (2)</vt:lpstr>
      <vt:lpstr>JSON-LD Status</vt:lpstr>
      <vt:lpstr>JSON-LD </vt:lpstr>
      <vt:lpstr>In the beginning</vt:lpstr>
      <vt:lpstr>A bit better</vt:lpstr>
      <vt:lpstr>Define a context</vt:lpstr>
      <vt:lpstr>Reference an external context</vt:lpstr>
      <vt:lpstr>More typically: add context inline</vt:lpstr>
      <vt:lpstr>External Context?</vt:lpstr>
      <vt:lpstr>Making assertions about things</vt:lpstr>
      <vt:lpstr>Adding a default vocabulary</vt:lpstr>
      <vt:lpstr>Mixing vocabularies</vt:lpstr>
      <vt:lpstr>Mixing vocabularies</vt:lpstr>
      <vt:lpstr>Embedding other objects</vt:lpstr>
      <vt:lpstr>Search Engines looks for JSON-LD</vt:lpstr>
      <vt:lpstr>PowerPoint Presentation</vt:lpstr>
      <vt:lpstr>PowerPoint Presentation</vt:lpstr>
      <vt:lpstr>PowerPoint Presentation</vt:lpstr>
      <vt:lpstr>PowerPoint Presentation</vt:lpstr>
      <vt:lpstr>http://json-ld.org/</vt:lpstr>
      <vt:lpstr>JSON-LD Playground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Tim Finin</cp:lastModifiedBy>
  <cp:revision>129</cp:revision>
  <cp:lastPrinted>2017-12-04T20:44:25Z</cp:lastPrinted>
  <dcterms:created xsi:type="dcterms:W3CDTF">2009-02-02T21:23:45Z</dcterms:created>
  <dcterms:modified xsi:type="dcterms:W3CDTF">2018-11-28T19:49:55Z</dcterms:modified>
</cp:coreProperties>
</file>