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14" r:id="rId2"/>
    <p:sldMasterId id="2147483826" r:id="rId3"/>
    <p:sldMasterId id="2147483838" r:id="rId4"/>
    <p:sldMasterId id="2147483850" r:id="rId5"/>
  </p:sldMasterIdLst>
  <p:notesMasterIdLst>
    <p:notesMasterId r:id="rId57"/>
  </p:notesMasterIdLst>
  <p:sldIdLst>
    <p:sldId id="257" r:id="rId6"/>
    <p:sldId id="386" r:id="rId7"/>
    <p:sldId id="309" r:id="rId8"/>
    <p:sldId id="383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4" r:id="rId24"/>
    <p:sldId id="385" r:id="rId25"/>
    <p:sldId id="396" r:id="rId26"/>
    <p:sldId id="360" r:id="rId27"/>
    <p:sldId id="361" r:id="rId28"/>
    <p:sldId id="352" r:id="rId29"/>
    <p:sldId id="381" r:id="rId30"/>
    <p:sldId id="344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18" r:id="rId41"/>
    <p:sldId id="335" r:id="rId42"/>
    <p:sldId id="336" r:id="rId43"/>
    <p:sldId id="337" r:id="rId44"/>
    <p:sldId id="338" r:id="rId45"/>
    <p:sldId id="339" r:id="rId46"/>
    <p:sldId id="297" r:id="rId47"/>
    <p:sldId id="342" r:id="rId48"/>
    <p:sldId id="356" r:id="rId49"/>
    <p:sldId id="357" r:id="rId50"/>
    <p:sldId id="358" r:id="rId51"/>
    <p:sldId id="343" r:id="rId52"/>
    <p:sldId id="289" r:id="rId53"/>
    <p:sldId id="362" r:id="rId54"/>
    <p:sldId id="382" r:id="rId55"/>
    <p:sldId id="287" r:id="rId5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21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4"/>
    <p:restoredTop sz="91398"/>
  </p:normalViewPr>
  <p:slideViewPr>
    <p:cSldViewPr snapToGrid="0" snapToObjects="1" showGuides="1">
      <p:cViewPr varScale="1">
        <p:scale>
          <a:sx n="82" d="100"/>
          <a:sy n="82" d="100"/>
        </p:scale>
        <p:origin x="176" y="512"/>
      </p:cViewPr>
      <p:guideLst>
        <p:guide orient="horz" pos="1221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4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0664B8-F280-B14E-83F0-F2F7DCD05234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1E07CD-7AAB-FD42-9BE1-89D531FB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61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Consider the graph isomorphis problem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CE1C6F5-BC9F-C14E-B6F6-2B8F89280F5D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5190491-22D3-364A-B22B-E2F1AEB8D913}" type="slidenum">
              <a:rPr lang="en-US" sz="1200">
                <a:solidFill>
                  <a:prstClr val="black"/>
                </a:solidFill>
              </a:rPr>
              <a:pPr/>
              <a:t>28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6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CDA3E58-FEAE-154B-8C00-4F7D376A454C}" type="slidenum">
              <a:rPr lang="en-US" sz="1200">
                <a:solidFill>
                  <a:prstClr val="black"/>
                </a:solidFill>
              </a:rPr>
              <a:pPr/>
              <a:t>29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Calibri" charset="0"/>
              </a:rPr>
              <a:t>Superkripke </a:t>
            </a:r>
            <a:r>
              <a:rPr lang="en-US" dirty="0">
                <a:latin typeface="Calibri" charset="0"/>
              </a:rPr>
              <a:t>== True =&gt; use nominal mentions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4CEBFC9-7CE3-D344-AFCF-51102C34B16B}" type="slidenum">
              <a:rPr lang="en-US" sz="1200">
                <a:solidFill>
                  <a:prstClr val="black"/>
                </a:solidFill>
              </a:rPr>
              <a:pPr/>
              <a:t>30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Overview of pipeline step 3 – note that the number of facts is reduced still more.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6FF0AEA-67FB-1F4D-B3DA-0E697BEAD45B}" type="slidenum">
              <a:rPr lang="en-US" sz="1200">
                <a:solidFill>
                  <a:prstClr val="black"/>
                </a:solidFill>
              </a:rPr>
              <a:pPr/>
              <a:t>31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2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Understudied problem: oral surgeon vs. dentist; how many subsidiary orgs does the USG have?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-13% entities, +25+ relations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F03176A-9C48-0146-97FA-30856EAC5607}" type="slidenum">
              <a:rPr lang="en-US" sz="600">
                <a:solidFill>
                  <a:prstClr val="black"/>
                </a:solidFill>
                <a:latin typeface="Times New Roman" charset="0"/>
              </a:rPr>
              <a:pPr/>
              <a:t>34</a:t>
            </a:fld>
            <a:endParaRPr lang="en-US" sz="600" dirty="0">
              <a:solidFill>
                <a:prstClr val="black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Entities  + 31% df (post authors)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08156DE-D867-AB4D-9519-E53D5F4133EB}" type="slidenum">
              <a:rPr lang="en-US" sz="1200">
                <a:solidFill>
                  <a:prstClr val="black"/>
                </a:solidFill>
              </a:rPr>
              <a:pPr/>
              <a:t>35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5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r>
              <a:rPr lang="en-US">
                <a:latin typeface="Calibri" charset="0"/>
              </a:rPr>
              <a:t>Kripke’s evidence for the merging was using translations &amp; name similarity</a:t>
            </a:r>
          </a:p>
          <a:p>
            <a:pPr marL="171450" indent="-171450">
              <a:buFontTx/>
              <a:buChar char="•"/>
            </a:pPr>
            <a:r>
              <a:rPr lang="en-US">
                <a:latin typeface="Calibri" charset="0"/>
              </a:rPr>
              <a:t>This entity is in freebase, so tahat provides more evidence for merging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F258BE0-FC44-8F4A-9258-5FE829426394}" type="slidenum">
              <a:rPr lang="en-US" sz="1200"/>
              <a:pPr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1E07CD-7AAB-FD42-9BE1-89D531FB83F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4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4DDFDF1-743A-6E44-8BB3-B531B3A70194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F60CD83-4C5A-DA47-AF31-335DAE8E4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F07EAC1-797D-E84E-AA15-8EC01612053D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84EA54F-2FD6-414F-B2D8-1FCC0957A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836D1FB-D897-CC4B-8F37-74892BAF787C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5A02980-A67B-CE48-940A-E3608D37E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112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23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  <a:prstGeom prst="rect">
            <a:avLst/>
          </a:prstGeom>
        </p:spPr>
        <p:txBody>
          <a:bodyPr vert="horz" lIns="64291" tIns="32146" rIns="64291" bIns="32146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574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43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07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024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27177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933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1B5ADF3-5D69-8844-8F40-C4B085AFFD7E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3A840A6-82C6-5D43-B729-9FFC694AD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718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06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584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801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8"/>
            <a:ext cx="8228707" cy="4525119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93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79835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48"/>
            <a:ext cx="4060775" cy="4525119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8"/>
            <a:ext cx="4060775" cy="4525119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692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210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263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6934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DD40ADF-ACFD-B54D-A39A-DBBEDB99EEAA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73D31D6-CE4D-E847-8101-719E157E3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58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83167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755787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8"/>
            <a:ext cx="8228707" cy="4525119"/>
          </a:xfrm>
          <a:prstGeom prst="rect">
            <a:avLst/>
          </a:prstGeom>
        </p:spPr>
        <p:txBody>
          <a:bodyPr vert="eaVert" lIns="64288" tIns="32144" rIns="64288" bIns="3214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060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78594"/>
            <a:ext cx="2057176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78594"/>
            <a:ext cx="6064374" cy="5947172"/>
          </a:xfrm>
          <a:prstGeom prst="rect">
            <a:avLst/>
          </a:prstGeom>
        </p:spPr>
        <p:txBody>
          <a:bodyPr vert="eaVert" lIns="64288" tIns="32144" rIns="64288" bIns="3214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648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9B28DC04-49A2-684F-A9BB-15798601A8B2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BE812-6453-6546-95E1-FEAF230298A1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/25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06CEAE08-982B-E541-B16F-4A206BE91C73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D06D65F7-500B-5B4A-AE4E-18E0A79628C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6732B6A2-51FF-C24C-BAA6-870E8DF447F5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DE7FCF68-FE51-F94B-9457-034397B48957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7F8A234-8271-6649-9C63-45F306CD6810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B5E8FAD-8941-084B-92F3-E4C3BEDC9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2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F0AAB8F5-CC7E-AA4A-A356-5E2EDA4C471C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4127E1BD-9F30-234D-BEEB-8521651049E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62E8B23C-3E9E-FC42-9711-E2D3ACE42EEC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B5F7A8C0-06CA-024F-9B5D-397C3BF8DC94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60E2BFE5-1BA3-CC45-8177-445CFC7AD263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9B28DC04-49A2-684F-A9BB-15798601A8B2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BE812-6453-6546-95E1-FEAF230298A1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/25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06CEAE08-982B-E541-B16F-4A206BE91C73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D06D65F7-500B-5B4A-AE4E-18E0A79628C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6732B6A2-51FF-C24C-BAA6-870E8DF447F5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0722DE3-25D9-A04C-B538-0783A9CEC8F2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D64D1A4-7DA9-D34D-B76E-841151BE0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47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DE7FCF68-FE51-F94B-9457-034397B48957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F0AAB8F5-CC7E-AA4A-A356-5E2EDA4C471C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4127E1BD-9F30-234D-BEEB-8521651049E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62E8B23C-3E9E-FC42-9711-E2D3ACE42EEC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B5F7A8C0-06CA-024F-9B5D-397C3BF8DC94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60E2BFE5-1BA3-CC45-8177-445CFC7AD263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4DF35D0-45E9-AE4C-BF51-F8798BE4658C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0E92027-BD53-474C-ADCD-6C32E1F8A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EB0B1BC-D886-DB40-91C6-E0DF24E4D42D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4C541C5-B13D-534F-A267-67CAA356F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1FD73F7-5053-FC41-8160-82CFF8502D30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2315CBD-2B1E-D548-AB31-61934AEBB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5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7F9E67E-BF9F-4044-85E3-F8104B610CD4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91FFAD9-F7EA-7545-9FF9-BA45A21D6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9545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30188" indent="-230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19113" indent="-28892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96925" indent="-21907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7596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5056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584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50112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640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5168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6625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8082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540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997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0" y="178594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64086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32144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88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32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76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5024" indent="-401801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536" indent="-401801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50048" indent="-401801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560" indent="-401801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5072" indent="-401801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6513" indent="-401801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953" indent="-401801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395" indent="-401801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835" indent="-401801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9545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938B86B-9E26-A640-84A0-5F3D5DF161EF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8871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30188" indent="-230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19113" indent="-28892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96925" indent="-21907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9545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938B86B-9E26-A640-84A0-5F3D5DF161EF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91054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30188" indent="-230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19113" indent="-28892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96925" indent="-21907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ist.gov/tac" TargetMode="Externa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828675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>
                <a:latin typeface="Calibri" charset="0"/>
              </a:rPr>
              <a:t>From Strings to Things:</a:t>
            </a:r>
            <a:br>
              <a:rPr lang="en-US" sz="6000" dirty="0">
                <a:latin typeface="Calibri" charset="0"/>
              </a:rPr>
            </a:br>
            <a:r>
              <a:rPr lang="en-US" dirty="0">
                <a:latin typeface="Calibri" charset="0"/>
              </a:rPr>
              <a:t>KELVIN in </a:t>
            </a:r>
            <a:r>
              <a:rPr lang="en-US" dirty="0" smtClean="0">
                <a:latin typeface="Calibri" charset="0"/>
              </a:rPr>
              <a:t>TAC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KBP and EDL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0" y="2738438"/>
            <a:ext cx="9144000" cy="187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  <a:latin typeface="Calibri" charset="0"/>
              </a:rPr>
              <a:t>Tim Finin</a:t>
            </a:r>
            <a:r>
              <a:rPr lang="en-US" b="1" baseline="30000">
                <a:solidFill>
                  <a:schemeClr val="tx1"/>
                </a:solidFill>
                <a:latin typeface="Calibri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alibri" charset="0"/>
              </a:rPr>
              <a:t>, Dawn Lawrie</a:t>
            </a:r>
            <a:r>
              <a:rPr lang="en-US" b="1" baseline="30000">
                <a:solidFill>
                  <a:schemeClr val="tx1"/>
                </a:solidFill>
                <a:latin typeface="Calibri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alibri" charset="0"/>
              </a:rPr>
              <a:t>, James Mayfield,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  <a:latin typeface="Calibri" charset="0"/>
              </a:rPr>
              <a:t>Paul McNamee and Craig Harman</a:t>
            </a:r>
          </a:p>
          <a:p>
            <a:pPr eaLnBrk="1" hangingPunct="1">
              <a:lnSpc>
                <a:spcPct val="80000"/>
              </a:lnSpc>
            </a:pPr>
            <a:endParaRPr lang="en-US" sz="700">
              <a:solidFill>
                <a:schemeClr val="tx1"/>
              </a:solidFill>
              <a:latin typeface="Calibri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>
                <a:solidFill>
                  <a:schemeClr val="tx1"/>
                </a:solidFill>
                <a:latin typeface="Calibri" charset="0"/>
              </a:rPr>
              <a:t>Human Language Technology Center of Excellence</a:t>
            </a:r>
          </a:p>
          <a:p>
            <a:pPr eaLnBrk="1" hangingPunct="1">
              <a:lnSpc>
                <a:spcPct val="70000"/>
              </a:lnSpc>
            </a:pPr>
            <a:r>
              <a:rPr lang="en-US" sz="2800">
                <a:solidFill>
                  <a:schemeClr val="tx1"/>
                </a:solidFill>
                <a:latin typeface="Calibri" charset="0"/>
              </a:rPr>
              <a:t>Johns Hopkins University</a:t>
            </a:r>
            <a:endParaRPr lang="en-US" sz="24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0" y="618807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smtClean="0"/>
              <a:t>December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73025" y="4899025"/>
            <a:ext cx="91440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800" b="1" baseline="30000"/>
              <a:t>1</a:t>
            </a:r>
            <a:r>
              <a:rPr lang="en-US" sz="2800"/>
              <a:t>University of Maryland, Baltimore County</a:t>
            </a:r>
          </a:p>
          <a:p>
            <a:pPr algn="ctr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800" b="1" baseline="30000"/>
              <a:t>2</a:t>
            </a:r>
            <a:r>
              <a:rPr lang="en-US" sz="2800"/>
              <a:t>Loyola University Maryland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2788295" y="910829"/>
            <a:ext cx="3558480" cy="100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eaLnBrk="1" hangingPunct="1"/>
            <a:r>
              <a:rPr lang="en-US" sz="65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Cold Start</a:t>
            </a:r>
          </a:p>
        </p:txBody>
      </p:sp>
      <p:sp>
        <p:nvSpPr>
          <p:cNvPr id="26626" name="AutoShape 2"/>
          <p:cNvSpPr>
            <a:spLocks/>
          </p:cNvSpPr>
          <p:nvPr/>
        </p:nvSpPr>
        <p:spPr bwMode="auto">
          <a:xfrm>
            <a:off x="892969" y="2223493"/>
            <a:ext cx="2928938" cy="4205883"/>
          </a:xfrm>
          <a:prstGeom prst="roundRect">
            <a:avLst>
              <a:gd name="adj" fmla="val 4583"/>
            </a:avLst>
          </a:prstGeom>
          <a:solidFill>
            <a:srgbClr val="0E002D"/>
          </a:solidFill>
          <a:ln w="12700" cap="rnd">
            <a:solidFill>
              <a:srgbClr val="F7F7F7"/>
            </a:solidFill>
            <a:prstDash val="sysDot"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232152" tIns="232152" rIns="232152" bIns="232152"/>
          <a:lstStyle/>
          <a:p>
            <a:pPr algn="ctr" defTabSz="642915" eaLnBrk="1" hangingPunct="1">
              <a:tabLst>
                <a:tab pos="642882" algn="l"/>
              </a:tabLst>
              <a:defRPr/>
            </a:pPr>
            <a:r>
              <a:rPr lang="en-US" sz="43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Schema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endParaRPr lang="en-US" sz="1000">
              <a:solidFill>
                <a:srgbClr val="FFFFFF"/>
              </a:solidFill>
              <a:latin typeface="Monaco" charset="0"/>
              <a:ea typeface="ヒラギノ角ゴ ProN W3" charset="0"/>
              <a:cs typeface="Monaco" charset="0"/>
              <a:sym typeface="Monaco" charset="0"/>
            </a:endParaRP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per:children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per:other_family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per:parents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per:siblings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per:spouse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per:employee_of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per:member_of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per:schools_attended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per:city_of_birth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per:stateorprovince_of_birth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per:country_of_birth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per:cities_of_residence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per:statesorprovinces_of_residence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per:countries_of_residence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per:city_of_death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per:stateorprovince_of_death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per:country_of_death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org:shareholders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org:founded_by</a:t>
            </a:r>
          </a:p>
          <a:p>
            <a:pPr algn="ctr" defTabSz="642915" eaLnBrk="1" hangingPunct="1">
              <a:spcBef>
                <a:spcPts val="703"/>
              </a:spcBef>
              <a:tabLst>
                <a:tab pos="642882" algn="l"/>
              </a:tabLst>
              <a:defRPr/>
            </a:pPr>
            <a:endParaRPr lang="en-US" sz="4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ヒラギノ角ゴ ProN W3" charset="0"/>
              <a:cs typeface="Gill Sans" charset="0"/>
              <a:sym typeface="Gill Sans" charset="0"/>
            </a:endParaRP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65" y="2286000"/>
            <a:ext cx="3866555" cy="360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68" y="2034854"/>
            <a:ext cx="4313039" cy="430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442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3087441" y="910829"/>
            <a:ext cx="2960191" cy="100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eaLnBrk="1" hangingPunct="1"/>
            <a:r>
              <a:rPr lang="en-US" sz="65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The Task</a:t>
            </a:r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839391" y="3429001"/>
            <a:ext cx="1696641" cy="2786063"/>
          </a:xfrm>
          <a:prstGeom prst="roundRect">
            <a:avLst>
              <a:gd name="adj" fmla="val 8019"/>
            </a:avLst>
          </a:prstGeom>
          <a:solidFill>
            <a:srgbClr val="0E002D"/>
          </a:solidFill>
          <a:ln w="12700" cap="rnd">
            <a:solidFill>
              <a:srgbClr val="F7F7F7"/>
            </a:solidFill>
            <a:prstDash val="sysDot"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232152" tIns="232152" rIns="232152" bIns="232152"/>
          <a:lstStyle/>
          <a:p>
            <a:pPr algn="ctr" defTabSz="642915" eaLnBrk="1" hangingPunct="1">
              <a:tabLst>
                <a:tab pos="642882" algn="l"/>
              </a:tabLst>
              <a:defRPr/>
            </a:pPr>
            <a:r>
              <a:rPr 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Schema</a:t>
            </a:r>
            <a:endParaRPr lang="en-US" sz="29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ヒラギノ角ゴ ProN W3" charset="0"/>
              <a:cs typeface="Gill Sans" charset="0"/>
              <a:sym typeface="Gill Sans" charset="0"/>
            </a:endParaRPr>
          </a:p>
          <a:p>
            <a:pPr defTabSz="642915" eaLnBrk="1" hangingPunct="1">
              <a:tabLst>
                <a:tab pos="642882" algn="l"/>
              </a:tabLst>
              <a:defRPr/>
            </a:pPr>
            <a:endParaRPr lang="en-US" sz="600">
              <a:solidFill>
                <a:srgbClr val="FFFFFF"/>
              </a:solidFill>
              <a:latin typeface="Monaco" charset="0"/>
              <a:ea typeface="ヒラギノ角ゴ ProN W3" charset="0"/>
              <a:cs typeface="Monaco" charset="0"/>
              <a:sym typeface="Monaco" charset="0"/>
            </a:endParaRP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per:children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per:other_family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per:parents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per:siblings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per:spouse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per:employee_of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per:member_of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per:schools_attended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per:city_of_birth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per:stateorprovince_of_birth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per:country_of_birth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per:cities_of_residence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per:statesorprovinces_of_residence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per:countries_of_residence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per:city_of_death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per:stateorprovince_of_death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per:country_of_death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org:shareholders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org:founded_by</a:t>
            </a:r>
          </a:p>
          <a:p>
            <a:pPr algn="ctr" defTabSz="642915" eaLnBrk="1" hangingPunct="1">
              <a:spcBef>
                <a:spcPts val="703"/>
              </a:spcBef>
              <a:tabLst>
                <a:tab pos="642882" algn="l"/>
              </a:tabLst>
              <a:defRPr/>
            </a:pPr>
            <a:endParaRPr lang="en-US" sz="3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ヒラギノ角ゴ ProN W3" charset="0"/>
              <a:cs typeface="Gill Sans" charset="0"/>
              <a:sym typeface="Gill Sans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303985" y="3429001"/>
            <a:ext cx="2393156" cy="2759273"/>
            <a:chOff x="0" y="0"/>
            <a:chExt cx="2143" cy="2471"/>
          </a:xfrm>
        </p:grpSpPr>
        <p:sp>
          <p:nvSpPr>
            <p:cNvPr id="27651" name="AutoShape 3"/>
            <p:cNvSpPr>
              <a:spLocks/>
            </p:cNvSpPr>
            <p:nvPr/>
          </p:nvSpPr>
          <p:spPr bwMode="auto">
            <a:xfrm>
              <a:off x="0" y="0"/>
              <a:ext cx="1236" cy="1626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7652" name="AutoShape 4"/>
            <p:cNvSpPr>
              <a:spLocks/>
            </p:cNvSpPr>
            <p:nvPr/>
          </p:nvSpPr>
          <p:spPr bwMode="auto">
            <a:xfrm>
              <a:off x="113" y="105"/>
              <a:ext cx="1236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3" name="AutoShape 5"/>
            <p:cNvSpPr>
              <a:spLocks/>
            </p:cNvSpPr>
            <p:nvPr/>
          </p:nvSpPr>
          <p:spPr bwMode="auto">
            <a:xfrm>
              <a:off x="226" y="211"/>
              <a:ext cx="1237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7654" name="AutoShape 6"/>
            <p:cNvSpPr>
              <a:spLocks/>
            </p:cNvSpPr>
            <p:nvPr/>
          </p:nvSpPr>
          <p:spPr bwMode="auto">
            <a:xfrm>
              <a:off x="340" y="316"/>
              <a:ext cx="1236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7655" name="AutoShape 7"/>
            <p:cNvSpPr>
              <a:spLocks/>
            </p:cNvSpPr>
            <p:nvPr/>
          </p:nvSpPr>
          <p:spPr bwMode="auto">
            <a:xfrm>
              <a:off x="453" y="422"/>
              <a:ext cx="1237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7656" name="AutoShape 8"/>
            <p:cNvSpPr>
              <a:spLocks/>
            </p:cNvSpPr>
            <p:nvPr/>
          </p:nvSpPr>
          <p:spPr bwMode="auto">
            <a:xfrm>
              <a:off x="567" y="528"/>
              <a:ext cx="1236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7657" name="AutoShape 9"/>
            <p:cNvSpPr>
              <a:spLocks/>
            </p:cNvSpPr>
            <p:nvPr/>
          </p:nvSpPr>
          <p:spPr bwMode="auto">
            <a:xfrm>
              <a:off x="680" y="633"/>
              <a:ext cx="1237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7658" name="AutoShape 10"/>
            <p:cNvSpPr>
              <a:spLocks/>
            </p:cNvSpPr>
            <p:nvPr/>
          </p:nvSpPr>
          <p:spPr bwMode="auto">
            <a:xfrm>
              <a:off x="794" y="739"/>
              <a:ext cx="1236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7659" name="AutoShape 11"/>
            <p:cNvSpPr>
              <a:spLocks/>
            </p:cNvSpPr>
            <p:nvPr/>
          </p:nvSpPr>
          <p:spPr bwMode="auto">
            <a:xfrm>
              <a:off x="907" y="845"/>
              <a:ext cx="1236" cy="1626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Lisa's mother Marge Simpson went to a weekend getaway at Rancho Relaxo, the movie The Happy Little Elves Meet Fuzzy Snuggleduck was one of the R-rated european adult movies available on their cable channels.</a:t>
              </a:r>
            </a:p>
          </p:txBody>
        </p:sp>
      </p:grpSp>
      <p:sp>
        <p:nvSpPr>
          <p:cNvPr id="26629" name="Rectangle 14"/>
          <p:cNvSpPr>
            <a:spLocks/>
          </p:cNvSpPr>
          <p:nvPr/>
        </p:nvSpPr>
        <p:spPr bwMode="auto">
          <a:xfrm>
            <a:off x="1693078" y="2345382"/>
            <a:ext cx="2160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You are given:</a:t>
            </a:r>
          </a:p>
        </p:txBody>
      </p:sp>
    </p:spTree>
    <p:extLst>
      <p:ext uri="{BB962C8B-B14F-4D97-AF65-F5344CB8AC3E}">
        <p14:creationId xmlns:p14="http://schemas.microsoft.com/office/powerpoint/2010/main" val="2459868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60736" y="1803797"/>
            <a:ext cx="9006706" cy="4402336"/>
            <a:chOff x="0" y="0"/>
            <a:chExt cx="8069" cy="3944"/>
          </a:xfrm>
        </p:grpSpPr>
        <p:grpSp>
          <p:nvGrpSpPr>
            <p:cNvPr id="28686" name="Group 3"/>
            <p:cNvGrpSpPr>
              <a:grpSpLocks/>
            </p:cNvGrpSpPr>
            <p:nvPr/>
          </p:nvGrpSpPr>
          <p:grpSpPr bwMode="auto">
            <a:xfrm>
              <a:off x="5656" y="1869"/>
              <a:ext cx="2024" cy="763"/>
              <a:chOff x="0" y="0"/>
              <a:chExt cx="2024" cy="762"/>
            </a:xfrm>
          </p:grpSpPr>
          <p:sp>
            <p:nvSpPr>
              <p:cNvPr id="29697" name="AutoShape 1"/>
              <p:cNvSpPr>
                <a:spLocks/>
              </p:cNvSpPr>
              <p:nvPr/>
            </p:nvSpPr>
            <p:spPr bwMode="auto">
              <a:xfrm>
                <a:off x="0" y="362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Homer Simpson</a:t>
                </a:r>
              </a:p>
            </p:txBody>
          </p:sp>
          <p:pic>
            <p:nvPicPr>
              <p:cNvPr id="28716" name="Picture 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" y="0"/>
                <a:ext cx="472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687" name="Group 6"/>
            <p:cNvGrpSpPr>
              <a:grpSpLocks/>
            </p:cNvGrpSpPr>
            <p:nvPr/>
          </p:nvGrpSpPr>
          <p:grpSpPr bwMode="auto">
            <a:xfrm>
              <a:off x="4136" y="3264"/>
              <a:ext cx="1744" cy="680"/>
              <a:chOff x="0" y="0"/>
              <a:chExt cx="1744" cy="680"/>
            </a:xfrm>
          </p:grpSpPr>
          <p:sp>
            <p:nvSpPr>
              <p:cNvPr id="3" name="AutoShape 4"/>
              <p:cNvSpPr>
                <a:spLocks/>
              </p:cNvSpPr>
              <p:nvPr/>
            </p:nvSpPr>
            <p:spPr bwMode="auto">
              <a:xfrm>
                <a:off x="0" y="280"/>
                <a:ext cx="174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Bart Simpson</a:t>
                </a:r>
              </a:p>
            </p:txBody>
          </p:sp>
          <p:pic>
            <p:nvPicPr>
              <p:cNvPr id="28714" name="Picture 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" y="0"/>
                <a:ext cx="408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688" name="Group 9"/>
            <p:cNvGrpSpPr>
              <a:grpSpLocks/>
            </p:cNvGrpSpPr>
            <p:nvPr/>
          </p:nvGrpSpPr>
          <p:grpSpPr bwMode="auto">
            <a:xfrm>
              <a:off x="1776" y="3288"/>
              <a:ext cx="1680" cy="656"/>
              <a:chOff x="0" y="0"/>
              <a:chExt cx="1680" cy="656"/>
            </a:xfrm>
          </p:grpSpPr>
          <p:sp>
            <p:nvSpPr>
              <p:cNvPr id="29703" name="AutoShape 7"/>
              <p:cNvSpPr>
                <a:spLocks/>
              </p:cNvSpPr>
              <p:nvPr/>
            </p:nvSpPr>
            <p:spPr bwMode="auto">
              <a:xfrm>
                <a:off x="0" y="256"/>
                <a:ext cx="1680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Lisa Simpson</a:t>
                </a:r>
              </a:p>
            </p:txBody>
          </p:sp>
          <p:pic>
            <p:nvPicPr>
              <p:cNvPr id="28712" name="Picture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" y="0"/>
                <a:ext cx="536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689" name="Group 12"/>
            <p:cNvGrpSpPr>
              <a:grpSpLocks/>
            </p:cNvGrpSpPr>
            <p:nvPr/>
          </p:nvGrpSpPr>
          <p:grpSpPr bwMode="auto">
            <a:xfrm>
              <a:off x="2944" y="1225"/>
              <a:ext cx="2024" cy="1407"/>
              <a:chOff x="0" y="0"/>
              <a:chExt cx="2024" cy="1406"/>
            </a:xfrm>
          </p:grpSpPr>
          <p:sp>
            <p:nvSpPr>
              <p:cNvPr id="29706" name="AutoShape 10"/>
              <p:cNvSpPr>
                <a:spLocks/>
              </p:cNvSpPr>
              <p:nvPr/>
            </p:nvSpPr>
            <p:spPr bwMode="auto">
              <a:xfrm>
                <a:off x="0" y="1006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Marge Simpson</a:t>
                </a:r>
              </a:p>
            </p:txBody>
          </p:sp>
          <p:pic>
            <p:nvPicPr>
              <p:cNvPr id="28710" name="Picture 1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0"/>
                <a:ext cx="616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690" name="Group 15"/>
            <p:cNvGrpSpPr>
              <a:grpSpLocks/>
            </p:cNvGrpSpPr>
            <p:nvPr/>
          </p:nvGrpSpPr>
          <p:grpSpPr bwMode="auto">
            <a:xfrm>
              <a:off x="0" y="2176"/>
              <a:ext cx="2024" cy="912"/>
              <a:chOff x="0" y="0"/>
              <a:chExt cx="2024" cy="911"/>
            </a:xfrm>
          </p:grpSpPr>
          <p:sp>
            <p:nvSpPr>
              <p:cNvPr id="29709" name="AutoShape 13"/>
              <p:cNvSpPr>
                <a:spLocks/>
              </p:cNvSpPr>
              <p:nvPr/>
            </p:nvSpPr>
            <p:spPr bwMode="auto">
              <a:xfrm>
                <a:off x="0" y="511"/>
                <a:ext cx="2024" cy="400"/>
              </a:xfrm>
              <a:prstGeom prst="roundRect">
                <a:avLst>
                  <a:gd name="adj" fmla="val 30000"/>
                </a:avLst>
              </a:prstGeom>
              <a:solidFill>
                <a:srgbClr val="430A1F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ct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 Elementary</a:t>
                </a:r>
              </a:p>
            </p:txBody>
          </p:sp>
          <p:pic>
            <p:nvPicPr>
              <p:cNvPr id="28708" name="Picture 1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" y="0"/>
                <a:ext cx="1200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691" name="Group 18"/>
            <p:cNvGrpSpPr>
              <a:grpSpLocks/>
            </p:cNvGrpSpPr>
            <p:nvPr/>
          </p:nvGrpSpPr>
          <p:grpSpPr bwMode="auto">
            <a:xfrm>
              <a:off x="3048" y="0"/>
              <a:ext cx="1816" cy="568"/>
              <a:chOff x="0" y="0"/>
              <a:chExt cx="1816" cy="568"/>
            </a:xfrm>
          </p:grpSpPr>
          <p:sp>
            <p:nvSpPr>
              <p:cNvPr id="8" name="AutoShape 16"/>
              <p:cNvSpPr>
                <a:spLocks/>
              </p:cNvSpPr>
              <p:nvPr/>
            </p:nvSpPr>
            <p:spPr bwMode="auto">
              <a:xfrm>
                <a:off x="0" y="168"/>
                <a:ext cx="1816" cy="400"/>
              </a:xfrm>
              <a:prstGeom prst="roundRect">
                <a:avLst>
                  <a:gd name="adj" fmla="val 30000"/>
                </a:avLst>
              </a:prstGeom>
              <a:solidFill>
                <a:srgbClr val="1D300D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</a:t>
                </a:r>
              </a:p>
            </p:txBody>
          </p:sp>
          <p:pic>
            <p:nvPicPr>
              <p:cNvPr id="28706" name="Picture 1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" y="0"/>
                <a:ext cx="72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692" name="Rectangle 19"/>
            <p:cNvSpPr>
              <a:spLocks/>
            </p:cNvSpPr>
            <p:nvPr/>
          </p:nvSpPr>
          <p:spPr bwMode="auto">
            <a:xfrm>
              <a:off x="5267" y="1084"/>
              <a:ext cx="280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Bottomless Pete, Nature</a:t>
              </a:r>
              <a:r>
                <a:rPr lang="ja-JP" alt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’</a:t>
              </a:r>
              <a:r>
                <a:rPr lang="en-US" altLang="ja-JP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s</a:t>
              </a:r>
            </a:p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Cruelest Mistake</a:t>
              </a:r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>
              <a:off x="6672" y="1496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rot="10800000" flipH="1">
              <a:off x="2792" y="2638"/>
              <a:ext cx="1163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 rot="10800000">
              <a:off x="3954" y="2638"/>
              <a:ext cx="1054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1016" y="3088"/>
              <a:ext cx="76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>
              <a:off x="3960" y="592"/>
              <a:ext cx="0" cy="16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698" name="Line 25"/>
            <p:cNvSpPr>
              <a:spLocks noChangeShapeType="1"/>
            </p:cNvSpPr>
            <p:nvPr/>
          </p:nvSpPr>
          <p:spPr bwMode="auto">
            <a:xfrm flipH="1">
              <a:off x="4967" y="2450"/>
              <a:ext cx="6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699" name="Rectangle 26"/>
            <p:cNvSpPr>
              <a:spLocks/>
            </p:cNvSpPr>
            <p:nvPr/>
          </p:nvSpPr>
          <p:spPr bwMode="auto">
            <a:xfrm>
              <a:off x="2967" y="2647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28700" name="Rectangle 27"/>
            <p:cNvSpPr>
              <a:spLocks/>
            </p:cNvSpPr>
            <p:nvPr/>
          </p:nvSpPr>
          <p:spPr bwMode="auto">
            <a:xfrm>
              <a:off x="4223" y="2651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28701" name="Rectangle 28"/>
            <p:cNvSpPr>
              <a:spLocks/>
            </p:cNvSpPr>
            <p:nvPr/>
          </p:nvSpPr>
          <p:spPr bwMode="auto">
            <a:xfrm>
              <a:off x="6734" y="2019"/>
              <a:ext cx="11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per:alternate_names</a:t>
              </a:r>
            </a:p>
          </p:txBody>
        </p:sp>
        <p:sp>
          <p:nvSpPr>
            <p:cNvPr id="28702" name="Rectangle 29"/>
            <p:cNvSpPr>
              <a:spLocks/>
            </p:cNvSpPr>
            <p:nvPr/>
          </p:nvSpPr>
          <p:spPr bwMode="auto">
            <a:xfrm>
              <a:off x="4020" y="2083"/>
              <a:ext cx="128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per:cities_of_residence</a:t>
              </a:r>
            </a:p>
          </p:txBody>
        </p:sp>
        <p:sp>
          <p:nvSpPr>
            <p:cNvPr id="28703" name="Rectangle 30"/>
            <p:cNvSpPr>
              <a:spLocks/>
            </p:cNvSpPr>
            <p:nvPr/>
          </p:nvSpPr>
          <p:spPr bwMode="auto">
            <a:xfrm rot="2235916">
              <a:off x="4977" y="2651"/>
              <a:ext cx="62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per:spouse</a:t>
              </a:r>
            </a:p>
          </p:txBody>
        </p:sp>
        <p:sp>
          <p:nvSpPr>
            <p:cNvPr id="28704" name="Rectangle 31"/>
            <p:cNvSpPr>
              <a:spLocks/>
            </p:cNvSpPr>
            <p:nvPr/>
          </p:nvSpPr>
          <p:spPr bwMode="auto">
            <a:xfrm>
              <a:off x="541" y="3627"/>
              <a:ext cx="121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per:schools_attended</a:t>
              </a:r>
            </a:p>
          </p:txBody>
        </p:sp>
      </p:grpSp>
      <p:sp>
        <p:nvSpPr>
          <p:cNvPr id="29729" name="AutoShape 33"/>
          <p:cNvSpPr>
            <a:spLocks/>
          </p:cNvSpPr>
          <p:nvPr/>
        </p:nvSpPr>
        <p:spPr bwMode="auto">
          <a:xfrm>
            <a:off x="857251" y="339328"/>
            <a:ext cx="1678781" cy="2768203"/>
          </a:xfrm>
          <a:prstGeom prst="roundRect">
            <a:avLst>
              <a:gd name="adj" fmla="val 8019"/>
            </a:avLst>
          </a:prstGeom>
          <a:solidFill>
            <a:srgbClr val="0E002D"/>
          </a:solidFill>
          <a:ln w="12700" cap="rnd">
            <a:solidFill>
              <a:srgbClr val="F7F7F7"/>
            </a:solidFill>
            <a:prstDash val="sysDot"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232152" tIns="232152" rIns="232152" bIns="232152"/>
          <a:lstStyle/>
          <a:p>
            <a:pPr algn="ctr" defTabSz="642915" eaLnBrk="1" hangingPunct="1">
              <a:tabLst>
                <a:tab pos="642882" algn="l"/>
              </a:tabLst>
              <a:defRPr/>
            </a:pPr>
            <a:r>
              <a:rPr 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Schema</a:t>
            </a:r>
            <a:endParaRPr lang="en-US" sz="29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ヒラギノ角ゴ ProN W3" charset="0"/>
              <a:cs typeface="Gill Sans" charset="0"/>
              <a:sym typeface="Gill Sans" charset="0"/>
            </a:endParaRPr>
          </a:p>
          <a:p>
            <a:pPr defTabSz="642915" eaLnBrk="1" hangingPunct="1">
              <a:tabLst>
                <a:tab pos="642882" algn="l"/>
              </a:tabLst>
              <a:defRPr/>
            </a:pPr>
            <a:endParaRPr lang="en-US" sz="600">
              <a:solidFill>
                <a:srgbClr val="FFFFFF"/>
              </a:solidFill>
              <a:latin typeface="Monaco" charset="0"/>
              <a:ea typeface="ヒラギノ角ゴ ProN W3" charset="0"/>
              <a:cs typeface="Monaco" charset="0"/>
              <a:sym typeface="Monaco" charset="0"/>
            </a:endParaRP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per:children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per:other_family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per:parents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per:siblings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per:spouse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per:employee_of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per:member_of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per:schools_attended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per:city_of_birth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per:stateorprovince_of_birth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per:country_of_birth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per:cities_of_residence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per:statesorprovinces_of_residence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per:countries_of_residence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per:city_of_death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per:stateorprovince_of_death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6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per:country_of_death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org:shareholders</a:t>
            </a:r>
          </a:p>
          <a:p>
            <a:pPr defTabSz="642915" eaLnBrk="1" hangingPunct="1">
              <a:tabLst>
                <a:tab pos="642882" algn="l"/>
              </a:tabLst>
              <a:defRPr/>
            </a:pPr>
            <a:r>
              <a:rPr lang="en-US" sz="100">
                <a:solidFill>
                  <a:srgbClr val="FFFF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org:founded_by</a:t>
            </a:r>
          </a:p>
          <a:p>
            <a:pPr algn="ctr" defTabSz="642915" eaLnBrk="1" hangingPunct="1">
              <a:spcBef>
                <a:spcPts val="703"/>
              </a:spcBef>
              <a:tabLst>
                <a:tab pos="642882" algn="l"/>
              </a:tabLst>
              <a:defRPr/>
            </a:pPr>
            <a:endParaRPr lang="en-US" sz="3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ヒラギノ角ゴ ProN W3" charset="0"/>
              <a:cs typeface="Gill Sans" charset="0"/>
              <a:sym typeface="Gill Sans" charset="0"/>
            </a:endParaRPr>
          </a:p>
        </p:txBody>
      </p:sp>
      <p:grpSp>
        <p:nvGrpSpPr>
          <p:cNvPr id="28675" name="Group 43"/>
          <p:cNvGrpSpPr>
            <a:grpSpLocks/>
          </p:cNvGrpSpPr>
          <p:nvPr/>
        </p:nvGrpSpPr>
        <p:grpSpPr bwMode="auto">
          <a:xfrm>
            <a:off x="6268641" y="214313"/>
            <a:ext cx="2393156" cy="2758158"/>
            <a:chOff x="0" y="0"/>
            <a:chExt cx="2143" cy="2471"/>
          </a:xfrm>
        </p:grpSpPr>
        <p:sp>
          <p:nvSpPr>
            <p:cNvPr id="29730" name="AutoShape 34"/>
            <p:cNvSpPr>
              <a:spLocks/>
            </p:cNvSpPr>
            <p:nvPr/>
          </p:nvSpPr>
          <p:spPr bwMode="auto">
            <a:xfrm>
              <a:off x="0" y="0"/>
              <a:ext cx="1236" cy="1626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9731" name="AutoShape 35"/>
            <p:cNvSpPr>
              <a:spLocks/>
            </p:cNvSpPr>
            <p:nvPr/>
          </p:nvSpPr>
          <p:spPr bwMode="auto">
            <a:xfrm>
              <a:off x="113" y="105"/>
              <a:ext cx="1236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9732" name="AutoShape 36"/>
            <p:cNvSpPr>
              <a:spLocks/>
            </p:cNvSpPr>
            <p:nvPr/>
          </p:nvSpPr>
          <p:spPr bwMode="auto">
            <a:xfrm>
              <a:off x="226" y="211"/>
              <a:ext cx="1237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9733" name="AutoShape 37"/>
            <p:cNvSpPr>
              <a:spLocks/>
            </p:cNvSpPr>
            <p:nvPr/>
          </p:nvSpPr>
          <p:spPr bwMode="auto">
            <a:xfrm>
              <a:off x="340" y="316"/>
              <a:ext cx="1236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9734" name="AutoShape 38"/>
            <p:cNvSpPr>
              <a:spLocks/>
            </p:cNvSpPr>
            <p:nvPr/>
          </p:nvSpPr>
          <p:spPr bwMode="auto">
            <a:xfrm>
              <a:off x="453" y="422"/>
              <a:ext cx="1237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9735" name="AutoShape 39"/>
            <p:cNvSpPr>
              <a:spLocks/>
            </p:cNvSpPr>
            <p:nvPr/>
          </p:nvSpPr>
          <p:spPr bwMode="auto">
            <a:xfrm>
              <a:off x="567" y="528"/>
              <a:ext cx="1236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9736" name="AutoShape 40"/>
            <p:cNvSpPr>
              <a:spLocks/>
            </p:cNvSpPr>
            <p:nvPr/>
          </p:nvSpPr>
          <p:spPr bwMode="auto">
            <a:xfrm>
              <a:off x="680" y="633"/>
              <a:ext cx="1237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9737" name="AutoShape 41"/>
            <p:cNvSpPr>
              <a:spLocks/>
            </p:cNvSpPr>
            <p:nvPr/>
          </p:nvSpPr>
          <p:spPr bwMode="auto">
            <a:xfrm>
              <a:off x="794" y="739"/>
              <a:ext cx="1236" cy="1627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Lisa's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mother </a:t>
              </a:r>
              <a:r>
                <a:rPr lang="en-US" sz="6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  <p:sp>
          <p:nvSpPr>
            <p:cNvPr id="29738" name="AutoShape 42"/>
            <p:cNvSpPr>
              <a:spLocks/>
            </p:cNvSpPr>
            <p:nvPr/>
          </p:nvSpPr>
          <p:spPr bwMode="auto">
            <a:xfrm>
              <a:off x="907" y="845"/>
              <a:ext cx="1236" cy="1626"/>
            </a:xfrm>
            <a:prstGeom prst="roundRect">
              <a:avLst>
                <a:gd name="adj" fmla="val 9704"/>
              </a:avLst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165100" tIns="165100" rIns="165100" bIns="165100" anchor="ctr"/>
            <a:lstStyle/>
            <a:p>
              <a:pPr defTabSz="642915" eaLnBrk="1" hangingPunct="1">
                <a:defRPr/>
              </a:pPr>
              <a:r>
                <a:rPr lang="en-US" sz="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When </a:t>
              </a:r>
              <a:r>
                <a:rPr lang="en-US" sz="8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Lisa'</a:t>
              </a:r>
              <a:r>
                <a:rPr lang="en-US" sz="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s mother </a:t>
              </a:r>
              <a:r>
                <a:rPr lang="en-US" sz="800">
                  <a:solidFill>
                    <a:srgbClr val="66B13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  <a:r>
                <a:rPr lang="en-US" sz="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 went to a weekend getaway at Rancho Relaxo, the movie The Happy Little Elves Meet Fuzzy Snuggleduck was one of the R-rated european adult movies available on their cable channels.</a:t>
              </a:r>
            </a:p>
          </p:txBody>
        </p:sp>
      </p:grpSp>
      <p:sp>
        <p:nvSpPr>
          <p:cNvPr id="28676" name="Rectangle 44"/>
          <p:cNvSpPr>
            <a:spLocks/>
          </p:cNvSpPr>
          <p:nvPr/>
        </p:nvSpPr>
        <p:spPr bwMode="auto">
          <a:xfrm>
            <a:off x="3096279" y="1113085"/>
            <a:ext cx="2942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You Must Produce:</a:t>
            </a:r>
          </a:p>
        </p:txBody>
      </p:sp>
    </p:spTree>
    <p:extLst>
      <p:ext uri="{BB962C8B-B14F-4D97-AF65-F5344CB8AC3E}">
        <p14:creationId xmlns:p14="http://schemas.microsoft.com/office/powerpoint/2010/main" val="419839297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32"/>
          <p:cNvGrpSpPr>
            <a:grpSpLocks/>
          </p:cNvGrpSpPr>
          <p:nvPr/>
        </p:nvGrpSpPr>
        <p:grpSpPr bwMode="auto">
          <a:xfrm>
            <a:off x="160736" y="1803797"/>
            <a:ext cx="9006706" cy="4402336"/>
            <a:chOff x="0" y="0"/>
            <a:chExt cx="8069" cy="3944"/>
          </a:xfrm>
        </p:grpSpPr>
        <p:grpSp>
          <p:nvGrpSpPr>
            <p:cNvPr id="29699" name="Group 3"/>
            <p:cNvGrpSpPr>
              <a:grpSpLocks/>
            </p:cNvGrpSpPr>
            <p:nvPr/>
          </p:nvGrpSpPr>
          <p:grpSpPr bwMode="auto">
            <a:xfrm>
              <a:off x="5656" y="1869"/>
              <a:ext cx="2024" cy="763"/>
              <a:chOff x="0" y="0"/>
              <a:chExt cx="2024" cy="762"/>
            </a:xfrm>
          </p:grpSpPr>
          <p:sp>
            <p:nvSpPr>
              <p:cNvPr id="2" name="AutoShape 1"/>
              <p:cNvSpPr>
                <a:spLocks/>
              </p:cNvSpPr>
              <p:nvPr/>
            </p:nvSpPr>
            <p:spPr bwMode="auto">
              <a:xfrm>
                <a:off x="0" y="362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Homer Simpson</a:t>
                </a:r>
              </a:p>
            </p:txBody>
          </p:sp>
          <p:pic>
            <p:nvPicPr>
              <p:cNvPr id="29729" name="Picture 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" y="0"/>
                <a:ext cx="472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00" name="Group 6"/>
            <p:cNvGrpSpPr>
              <a:grpSpLocks/>
            </p:cNvGrpSpPr>
            <p:nvPr/>
          </p:nvGrpSpPr>
          <p:grpSpPr bwMode="auto">
            <a:xfrm>
              <a:off x="4136" y="3264"/>
              <a:ext cx="1744" cy="680"/>
              <a:chOff x="0" y="0"/>
              <a:chExt cx="1744" cy="680"/>
            </a:xfrm>
          </p:grpSpPr>
          <p:sp>
            <p:nvSpPr>
              <p:cNvPr id="3" name="AutoShape 4"/>
              <p:cNvSpPr>
                <a:spLocks/>
              </p:cNvSpPr>
              <p:nvPr/>
            </p:nvSpPr>
            <p:spPr bwMode="auto">
              <a:xfrm>
                <a:off x="0" y="280"/>
                <a:ext cx="174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Bart Simpson</a:t>
                </a:r>
              </a:p>
            </p:txBody>
          </p:sp>
          <p:pic>
            <p:nvPicPr>
              <p:cNvPr id="29727" name="Picture 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" y="0"/>
                <a:ext cx="408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01" name="Group 9"/>
            <p:cNvGrpSpPr>
              <a:grpSpLocks/>
            </p:cNvGrpSpPr>
            <p:nvPr/>
          </p:nvGrpSpPr>
          <p:grpSpPr bwMode="auto">
            <a:xfrm>
              <a:off x="1776" y="3288"/>
              <a:ext cx="1680" cy="656"/>
              <a:chOff x="0" y="0"/>
              <a:chExt cx="1680" cy="656"/>
            </a:xfrm>
          </p:grpSpPr>
          <p:sp>
            <p:nvSpPr>
              <p:cNvPr id="4" name="AutoShape 7"/>
              <p:cNvSpPr>
                <a:spLocks/>
              </p:cNvSpPr>
              <p:nvPr/>
            </p:nvSpPr>
            <p:spPr bwMode="auto">
              <a:xfrm>
                <a:off x="0" y="256"/>
                <a:ext cx="1680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Lisa Simpson</a:t>
                </a:r>
              </a:p>
            </p:txBody>
          </p:sp>
          <p:pic>
            <p:nvPicPr>
              <p:cNvPr id="29725" name="Picture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" y="0"/>
                <a:ext cx="536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02" name="Group 12"/>
            <p:cNvGrpSpPr>
              <a:grpSpLocks/>
            </p:cNvGrpSpPr>
            <p:nvPr/>
          </p:nvGrpSpPr>
          <p:grpSpPr bwMode="auto">
            <a:xfrm>
              <a:off x="2944" y="1225"/>
              <a:ext cx="2024" cy="1407"/>
              <a:chOff x="0" y="0"/>
              <a:chExt cx="2024" cy="1406"/>
            </a:xfrm>
          </p:grpSpPr>
          <p:sp>
            <p:nvSpPr>
              <p:cNvPr id="5" name="AutoShape 10"/>
              <p:cNvSpPr>
                <a:spLocks/>
              </p:cNvSpPr>
              <p:nvPr/>
            </p:nvSpPr>
            <p:spPr bwMode="auto">
              <a:xfrm>
                <a:off x="0" y="1006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Marge Simpson</a:t>
                </a:r>
              </a:p>
            </p:txBody>
          </p:sp>
          <p:pic>
            <p:nvPicPr>
              <p:cNvPr id="29723" name="Picture 1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0"/>
                <a:ext cx="616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03" name="Group 15"/>
            <p:cNvGrpSpPr>
              <a:grpSpLocks/>
            </p:cNvGrpSpPr>
            <p:nvPr/>
          </p:nvGrpSpPr>
          <p:grpSpPr bwMode="auto">
            <a:xfrm>
              <a:off x="0" y="2176"/>
              <a:ext cx="2024" cy="912"/>
              <a:chOff x="0" y="0"/>
              <a:chExt cx="2024" cy="911"/>
            </a:xfrm>
          </p:grpSpPr>
          <p:sp>
            <p:nvSpPr>
              <p:cNvPr id="6" name="AutoShape 13"/>
              <p:cNvSpPr>
                <a:spLocks/>
              </p:cNvSpPr>
              <p:nvPr/>
            </p:nvSpPr>
            <p:spPr bwMode="auto">
              <a:xfrm>
                <a:off x="0" y="511"/>
                <a:ext cx="2024" cy="400"/>
              </a:xfrm>
              <a:prstGeom prst="roundRect">
                <a:avLst>
                  <a:gd name="adj" fmla="val 30000"/>
                </a:avLst>
              </a:prstGeom>
              <a:solidFill>
                <a:srgbClr val="430A1F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ct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 Elementary</a:t>
                </a:r>
              </a:p>
            </p:txBody>
          </p:sp>
          <p:pic>
            <p:nvPicPr>
              <p:cNvPr id="29721" name="Picture 1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" y="0"/>
                <a:ext cx="1200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04" name="Group 18"/>
            <p:cNvGrpSpPr>
              <a:grpSpLocks/>
            </p:cNvGrpSpPr>
            <p:nvPr/>
          </p:nvGrpSpPr>
          <p:grpSpPr bwMode="auto">
            <a:xfrm>
              <a:off x="3048" y="0"/>
              <a:ext cx="1816" cy="568"/>
              <a:chOff x="0" y="0"/>
              <a:chExt cx="1816" cy="568"/>
            </a:xfrm>
          </p:grpSpPr>
          <p:sp>
            <p:nvSpPr>
              <p:cNvPr id="7" name="AutoShape 16"/>
              <p:cNvSpPr>
                <a:spLocks/>
              </p:cNvSpPr>
              <p:nvPr/>
            </p:nvSpPr>
            <p:spPr bwMode="auto">
              <a:xfrm>
                <a:off x="0" y="168"/>
                <a:ext cx="1816" cy="400"/>
              </a:xfrm>
              <a:prstGeom prst="roundRect">
                <a:avLst>
                  <a:gd name="adj" fmla="val 30000"/>
                </a:avLst>
              </a:prstGeom>
              <a:solidFill>
                <a:srgbClr val="1D300D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</a:t>
                </a:r>
              </a:p>
            </p:txBody>
          </p:sp>
          <p:pic>
            <p:nvPicPr>
              <p:cNvPr id="29719" name="Picture 1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" y="0"/>
                <a:ext cx="72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705" name="Rectangle 19"/>
            <p:cNvSpPr>
              <a:spLocks/>
            </p:cNvSpPr>
            <p:nvPr/>
          </p:nvSpPr>
          <p:spPr bwMode="auto">
            <a:xfrm>
              <a:off x="5267" y="1084"/>
              <a:ext cx="280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Bottomless Pete, Nature</a:t>
              </a:r>
              <a:r>
                <a:rPr lang="ja-JP" alt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’</a:t>
              </a:r>
              <a:r>
                <a:rPr lang="en-US" altLang="ja-JP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s</a:t>
              </a:r>
            </a:p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Cruelest Mistake</a:t>
              </a:r>
            </a:p>
          </p:txBody>
        </p:sp>
        <p:sp>
          <p:nvSpPr>
            <p:cNvPr id="29706" name="Line 20"/>
            <p:cNvSpPr>
              <a:spLocks noChangeShapeType="1"/>
            </p:cNvSpPr>
            <p:nvPr/>
          </p:nvSpPr>
          <p:spPr bwMode="auto">
            <a:xfrm>
              <a:off x="6672" y="1496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707" name="Line 21"/>
            <p:cNvSpPr>
              <a:spLocks noChangeShapeType="1"/>
            </p:cNvSpPr>
            <p:nvPr/>
          </p:nvSpPr>
          <p:spPr bwMode="auto">
            <a:xfrm rot="10800000" flipH="1">
              <a:off x="2792" y="2638"/>
              <a:ext cx="1163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708" name="Line 22"/>
            <p:cNvSpPr>
              <a:spLocks noChangeShapeType="1"/>
            </p:cNvSpPr>
            <p:nvPr/>
          </p:nvSpPr>
          <p:spPr bwMode="auto">
            <a:xfrm rot="10800000">
              <a:off x="3954" y="2638"/>
              <a:ext cx="1054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709" name="Line 23"/>
            <p:cNvSpPr>
              <a:spLocks noChangeShapeType="1"/>
            </p:cNvSpPr>
            <p:nvPr/>
          </p:nvSpPr>
          <p:spPr bwMode="auto">
            <a:xfrm>
              <a:off x="1016" y="3088"/>
              <a:ext cx="76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710" name="Line 24"/>
            <p:cNvSpPr>
              <a:spLocks noChangeShapeType="1"/>
            </p:cNvSpPr>
            <p:nvPr/>
          </p:nvSpPr>
          <p:spPr bwMode="auto">
            <a:xfrm>
              <a:off x="3960" y="592"/>
              <a:ext cx="0" cy="16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711" name="Line 25"/>
            <p:cNvSpPr>
              <a:spLocks noChangeShapeType="1"/>
            </p:cNvSpPr>
            <p:nvPr/>
          </p:nvSpPr>
          <p:spPr bwMode="auto">
            <a:xfrm flipH="1">
              <a:off x="4967" y="2450"/>
              <a:ext cx="6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712" name="Rectangle 26"/>
            <p:cNvSpPr>
              <a:spLocks/>
            </p:cNvSpPr>
            <p:nvPr/>
          </p:nvSpPr>
          <p:spPr bwMode="auto">
            <a:xfrm>
              <a:off x="2967" y="2647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29713" name="Rectangle 27"/>
            <p:cNvSpPr>
              <a:spLocks/>
            </p:cNvSpPr>
            <p:nvPr/>
          </p:nvSpPr>
          <p:spPr bwMode="auto">
            <a:xfrm>
              <a:off x="4223" y="2651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29714" name="Rectangle 28"/>
            <p:cNvSpPr>
              <a:spLocks/>
            </p:cNvSpPr>
            <p:nvPr/>
          </p:nvSpPr>
          <p:spPr bwMode="auto">
            <a:xfrm>
              <a:off x="6734" y="2019"/>
              <a:ext cx="11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per:alternate_names</a:t>
              </a:r>
            </a:p>
          </p:txBody>
        </p:sp>
        <p:sp>
          <p:nvSpPr>
            <p:cNvPr id="29715" name="Rectangle 29"/>
            <p:cNvSpPr>
              <a:spLocks/>
            </p:cNvSpPr>
            <p:nvPr/>
          </p:nvSpPr>
          <p:spPr bwMode="auto">
            <a:xfrm>
              <a:off x="4020" y="2083"/>
              <a:ext cx="128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per:cities_of_residence</a:t>
              </a:r>
            </a:p>
          </p:txBody>
        </p:sp>
        <p:sp>
          <p:nvSpPr>
            <p:cNvPr id="29716" name="Rectangle 30"/>
            <p:cNvSpPr>
              <a:spLocks/>
            </p:cNvSpPr>
            <p:nvPr/>
          </p:nvSpPr>
          <p:spPr bwMode="auto">
            <a:xfrm rot="2235916">
              <a:off x="4977" y="2651"/>
              <a:ext cx="62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per:spouse</a:t>
              </a:r>
            </a:p>
          </p:txBody>
        </p:sp>
        <p:sp>
          <p:nvSpPr>
            <p:cNvPr id="29717" name="Rectangle 31"/>
            <p:cNvSpPr>
              <a:spLocks/>
            </p:cNvSpPr>
            <p:nvPr/>
          </p:nvSpPr>
          <p:spPr bwMode="auto">
            <a:xfrm>
              <a:off x="541" y="3627"/>
              <a:ext cx="121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per:schools_attended</a:t>
              </a:r>
            </a:p>
          </p:txBody>
        </p:sp>
      </p:grpSp>
      <p:sp>
        <p:nvSpPr>
          <p:cNvPr id="29698" name="Rectangle 33"/>
          <p:cNvSpPr>
            <a:spLocks/>
          </p:cNvSpPr>
          <p:nvPr/>
        </p:nvSpPr>
        <p:spPr bwMode="auto">
          <a:xfrm>
            <a:off x="2556100" y="592896"/>
            <a:ext cx="4023986" cy="93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How do you know</a:t>
            </a:r>
          </a:p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that your KB is any good?</a:t>
            </a:r>
          </a:p>
        </p:txBody>
      </p:sp>
    </p:spTree>
    <p:extLst>
      <p:ext uri="{BB962C8B-B14F-4D97-AF65-F5344CB8AC3E}">
        <p14:creationId xmlns:p14="http://schemas.microsoft.com/office/powerpoint/2010/main" val="1563232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Group 32"/>
          <p:cNvGrpSpPr>
            <a:grpSpLocks/>
          </p:cNvGrpSpPr>
          <p:nvPr/>
        </p:nvGrpSpPr>
        <p:grpSpPr bwMode="auto">
          <a:xfrm>
            <a:off x="160736" y="1803797"/>
            <a:ext cx="9006706" cy="4402336"/>
            <a:chOff x="0" y="0"/>
            <a:chExt cx="8069" cy="3944"/>
          </a:xfrm>
        </p:grpSpPr>
        <p:grpSp>
          <p:nvGrpSpPr>
            <p:cNvPr id="30727" name="Group 3"/>
            <p:cNvGrpSpPr>
              <a:grpSpLocks/>
            </p:cNvGrpSpPr>
            <p:nvPr/>
          </p:nvGrpSpPr>
          <p:grpSpPr bwMode="auto">
            <a:xfrm>
              <a:off x="5656" y="1869"/>
              <a:ext cx="2024" cy="763"/>
              <a:chOff x="0" y="0"/>
              <a:chExt cx="2024" cy="762"/>
            </a:xfrm>
          </p:grpSpPr>
          <p:sp>
            <p:nvSpPr>
              <p:cNvPr id="2" name="AutoShape 1"/>
              <p:cNvSpPr>
                <a:spLocks/>
              </p:cNvSpPr>
              <p:nvPr/>
            </p:nvSpPr>
            <p:spPr bwMode="auto">
              <a:xfrm>
                <a:off x="0" y="362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Homer Simpson</a:t>
                </a:r>
              </a:p>
            </p:txBody>
          </p:sp>
          <p:pic>
            <p:nvPicPr>
              <p:cNvPr id="30757" name="Picture 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" y="0"/>
                <a:ext cx="472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728" name="Group 6"/>
            <p:cNvGrpSpPr>
              <a:grpSpLocks/>
            </p:cNvGrpSpPr>
            <p:nvPr/>
          </p:nvGrpSpPr>
          <p:grpSpPr bwMode="auto">
            <a:xfrm>
              <a:off x="4136" y="3264"/>
              <a:ext cx="1744" cy="680"/>
              <a:chOff x="0" y="0"/>
              <a:chExt cx="1744" cy="680"/>
            </a:xfrm>
          </p:grpSpPr>
          <p:sp>
            <p:nvSpPr>
              <p:cNvPr id="31748" name="AutoShape 4"/>
              <p:cNvSpPr>
                <a:spLocks/>
              </p:cNvSpPr>
              <p:nvPr/>
            </p:nvSpPr>
            <p:spPr bwMode="auto">
              <a:xfrm>
                <a:off x="0" y="280"/>
                <a:ext cx="174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Bart Simpson</a:t>
                </a:r>
              </a:p>
            </p:txBody>
          </p:sp>
          <p:pic>
            <p:nvPicPr>
              <p:cNvPr id="30755" name="Picture 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" y="0"/>
                <a:ext cx="408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729" name="Group 9"/>
            <p:cNvGrpSpPr>
              <a:grpSpLocks/>
            </p:cNvGrpSpPr>
            <p:nvPr/>
          </p:nvGrpSpPr>
          <p:grpSpPr bwMode="auto">
            <a:xfrm>
              <a:off x="1776" y="3288"/>
              <a:ext cx="1680" cy="656"/>
              <a:chOff x="0" y="0"/>
              <a:chExt cx="1680" cy="656"/>
            </a:xfrm>
          </p:grpSpPr>
          <p:sp>
            <p:nvSpPr>
              <p:cNvPr id="3" name="AutoShape 7"/>
              <p:cNvSpPr>
                <a:spLocks/>
              </p:cNvSpPr>
              <p:nvPr/>
            </p:nvSpPr>
            <p:spPr bwMode="auto">
              <a:xfrm>
                <a:off x="0" y="256"/>
                <a:ext cx="1680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Lisa Simpson</a:t>
                </a:r>
              </a:p>
            </p:txBody>
          </p:sp>
          <p:pic>
            <p:nvPicPr>
              <p:cNvPr id="30753" name="Picture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" y="0"/>
                <a:ext cx="536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730" name="Group 12"/>
            <p:cNvGrpSpPr>
              <a:grpSpLocks/>
            </p:cNvGrpSpPr>
            <p:nvPr/>
          </p:nvGrpSpPr>
          <p:grpSpPr bwMode="auto">
            <a:xfrm>
              <a:off x="2944" y="1225"/>
              <a:ext cx="2024" cy="1407"/>
              <a:chOff x="0" y="0"/>
              <a:chExt cx="2024" cy="1406"/>
            </a:xfrm>
          </p:grpSpPr>
          <p:sp>
            <p:nvSpPr>
              <p:cNvPr id="4" name="AutoShape 10"/>
              <p:cNvSpPr>
                <a:spLocks/>
              </p:cNvSpPr>
              <p:nvPr/>
            </p:nvSpPr>
            <p:spPr bwMode="auto">
              <a:xfrm>
                <a:off x="0" y="1006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Marge Simpson</a:t>
                </a:r>
              </a:p>
            </p:txBody>
          </p:sp>
          <p:pic>
            <p:nvPicPr>
              <p:cNvPr id="30751" name="Picture 1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0"/>
                <a:ext cx="616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731" name="Group 15"/>
            <p:cNvGrpSpPr>
              <a:grpSpLocks/>
            </p:cNvGrpSpPr>
            <p:nvPr/>
          </p:nvGrpSpPr>
          <p:grpSpPr bwMode="auto">
            <a:xfrm>
              <a:off x="0" y="2176"/>
              <a:ext cx="2024" cy="912"/>
              <a:chOff x="0" y="0"/>
              <a:chExt cx="2024" cy="911"/>
            </a:xfrm>
          </p:grpSpPr>
          <p:sp>
            <p:nvSpPr>
              <p:cNvPr id="5" name="AutoShape 13"/>
              <p:cNvSpPr>
                <a:spLocks/>
              </p:cNvSpPr>
              <p:nvPr/>
            </p:nvSpPr>
            <p:spPr bwMode="auto">
              <a:xfrm>
                <a:off x="0" y="511"/>
                <a:ext cx="2024" cy="400"/>
              </a:xfrm>
              <a:prstGeom prst="roundRect">
                <a:avLst>
                  <a:gd name="adj" fmla="val 30000"/>
                </a:avLst>
              </a:prstGeom>
              <a:solidFill>
                <a:srgbClr val="430A1F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ct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 Elementary</a:t>
                </a:r>
              </a:p>
            </p:txBody>
          </p:sp>
          <p:pic>
            <p:nvPicPr>
              <p:cNvPr id="30749" name="Picture 1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" y="0"/>
                <a:ext cx="1200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732" name="Group 18"/>
            <p:cNvGrpSpPr>
              <a:grpSpLocks/>
            </p:cNvGrpSpPr>
            <p:nvPr/>
          </p:nvGrpSpPr>
          <p:grpSpPr bwMode="auto">
            <a:xfrm>
              <a:off x="3048" y="0"/>
              <a:ext cx="1816" cy="568"/>
              <a:chOff x="0" y="0"/>
              <a:chExt cx="1816" cy="568"/>
            </a:xfrm>
          </p:grpSpPr>
          <p:sp>
            <p:nvSpPr>
              <p:cNvPr id="6" name="AutoShape 16"/>
              <p:cNvSpPr>
                <a:spLocks/>
              </p:cNvSpPr>
              <p:nvPr/>
            </p:nvSpPr>
            <p:spPr bwMode="auto">
              <a:xfrm>
                <a:off x="0" y="168"/>
                <a:ext cx="1816" cy="400"/>
              </a:xfrm>
              <a:prstGeom prst="roundRect">
                <a:avLst>
                  <a:gd name="adj" fmla="val 30000"/>
                </a:avLst>
              </a:prstGeom>
              <a:solidFill>
                <a:srgbClr val="1D300D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</a:t>
                </a:r>
              </a:p>
            </p:txBody>
          </p:sp>
          <p:pic>
            <p:nvPicPr>
              <p:cNvPr id="30747" name="Picture 1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" y="0"/>
                <a:ext cx="72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733" name="Rectangle 19"/>
            <p:cNvSpPr>
              <a:spLocks/>
            </p:cNvSpPr>
            <p:nvPr/>
          </p:nvSpPr>
          <p:spPr bwMode="auto">
            <a:xfrm>
              <a:off x="5267" y="1084"/>
              <a:ext cx="280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Bottomless Pete, Nature</a:t>
              </a:r>
              <a:r>
                <a:rPr lang="ja-JP" alt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’</a:t>
              </a:r>
              <a:r>
                <a:rPr lang="en-US" altLang="ja-JP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s</a:t>
              </a:r>
            </a:p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Cruelest Mistake</a:t>
              </a:r>
            </a:p>
          </p:txBody>
        </p:sp>
        <p:sp>
          <p:nvSpPr>
            <p:cNvPr id="30734" name="Line 20"/>
            <p:cNvSpPr>
              <a:spLocks noChangeShapeType="1"/>
            </p:cNvSpPr>
            <p:nvPr/>
          </p:nvSpPr>
          <p:spPr bwMode="auto">
            <a:xfrm>
              <a:off x="6672" y="1496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0735" name="Line 21"/>
            <p:cNvSpPr>
              <a:spLocks noChangeShapeType="1"/>
            </p:cNvSpPr>
            <p:nvPr/>
          </p:nvSpPr>
          <p:spPr bwMode="auto">
            <a:xfrm rot="10800000" flipH="1">
              <a:off x="2792" y="2638"/>
              <a:ext cx="1163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0736" name="Line 22"/>
            <p:cNvSpPr>
              <a:spLocks noChangeShapeType="1"/>
            </p:cNvSpPr>
            <p:nvPr/>
          </p:nvSpPr>
          <p:spPr bwMode="auto">
            <a:xfrm rot="10800000">
              <a:off x="3954" y="2638"/>
              <a:ext cx="1054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0737" name="Line 23"/>
            <p:cNvSpPr>
              <a:spLocks noChangeShapeType="1"/>
            </p:cNvSpPr>
            <p:nvPr/>
          </p:nvSpPr>
          <p:spPr bwMode="auto">
            <a:xfrm>
              <a:off x="1016" y="3088"/>
              <a:ext cx="76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0738" name="Line 24"/>
            <p:cNvSpPr>
              <a:spLocks noChangeShapeType="1"/>
            </p:cNvSpPr>
            <p:nvPr/>
          </p:nvSpPr>
          <p:spPr bwMode="auto">
            <a:xfrm>
              <a:off x="3960" y="592"/>
              <a:ext cx="0" cy="16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0739" name="Line 25"/>
            <p:cNvSpPr>
              <a:spLocks noChangeShapeType="1"/>
            </p:cNvSpPr>
            <p:nvPr/>
          </p:nvSpPr>
          <p:spPr bwMode="auto">
            <a:xfrm flipH="1">
              <a:off x="4967" y="2450"/>
              <a:ext cx="6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0740" name="Rectangle 26"/>
            <p:cNvSpPr>
              <a:spLocks/>
            </p:cNvSpPr>
            <p:nvPr/>
          </p:nvSpPr>
          <p:spPr bwMode="auto">
            <a:xfrm>
              <a:off x="2967" y="2647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30741" name="Rectangle 27"/>
            <p:cNvSpPr>
              <a:spLocks/>
            </p:cNvSpPr>
            <p:nvPr/>
          </p:nvSpPr>
          <p:spPr bwMode="auto">
            <a:xfrm>
              <a:off x="4223" y="2651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30742" name="Rectangle 28"/>
            <p:cNvSpPr>
              <a:spLocks/>
            </p:cNvSpPr>
            <p:nvPr/>
          </p:nvSpPr>
          <p:spPr bwMode="auto">
            <a:xfrm>
              <a:off x="6734" y="2019"/>
              <a:ext cx="11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per:alternate_names</a:t>
              </a:r>
            </a:p>
          </p:txBody>
        </p:sp>
        <p:sp>
          <p:nvSpPr>
            <p:cNvPr id="30743" name="Rectangle 29"/>
            <p:cNvSpPr>
              <a:spLocks/>
            </p:cNvSpPr>
            <p:nvPr/>
          </p:nvSpPr>
          <p:spPr bwMode="auto">
            <a:xfrm>
              <a:off x="4020" y="2083"/>
              <a:ext cx="128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per:cities_of_residence</a:t>
              </a:r>
            </a:p>
          </p:txBody>
        </p:sp>
        <p:sp>
          <p:nvSpPr>
            <p:cNvPr id="30744" name="Rectangle 30"/>
            <p:cNvSpPr>
              <a:spLocks/>
            </p:cNvSpPr>
            <p:nvPr/>
          </p:nvSpPr>
          <p:spPr bwMode="auto">
            <a:xfrm rot="2235916">
              <a:off x="4977" y="2651"/>
              <a:ext cx="62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per:spouse</a:t>
              </a:r>
            </a:p>
          </p:txBody>
        </p:sp>
        <p:sp>
          <p:nvSpPr>
            <p:cNvPr id="30745" name="Rectangle 31"/>
            <p:cNvSpPr>
              <a:spLocks/>
            </p:cNvSpPr>
            <p:nvPr/>
          </p:nvSpPr>
          <p:spPr bwMode="auto">
            <a:xfrm>
              <a:off x="541" y="3627"/>
              <a:ext cx="121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per:schools_attended</a:t>
              </a:r>
            </a:p>
          </p:txBody>
        </p:sp>
      </p:grpSp>
      <p:pic>
        <p:nvPicPr>
          <p:cNvPr id="30722" name="Picture 3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57" y="3171156"/>
            <a:ext cx="687586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4"/>
          <p:cNvSpPr>
            <a:spLocks/>
          </p:cNvSpPr>
          <p:nvPr/>
        </p:nvSpPr>
        <p:spPr bwMode="auto">
          <a:xfrm>
            <a:off x="261171" y="601826"/>
            <a:ext cx="4023986" cy="93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How do you know</a:t>
            </a:r>
          </a:p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that your KB is any good?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572000" y="580430"/>
            <a:ext cx="4413498" cy="973336"/>
            <a:chOff x="0" y="0"/>
            <a:chExt cx="3953" cy="872"/>
          </a:xfrm>
        </p:grpSpPr>
        <p:sp>
          <p:nvSpPr>
            <p:cNvPr id="30725" name="Rectangle 35"/>
            <p:cNvSpPr>
              <a:spLocks/>
            </p:cNvSpPr>
            <p:nvPr/>
          </p:nvSpPr>
          <p:spPr bwMode="auto">
            <a:xfrm>
              <a:off x="1238" y="12"/>
              <a:ext cx="2715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3000">
                  <a:solidFill>
                    <a:srgbClr val="FFFFFF"/>
                  </a:solidFill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Align it to a ground</a:t>
              </a:r>
            </a:p>
            <a:p>
              <a:pPr algn="ctr" defTabSz="642915" eaLnBrk="1" hangingPunct="1"/>
              <a:r>
                <a:rPr lang="en-US" sz="3000">
                  <a:solidFill>
                    <a:srgbClr val="FFFFFF"/>
                  </a:solidFill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truth KB</a:t>
              </a:r>
            </a:p>
          </p:txBody>
        </p:sp>
        <p:sp>
          <p:nvSpPr>
            <p:cNvPr id="30726" name="Rectangle 36"/>
            <p:cNvSpPr>
              <a:spLocks/>
            </p:cNvSpPr>
            <p:nvPr/>
          </p:nvSpPr>
          <p:spPr bwMode="auto">
            <a:xfrm>
              <a:off x="0" y="0"/>
              <a:ext cx="840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642915" eaLnBrk="1" hangingPunct="1"/>
              <a:r>
                <a:rPr lang="en-US" sz="6200">
                  <a:solidFill>
                    <a:srgbClr val="FFFFFF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20950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261171" y="601826"/>
            <a:ext cx="4023986" cy="93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How do you know</a:t>
            </a:r>
          </a:p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that your KB is any good?</a:t>
            </a:r>
          </a:p>
        </p:txBody>
      </p:sp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4572000" y="580430"/>
            <a:ext cx="4413498" cy="973336"/>
            <a:chOff x="0" y="0"/>
            <a:chExt cx="3953" cy="872"/>
          </a:xfrm>
        </p:grpSpPr>
        <p:sp>
          <p:nvSpPr>
            <p:cNvPr id="31749" name="Rectangle 2"/>
            <p:cNvSpPr>
              <a:spLocks/>
            </p:cNvSpPr>
            <p:nvPr/>
          </p:nvSpPr>
          <p:spPr bwMode="auto">
            <a:xfrm>
              <a:off x="1238" y="12"/>
              <a:ext cx="2715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3000">
                  <a:solidFill>
                    <a:srgbClr val="FFFFFF"/>
                  </a:solidFill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Align it to a ground</a:t>
              </a:r>
            </a:p>
            <a:p>
              <a:pPr algn="ctr" defTabSz="642915" eaLnBrk="1" hangingPunct="1"/>
              <a:r>
                <a:rPr lang="en-US" sz="3000">
                  <a:solidFill>
                    <a:srgbClr val="FFFFFF"/>
                  </a:solidFill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truth KB</a:t>
              </a:r>
            </a:p>
          </p:txBody>
        </p:sp>
        <p:sp>
          <p:nvSpPr>
            <p:cNvPr id="31750" name="Rectangle 3"/>
            <p:cNvSpPr>
              <a:spLocks/>
            </p:cNvSpPr>
            <p:nvPr/>
          </p:nvSpPr>
          <p:spPr bwMode="auto">
            <a:xfrm>
              <a:off x="0" y="0"/>
              <a:ext cx="840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642915" eaLnBrk="1" hangingPunct="1"/>
              <a:r>
                <a:rPr lang="en-US" sz="6200">
                  <a:solidFill>
                    <a:srgbClr val="FFFFFF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☞</a:t>
              </a:r>
            </a:p>
          </p:txBody>
        </p:sp>
      </p:grpSp>
      <p:pic>
        <p:nvPicPr>
          <p:cNvPr id="3174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55" y="1826122"/>
            <a:ext cx="1866305" cy="425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AutoShape 6"/>
          <p:cNvSpPr>
            <a:spLocks/>
          </p:cNvSpPr>
          <p:nvPr/>
        </p:nvSpPr>
        <p:spPr bwMode="auto">
          <a:xfrm>
            <a:off x="4357687" y="2348509"/>
            <a:ext cx="4232672" cy="2160984"/>
          </a:xfrm>
          <a:prstGeom prst="wedgeEllipseCallout">
            <a:avLst>
              <a:gd name="adj1" fmla="val -73088"/>
              <a:gd name="adj2" fmla="val 72769"/>
            </a:avLst>
          </a:prstGeom>
          <a:solidFill>
            <a:srgbClr val="12468A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0" tIns="0" rIns="0" bIns="0" anchor="ctr"/>
          <a:lstStyle/>
          <a:p>
            <a:pPr algn="ctr" defTabSz="642915" eaLnBrk="1" hangingPunct="1">
              <a:defRPr/>
            </a:pP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But how are you going to produce ground truth? And wouldn</a:t>
            </a:r>
            <a:r>
              <a:rPr lang="ja-JP" alt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’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t the alignment be intractable anyway if the KB were of any reasonable size?</a:t>
            </a:r>
          </a:p>
        </p:txBody>
      </p:sp>
    </p:spTree>
    <p:extLst>
      <p:ext uri="{BB962C8B-B14F-4D97-AF65-F5344CB8AC3E}">
        <p14:creationId xmlns:p14="http://schemas.microsoft.com/office/powerpoint/2010/main" val="219039968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32"/>
          <p:cNvGrpSpPr>
            <a:grpSpLocks/>
          </p:cNvGrpSpPr>
          <p:nvPr/>
        </p:nvGrpSpPr>
        <p:grpSpPr bwMode="auto">
          <a:xfrm>
            <a:off x="160736" y="1803797"/>
            <a:ext cx="9006706" cy="4402336"/>
            <a:chOff x="0" y="0"/>
            <a:chExt cx="8069" cy="3944"/>
          </a:xfrm>
        </p:grpSpPr>
        <p:grpSp>
          <p:nvGrpSpPr>
            <p:cNvPr id="32776" name="Group 3"/>
            <p:cNvGrpSpPr>
              <a:grpSpLocks/>
            </p:cNvGrpSpPr>
            <p:nvPr/>
          </p:nvGrpSpPr>
          <p:grpSpPr bwMode="auto">
            <a:xfrm>
              <a:off x="5656" y="1869"/>
              <a:ext cx="2024" cy="763"/>
              <a:chOff x="0" y="0"/>
              <a:chExt cx="2024" cy="762"/>
            </a:xfrm>
          </p:grpSpPr>
          <p:sp>
            <p:nvSpPr>
              <p:cNvPr id="2" name="AutoShape 1"/>
              <p:cNvSpPr>
                <a:spLocks/>
              </p:cNvSpPr>
              <p:nvPr/>
            </p:nvSpPr>
            <p:spPr bwMode="auto">
              <a:xfrm>
                <a:off x="0" y="362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Homer Simpson</a:t>
                </a:r>
              </a:p>
            </p:txBody>
          </p:sp>
          <p:pic>
            <p:nvPicPr>
              <p:cNvPr id="32806" name="Picture 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" y="0"/>
                <a:ext cx="472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777" name="Group 6"/>
            <p:cNvGrpSpPr>
              <a:grpSpLocks/>
            </p:cNvGrpSpPr>
            <p:nvPr/>
          </p:nvGrpSpPr>
          <p:grpSpPr bwMode="auto">
            <a:xfrm>
              <a:off x="4136" y="3264"/>
              <a:ext cx="1744" cy="680"/>
              <a:chOff x="0" y="0"/>
              <a:chExt cx="1744" cy="680"/>
            </a:xfrm>
          </p:grpSpPr>
          <p:sp>
            <p:nvSpPr>
              <p:cNvPr id="33796" name="AutoShape 4"/>
              <p:cNvSpPr>
                <a:spLocks/>
              </p:cNvSpPr>
              <p:nvPr/>
            </p:nvSpPr>
            <p:spPr bwMode="auto">
              <a:xfrm>
                <a:off x="0" y="280"/>
                <a:ext cx="174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Bart Simpson</a:t>
                </a:r>
              </a:p>
            </p:txBody>
          </p:sp>
          <p:pic>
            <p:nvPicPr>
              <p:cNvPr id="32804" name="Picture 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" y="0"/>
                <a:ext cx="408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778" name="Group 9"/>
            <p:cNvGrpSpPr>
              <a:grpSpLocks/>
            </p:cNvGrpSpPr>
            <p:nvPr/>
          </p:nvGrpSpPr>
          <p:grpSpPr bwMode="auto">
            <a:xfrm>
              <a:off x="1776" y="3288"/>
              <a:ext cx="1680" cy="656"/>
              <a:chOff x="0" y="0"/>
              <a:chExt cx="1680" cy="656"/>
            </a:xfrm>
          </p:grpSpPr>
          <p:sp>
            <p:nvSpPr>
              <p:cNvPr id="4" name="AutoShape 7"/>
              <p:cNvSpPr>
                <a:spLocks/>
              </p:cNvSpPr>
              <p:nvPr/>
            </p:nvSpPr>
            <p:spPr bwMode="auto">
              <a:xfrm>
                <a:off x="0" y="256"/>
                <a:ext cx="1680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Lisa Simpson</a:t>
                </a:r>
              </a:p>
            </p:txBody>
          </p:sp>
          <p:pic>
            <p:nvPicPr>
              <p:cNvPr id="32802" name="Picture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" y="0"/>
                <a:ext cx="536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779" name="Group 12"/>
            <p:cNvGrpSpPr>
              <a:grpSpLocks/>
            </p:cNvGrpSpPr>
            <p:nvPr/>
          </p:nvGrpSpPr>
          <p:grpSpPr bwMode="auto">
            <a:xfrm>
              <a:off x="2944" y="1225"/>
              <a:ext cx="2024" cy="1407"/>
              <a:chOff x="0" y="0"/>
              <a:chExt cx="2024" cy="1406"/>
            </a:xfrm>
          </p:grpSpPr>
          <p:sp>
            <p:nvSpPr>
              <p:cNvPr id="5" name="AutoShape 10"/>
              <p:cNvSpPr>
                <a:spLocks/>
              </p:cNvSpPr>
              <p:nvPr/>
            </p:nvSpPr>
            <p:spPr bwMode="auto">
              <a:xfrm>
                <a:off x="0" y="1006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Marge Simpson</a:t>
                </a:r>
              </a:p>
            </p:txBody>
          </p:sp>
          <p:pic>
            <p:nvPicPr>
              <p:cNvPr id="32800" name="Picture 1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0"/>
                <a:ext cx="616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780" name="Group 15"/>
            <p:cNvGrpSpPr>
              <a:grpSpLocks/>
            </p:cNvGrpSpPr>
            <p:nvPr/>
          </p:nvGrpSpPr>
          <p:grpSpPr bwMode="auto">
            <a:xfrm>
              <a:off x="0" y="2176"/>
              <a:ext cx="2024" cy="912"/>
              <a:chOff x="0" y="0"/>
              <a:chExt cx="2024" cy="911"/>
            </a:xfrm>
          </p:grpSpPr>
          <p:sp>
            <p:nvSpPr>
              <p:cNvPr id="6" name="AutoShape 13"/>
              <p:cNvSpPr>
                <a:spLocks/>
              </p:cNvSpPr>
              <p:nvPr/>
            </p:nvSpPr>
            <p:spPr bwMode="auto">
              <a:xfrm>
                <a:off x="0" y="511"/>
                <a:ext cx="2024" cy="400"/>
              </a:xfrm>
              <a:prstGeom prst="roundRect">
                <a:avLst>
                  <a:gd name="adj" fmla="val 30000"/>
                </a:avLst>
              </a:prstGeom>
              <a:solidFill>
                <a:srgbClr val="430A1F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ct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 Elementary</a:t>
                </a:r>
              </a:p>
            </p:txBody>
          </p:sp>
          <p:pic>
            <p:nvPicPr>
              <p:cNvPr id="32798" name="Picture 1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" y="0"/>
                <a:ext cx="1200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781" name="Group 18"/>
            <p:cNvGrpSpPr>
              <a:grpSpLocks/>
            </p:cNvGrpSpPr>
            <p:nvPr/>
          </p:nvGrpSpPr>
          <p:grpSpPr bwMode="auto">
            <a:xfrm>
              <a:off x="3048" y="0"/>
              <a:ext cx="1816" cy="568"/>
              <a:chOff x="0" y="0"/>
              <a:chExt cx="1816" cy="568"/>
            </a:xfrm>
          </p:grpSpPr>
          <p:sp>
            <p:nvSpPr>
              <p:cNvPr id="7" name="AutoShape 16"/>
              <p:cNvSpPr>
                <a:spLocks/>
              </p:cNvSpPr>
              <p:nvPr/>
            </p:nvSpPr>
            <p:spPr bwMode="auto">
              <a:xfrm>
                <a:off x="0" y="168"/>
                <a:ext cx="1816" cy="400"/>
              </a:xfrm>
              <a:prstGeom prst="roundRect">
                <a:avLst>
                  <a:gd name="adj" fmla="val 30000"/>
                </a:avLst>
              </a:prstGeom>
              <a:solidFill>
                <a:srgbClr val="1D300D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</a:t>
                </a:r>
              </a:p>
            </p:txBody>
          </p:sp>
          <p:pic>
            <p:nvPicPr>
              <p:cNvPr id="32796" name="Picture 1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" y="0"/>
                <a:ext cx="72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782" name="Rectangle 19"/>
            <p:cNvSpPr>
              <a:spLocks/>
            </p:cNvSpPr>
            <p:nvPr/>
          </p:nvSpPr>
          <p:spPr bwMode="auto">
            <a:xfrm>
              <a:off x="5267" y="1084"/>
              <a:ext cx="280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Bottomless Pete, Nature</a:t>
              </a:r>
              <a:r>
                <a:rPr lang="ja-JP" alt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’</a:t>
              </a:r>
              <a:r>
                <a:rPr lang="en-US" altLang="ja-JP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s</a:t>
              </a:r>
            </a:p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Cruelest Mistake</a:t>
              </a:r>
            </a:p>
          </p:txBody>
        </p:sp>
        <p:sp>
          <p:nvSpPr>
            <p:cNvPr id="32783" name="Line 20"/>
            <p:cNvSpPr>
              <a:spLocks noChangeShapeType="1"/>
            </p:cNvSpPr>
            <p:nvPr/>
          </p:nvSpPr>
          <p:spPr bwMode="auto">
            <a:xfrm>
              <a:off x="6672" y="1496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2784" name="Line 21"/>
            <p:cNvSpPr>
              <a:spLocks noChangeShapeType="1"/>
            </p:cNvSpPr>
            <p:nvPr/>
          </p:nvSpPr>
          <p:spPr bwMode="auto">
            <a:xfrm rot="10800000" flipH="1">
              <a:off x="2792" y="2638"/>
              <a:ext cx="1163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2785" name="Line 22"/>
            <p:cNvSpPr>
              <a:spLocks noChangeShapeType="1"/>
            </p:cNvSpPr>
            <p:nvPr/>
          </p:nvSpPr>
          <p:spPr bwMode="auto">
            <a:xfrm rot="10800000">
              <a:off x="3954" y="2638"/>
              <a:ext cx="1054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2786" name="Line 23"/>
            <p:cNvSpPr>
              <a:spLocks noChangeShapeType="1"/>
            </p:cNvSpPr>
            <p:nvPr/>
          </p:nvSpPr>
          <p:spPr bwMode="auto">
            <a:xfrm>
              <a:off x="1016" y="3088"/>
              <a:ext cx="76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2787" name="Line 24"/>
            <p:cNvSpPr>
              <a:spLocks noChangeShapeType="1"/>
            </p:cNvSpPr>
            <p:nvPr/>
          </p:nvSpPr>
          <p:spPr bwMode="auto">
            <a:xfrm>
              <a:off x="3960" y="592"/>
              <a:ext cx="0" cy="16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2788" name="Line 25"/>
            <p:cNvSpPr>
              <a:spLocks noChangeShapeType="1"/>
            </p:cNvSpPr>
            <p:nvPr/>
          </p:nvSpPr>
          <p:spPr bwMode="auto">
            <a:xfrm flipH="1">
              <a:off x="4967" y="2450"/>
              <a:ext cx="6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2789" name="Rectangle 26"/>
            <p:cNvSpPr>
              <a:spLocks/>
            </p:cNvSpPr>
            <p:nvPr/>
          </p:nvSpPr>
          <p:spPr bwMode="auto">
            <a:xfrm>
              <a:off x="2967" y="2647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32790" name="Rectangle 27"/>
            <p:cNvSpPr>
              <a:spLocks/>
            </p:cNvSpPr>
            <p:nvPr/>
          </p:nvSpPr>
          <p:spPr bwMode="auto">
            <a:xfrm>
              <a:off x="4223" y="2651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32791" name="Rectangle 28"/>
            <p:cNvSpPr>
              <a:spLocks/>
            </p:cNvSpPr>
            <p:nvPr/>
          </p:nvSpPr>
          <p:spPr bwMode="auto">
            <a:xfrm>
              <a:off x="6734" y="2019"/>
              <a:ext cx="11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per:alternate_names</a:t>
              </a:r>
            </a:p>
          </p:txBody>
        </p:sp>
        <p:sp>
          <p:nvSpPr>
            <p:cNvPr id="32792" name="Rectangle 29"/>
            <p:cNvSpPr>
              <a:spLocks/>
            </p:cNvSpPr>
            <p:nvPr/>
          </p:nvSpPr>
          <p:spPr bwMode="auto">
            <a:xfrm>
              <a:off x="4020" y="2083"/>
              <a:ext cx="128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per:cities_of_residence</a:t>
              </a:r>
            </a:p>
          </p:txBody>
        </p:sp>
        <p:sp>
          <p:nvSpPr>
            <p:cNvPr id="32793" name="Rectangle 30"/>
            <p:cNvSpPr>
              <a:spLocks/>
            </p:cNvSpPr>
            <p:nvPr/>
          </p:nvSpPr>
          <p:spPr bwMode="auto">
            <a:xfrm rot="2235916">
              <a:off x="4977" y="2651"/>
              <a:ext cx="62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per:spouse</a:t>
              </a:r>
            </a:p>
          </p:txBody>
        </p:sp>
        <p:sp>
          <p:nvSpPr>
            <p:cNvPr id="32794" name="Rectangle 31"/>
            <p:cNvSpPr>
              <a:spLocks/>
            </p:cNvSpPr>
            <p:nvPr/>
          </p:nvSpPr>
          <p:spPr bwMode="auto">
            <a:xfrm>
              <a:off x="541" y="3627"/>
              <a:ext cx="121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per:schools_attended</a:t>
              </a:r>
            </a:p>
          </p:txBody>
        </p:sp>
      </p:grpSp>
      <p:pic>
        <p:nvPicPr>
          <p:cNvPr id="32770" name="Picture 33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59" y="3147715"/>
            <a:ext cx="696516" cy="15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4"/>
          <p:cNvSpPr>
            <a:spLocks/>
          </p:cNvSpPr>
          <p:nvPr/>
        </p:nvSpPr>
        <p:spPr bwMode="auto">
          <a:xfrm>
            <a:off x="326586" y="325007"/>
            <a:ext cx="4589672" cy="93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Where did the children of</a:t>
            </a:r>
          </a:p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Marge Simpson go to school?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274713" y="4769571"/>
            <a:ext cx="3276079" cy="1090538"/>
            <a:chOff x="0" y="0"/>
            <a:chExt cx="2934" cy="977"/>
          </a:xfrm>
        </p:grpSpPr>
        <p:sp>
          <p:nvSpPr>
            <p:cNvPr id="32774" name="Line 35"/>
            <p:cNvSpPr>
              <a:spLocks noChangeShapeType="1"/>
            </p:cNvSpPr>
            <p:nvPr/>
          </p:nvSpPr>
          <p:spPr bwMode="auto">
            <a:xfrm rot="10800000" flipH="1">
              <a:off x="1779" y="0"/>
              <a:ext cx="1155" cy="885"/>
            </a:xfrm>
            <a:prstGeom prst="line">
              <a:avLst/>
            </a:prstGeom>
            <a:noFill/>
            <a:ln w="101600">
              <a:solidFill>
                <a:srgbClr val="A8184B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2775" name="Line 36"/>
            <p:cNvSpPr>
              <a:spLocks noChangeShapeType="1"/>
            </p:cNvSpPr>
            <p:nvPr/>
          </p:nvSpPr>
          <p:spPr bwMode="auto">
            <a:xfrm>
              <a:off x="0" y="430"/>
              <a:ext cx="792" cy="547"/>
            </a:xfrm>
            <a:prstGeom prst="line">
              <a:avLst/>
            </a:prstGeom>
            <a:noFill/>
            <a:ln w="101600">
              <a:solidFill>
                <a:srgbClr val="A8184B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33830" name="Rectangle 38"/>
          <p:cNvSpPr>
            <a:spLocks/>
          </p:cNvSpPr>
          <p:nvPr/>
        </p:nvSpPr>
        <p:spPr bwMode="auto">
          <a:xfrm>
            <a:off x="5027414" y="299144"/>
            <a:ext cx="4116586" cy="98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per:children</a:t>
            </a:r>
          </a:p>
          <a:p>
            <a:pPr algn="ctr" defTabSz="642915" eaLnBrk="1" hangingPunct="1"/>
            <a:r>
              <a:rPr lang="en-US" sz="300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per:schools_attended</a:t>
            </a:r>
          </a:p>
        </p:txBody>
      </p:sp>
    </p:spTree>
    <p:extLst>
      <p:ext uri="{BB962C8B-B14F-4D97-AF65-F5344CB8AC3E}">
        <p14:creationId xmlns:p14="http://schemas.microsoft.com/office/powerpoint/2010/main" val="53262233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59" y="3147715"/>
            <a:ext cx="696516" cy="15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4" name="Group 33"/>
          <p:cNvGrpSpPr>
            <a:grpSpLocks/>
          </p:cNvGrpSpPr>
          <p:nvPr/>
        </p:nvGrpSpPr>
        <p:grpSpPr bwMode="auto">
          <a:xfrm>
            <a:off x="160736" y="1803797"/>
            <a:ext cx="9006706" cy="4402336"/>
            <a:chOff x="0" y="0"/>
            <a:chExt cx="8069" cy="3944"/>
          </a:xfrm>
        </p:grpSpPr>
        <p:grpSp>
          <p:nvGrpSpPr>
            <p:cNvPr id="33805" name="Group 4"/>
            <p:cNvGrpSpPr>
              <a:grpSpLocks/>
            </p:cNvGrpSpPr>
            <p:nvPr/>
          </p:nvGrpSpPr>
          <p:grpSpPr bwMode="auto">
            <a:xfrm>
              <a:off x="5656" y="1869"/>
              <a:ext cx="2024" cy="763"/>
              <a:chOff x="0" y="0"/>
              <a:chExt cx="2024" cy="762"/>
            </a:xfrm>
          </p:grpSpPr>
          <p:sp>
            <p:nvSpPr>
              <p:cNvPr id="2" name="AutoShape 2"/>
              <p:cNvSpPr>
                <a:spLocks/>
              </p:cNvSpPr>
              <p:nvPr/>
            </p:nvSpPr>
            <p:spPr bwMode="auto">
              <a:xfrm>
                <a:off x="0" y="362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Homer Simpson</a:t>
                </a:r>
              </a:p>
            </p:txBody>
          </p:sp>
          <p:pic>
            <p:nvPicPr>
              <p:cNvPr id="33835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" y="0"/>
                <a:ext cx="472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06" name="Group 7"/>
            <p:cNvGrpSpPr>
              <a:grpSpLocks/>
            </p:cNvGrpSpPr>
            <p:nvPr/>
          </p:nvGrpSpPr>
          <p:grpSpPr bwMode="auto">
            <a:xfrm>
              <a:off x="4136" y="3264"/>
              <a:ext cx="1744" cy="680"/>
              <a:chOff x="0" y="0"/>
              <a:chExt cx="1744" cy="680"/>
            </a:xfrm>
          </p:grpSpPr>
          <p:sp>
            <p:nvSpPr>
              <p:cNvPr id="4" name="AutoShape 5"/>
              <p:cNvSpPr>
                <a:spLocks/>
              </p:cNvSpPr>
              <p:nvPr/>
            </p:nvSpPr>
            <p:spPr bwMode="auto">
              <a:xfrm>
                <a:off x="0" y="280"/>
                <a:ext cx="174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Bart Simpson</a:t>
                </a:r>
              </a:p>
            </p:txBody>
          </p:sp>
          <p:pic>
            <p:nvPicPr>
              <p:cNvPr id="33833" name="Picture 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" y="0"/>
                <a:ext cx="408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07" name="Group 10"/>
            <p:cNvGrpSpPr>
              <a:grpSpLocks/>
            </p:cNvGrpSpPr>
            <p:nvPr/>
          </p:nvGrpSpPr>
          <p:grpSpPr bwMode="auto">
            <a:xfrm>
              <a:off x="1776" y="3288"/>
              <a:ext cx="1680" cy="656"/>
              <a:chOff x="0" y="0"/>
              <a:chExt cx="1680" cy="656"/>
            </a:xfrm>
          </p:grpSpPr>
          <p:sp>
            <p:nvSpPr>
              <p:cNvPr id="5" name="AutoShape 8"/>
              <p:cNvSpPr>
                <a:spLocks/>
              </p:cNvSpPr>
              <p:nvPr/>
            </p:nvSpPr>
            <p:spPr bwMode="auto">
              <a:xfrm>
                <a:off x="0" y="256"/>
                <a:ext cx="1680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Lisa Simpson</a:t>
                </a:r>
              </a:p>
            </p:txBody>
          </p:sp>
          <p:pic>
            <p:nvPicPr>
              <p:cNvPr id="33831" name="Picture 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" y="0"/>
                <a:ext cx="536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08" name="Group 13"/>
            <p:cNvGrpSpPr>
              <a:grpSpLocks/>
            </p:cNvGrpSpPr>
            <p:nvPr/>
          </p:nvGrpSpPr>
          <p:grpSpPr bwMode="auto">
            <a:xfrm>
              <a:off x="2944" y="1225"/>
              <a:ext cx="2024" cy="1407"/>
              <a:chOff x="0" y="0"/>
              <a:chExt cx="2024" cy="1406"/>
            </a:xfrm>
          </p:grpSpPr>
          <p:sp>
            <p:nvSpPr>
              <p:cNvPr id="6" name="AutoShape 11"/>
              <p:cNvSpPr>
                <a:spLocks/>
              </p:cNvSpPr>
              <p:nvPr/>
            </p:nvSpPr>
            <p:spPr bwMode="auto">
              <a:xfrm>
                <a:off x="0" y="1006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Marge Simpson</a:t>
                </a:r>
              </a:p>
            </p:txBody>
          </p:sp>
          <p:pic>
            <p:nvPicPr>
              <p:cNvPr id="33829" name="Picture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0"/>
                <a:ext cx="616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09" name="Group 16"/>
            <p:cNvGrpSpPr>
              <a:grpSpLocks/>
            </p:cNvGrpSpPr>
            <p:nvPr/>
          </p:nvGrpSpPr>
          <p:grpSpPr bwMode="auto">
            <a:xfrm>
              <a:off x="0" y="2176"/>
              <a:ext cx="2024" cy="912"/>
              <a:chOff x="0" y="0"/>
              <a:chExt cx="2024" cy="911"/>
            </a:xfrm>
          </p:grpSpPr>
          <p:sp>
            <p:nvSpPr>
              <p:cNvPr id="7" name="AutoShape 14"/>
              <p:cNvSpPr>
                <a:spLocks/>
              </p:cNvSpPr>
              <p:nvPr/>
            </p:nvSpPr>
            <p:spPr bwMode="auto">
              <a:xfrm>
                <a:off x="0" y="511"/>
                <a:ext cx="2024" cy="400"/>
              </a:xfrm>
              <a:prstGeom prst="roundRect">
                <a:avLst>
                  <a:gd name="adj" fmla="val 30000"/>
                </a:avLst>
              </a:prstGeom>
              <a:solidFill>
                <a:srgbClr val="430A1F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ct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 Elementary</a:t>
                </a:r>
              </a:p>
            </p:txBody>
          </p:sp>
          <p:pic>
            <p:nvPicPr>
              <p:cNvPr id="33827" name="Picture 15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" y="0"/>
                <a:ext cx="1200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10" name="Group 19"/>
            <p:cNvGrpSpPr>
              <a:grpSpLocks/>
            </p:cNvGrpSpPr>
            <p:nvPr/>
          </p:nvGrpSpPr>
          <p:grpSpPr bwMode="auto">
            <a:xfrm>
              <a:off x="3048" y="0"/>
              <a:ext cx="1816" cy="568"/>
              <a:chOff x="0" y="0"/>
              <a:chExt cx="1816" cy="568"/>
            </a:xfrm>
          </p:grpSpPr>
          <p:sp>
            <p:nvSpPr>
              <p:cNvPr id="10" name="AutoShape 17"/>
              <p:cNvSpPr>
                <a:spLocks/>
              </p:cNvSpPr>
              <p:nvPr/>
            </p:nvSpPr>
            <p:spPr bwMode="auto">
              <a:xfrm>
                <a:off x="0" y="168"/>
                <a:ext cx="1816" cy="400"/>
              </a:xfrm>
              <a:prstGeom prst="roundRect">
                <a:avLst>
                  <a:gd name="adj" fmla="val 30000"/>
                </a:avLst>
              </a:prstGeom>
              <a:solidFill>
                <a:srgbClr val="1D300D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</a:t>
                </a:r>
              </a:p>
            </p:txBody>
          </p:sp>
          <p:pic>
            <p:nvPicPr>
              <p:cNvPr id="33825" name="Picture 1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" y="0"/>
                <a:ext cx="72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811" name="Rectangle 20"/>
            <p:cNvSpPr>
              <a:spLocks/>
            </p:cNvSpPr>
            <p:nvPr/>
          </p:nvSpPr>
          <p:spPr bwMode="auto">
            <a:xfrm>
              <a:off x="5267" y="1084"/>
              <a:ext cx="280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Bottomless Pete, Nature</a:t>
              </a:r>
              <a:r>
                <a:rPr lang="ja-JP" alt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’</a:t>
              </a:r>
              <a:r>
                <a:rPr lang="en-US" altLang="ja-JP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s</a:t>
              </a:r>
            </a:p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Cruelest Mistake</a:t>
              </a:r>
            </a:p>
          </p:txBody>
        </p:sp>
        <p:sp>
          <p:nvSpPr>
            <p:cNvPr id="33812" name="Line 21"/>
            <p:cNvSpPr>
              <a:spLocks noChangeShapeType="1"/>
            </p:cNvSpPr>
            <p:nvPr/>
          </p:nvSpPr>
          <p:spPr bwMode="auto">
            <a:xfrm>
              <a:off x="6672" y="1496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813" name="Line 22"/>
            <p:cNvSpPr>
              <a:spLocks noChangeShapeType="1"/>
            </p:cNvSpPr>
            <p:nvPr/>
          </p:nvSpPr>
          <p:spPr bwMode="auto">
            <a:xfrm rot="10800000" flipH="1">
              <a:off x="2792" y="2638"/>
              <a:ext cx="1163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814" name="Line 23"/>
            <p:cNvSpPr>
              <a:spLocks noChangeShapeType="1"/>
            </p:cNvSpPr>
            <p:nvPr/>
          </p:nvSpPr>
          <p:spPr bwMode="auto">
            <a:xfrm rot="10800000">
              <a:off x="3954" y="2638"/>
              <a:ext cx="1054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815" name="Line 24"/>
            <p:cNvSpPr>
              <a:spLocks noChangeShapeType="1"/>
            </p:cNvSpPr>
            <p:nvPr/>
          </p:nvSpPr>
          <p:spPr bwMode="auto">
            <a:xfrm>
              <a:off x="1016" y="3088"/>
              <a:ext cx="76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816" name="Line 25"/>
            <p:cNvSpPr>
              <a:spLocks noChangeShapeType="1"/>
            </p:cNvSpPr>
            <p:nvPr/>
          </p:nvSpPr>
          <p:spPr bwMode="auto">
            <a:xfrm>
              <a:off x="3960" y="592"/>
              <a:ext cx="0" cy="16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817" name="Line 26"/>
            <p:cNvSpPr>
              <a:spLocks noChangeShapeType="1"/>
            </p:cNvSpPr>
            <p:nvPr/>
          </p:nvSpPr>
          <p:spPr bwMode="auto">
            <a:xfrm flipH="1">
              <a:off x="4967" y="2450"/>
              <a:ext cx="6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818" name="Rectangle 27"/>
            <p:cNvSpPr>
              <a:spLocks/>
            </p:cNvSpPr>
            <p:nvPr/>
          </p:nvSpPr>
          <p:spPr bwMode="auto">
            <a:xfrm>
              <a:off x="2967" y="2647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33819" name="Rectangle 28"/>
            <p:cNvSpPr>
              <a:spLocks/>
            </p:cNvSpPr>
            <p:nvPr/>
          </p:nvSpPr>
          <p:spPr bwMode="auto">
            <a:xfrm>
              <a:off x="4223" y="2651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33820" name="Rectangle 29"/>
            <p:cNvSpPr>
              <a:spLocks/>
            </p:cNvSpPr>
            <p:nvPr/>
          </p:nvSpPr>
          <p:spPr bwMode="auto">
            <a:xfrm>
              <a:off x="6734" y="2019"/>
              <a:ext cx="11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per:alternate_names</a:t>
              </a:r>
            </a:p>
          </p:txBody>
        </p:sp>
        <p:sp>
          <p:nvSpPr>
            <p:cNvPr id="33821" name="Rectangle 30"/>
            <p:cNvSpPr>
              <a:spLocks/>
            </p:cNvSpPr>
            <p:nvPr/>
          </p:nvSpPr>
          <p:spPr bwMode="auto">
            <a:xfrm>
              <a:off x="4020" y="2083"/>
              <a:ext cx="128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per:cities_of_residence</a:t>
              </a:r>
            </a:p>
          </p:txBody>
        </p:sp>
        <p:sp>
          <p:nvSpPr>
            <p:cNvPr id="33822" name="Rectangle 31"/>
            <p:cNvSpPr>
              <a:spLocks/>
            </p:cNvSpPr>
            <p:nvPr/>
          </p:nvSpPr>
          <p:spPr bwMode="auto">
            <a:xfrm rot="2235916">
              <a:off x="4977" y="2651"/>
              <a:ext cx="62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per:spouse</a:t>
              </a:r>
            </a:p>
          </p:txBody>
        </p:sp>
        <p:sp>
          <p:nvSpPr>
            <p:cNvPr id="33823" name="Rectangle 32"/>
            <p:cNvSpPr>
              <a:spLocks/>
            </p:cNvSpPr>
            <p:nvPr/>
          </p:nvSpPr>
          <p:spPr bwMode="auto">
            <a:xfrm>
              <a:off x="541" y="3627"/>
              <a:ext cx="121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per:schools_attended</a:t>
              </a:r>
            </a:p>
          </p:txBody>
        </p:sp>
      </p:grpSp>
      <p:sp>
        <p:nvSpPr>
          <p:cNvPr id="34850" name="AutoShape 34"/>
          <p:cNvSpPr>
            <a:spLocks/>
          </p:cNvSpPr>
          <p:nvPr/>
        </p:nvSpPr>
        <p:spPr bwMode="auto">
          <a:xfrm>
            <a:off x="812602" y="544711"/>
            <a:ext cx="2223492" cy="3134320"/>
          </a:xfrm>
          <a:prstGeom prst="roundRect">
            <a:avLst>
              <a:gd name="adj" fmla="val 6023"/>
            </a:avLst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116076" tIns="116076" rIns="116076" bIns="116076" anchor="ctr"/>
          <a:lstStyle/>
          <a:p>
            <a:pPr defTabSz="642915" eaLnBrk="1" hangingPunct="1">
              <a:defRPr/>
            </a:pP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When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Lisa's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mother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Marge Simpson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went to a weekend getaway at Rancho Relaxo, the movie The Happy Little Elves Meet Fuzzy Snuggleduck was one of the R-rated european adult movies available on their cable channels.</a:t>
            </a:r>
          </a:p>
        </p:txBody>
      </p:sp>
      <p:sp>
        <p:nvSpPr>
          <p:cNvPr id="34851" name="AutoShape 35"/>
          <p:cNvSpPr>
            <a:spLocks/>
          </p:cNvSpPr>
          <p:nvPr/>
        </p:nvSpPr>
        <p:spPr bwMode="auto">
          <a:xfrm>
            <a:off x="6161485" y="294681"/>
            <a:ext cx="2214563" cy="2705695"/>
          </a:xfrm>
          <a:prstGeom prst="roundRect">
            <a:avLst>
              <a:gd name="adj" fmla="val 6023"/>
            </a:avLst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116076" tIns="116076" rIns="116076" bIns="116076" anchor="ctr"/>
          <a:lstStyle/>
          <a:p>
            <a:pPr defTabSz="642915" eaLnBrk="1" hangingPunct="1">
              <a:defRPr/>
            </a:pP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After two years in the academic quagmire of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Springfield Elementary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,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Lisa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finally has a teacher that she connects with. But she soon learns that the problem with being middle-class is that</a:t>
            </a:r>
          </a:p>
        </p:txBody>
      </p:sp>
      <p:sp>
        <p:nvSpPr>
          <p:cNvPr id="33797" name="Line 36"/>
          <p:cNvSpPr>
            <a:spLocks noChangeShapeType="1"/>
          </p:cNvSpPr>
          <p:nvPr/>
        </p:nvSpPr>
        <p:spPr bwMode="auto">
          <a:xfrm rot="10800000">
            <a:off x="1758034" y="996778"/>
            <a:ext cx="822647" cy="4407917"/>
          </a:xfrm>
          <a:prstGeom prst="line">
            <a:avLst/>
          </a:prstGeom>
          <a:noFill/>
          <a:ln w="25400">
            <a:solidFill>
              <a:srgbClr val="66B13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eaLnBrk="1" hangingPunct="1"/>
            <a:endParaRPr lang="en-US" sz="3000">
              <a:solidFill>
                <a:srgbClr val="FFFFFF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798" name="Line 37"/>
          <p:cNvSpPr>
            <a:spLocks noChangeShapeType="1"/>
          </p:cNvSpPr>
          <p:nvPr/>
        </p:nvSpPr>
        <p:spPr bwMode="auto">
          <a:xfrm rot="10800000">
            <a:off x="2249167" y="1226716"/>
            <a:ext cx="1305967" cy="1913186"/>
          </a:xfrm>
          <a:prstGeom prst="line">
            <a:avLst/>
          </a:prstGeom>
          <a:noFill/>
          <a:ln w="25400">
            <a:solidFill>
              <a:srgbClr val="66B13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eaLnBrk="1" hangingPunct="1"/>
            <a:endParaRPr lang="en-US" sz="3000">
              <a:solidFill>
                <a:srgbClr val="FFFFFF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799" name="Line 38"/>
          <p:cNvSpPr>
            <a:spLocks noChangeShapeType="1"/>
          </p:cNvSpPr>
          <p:nvPr/>
        </p:nvSpPr>
        <p:spPr bwMode="auto">
          <a:xfrm rot="10800000" flipH="1">
            <a:off x="2962425" y="1435447"/>
            <a:ext cx="4320853" cy="4186908"/>
          </a:xfrm>
          <a:prstGeom prst="line">
            <a:avLst/>
          </a:prstGeom>
          <a:noFill/>
          <a:ln w="25400">
            <a:solidFill>
              <a:srgbClr val="66B13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eaLnBrk="1" hangingPunct="1"/>
            <a:endParaRPr lang="en-US" sz="3000">
              <a:solidFill>
                <a:srgbClr val="FFFFFF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800" name="Line 39"/>
          <p:cNvSpPr>
            <a:spLocks noChangeShapeType="1"/>
          </p:cNvSpPr>
          <p:nvPr/>
        </p:nvSpPr>
        <p:spPr bwMode="auto">
          <a:xfrm rot="10800000" flipH="1">
            <a:off x="2042666" y="1367360"/>
            <a:ext cx="4200302" cy="3527227"/>
          </a:xfrm>
          <a:prstGeom prst="line">
            <a:avLst/>
          </a:prstGeom>
          <a:noFill/>
          <a:ln w="25400">
            <a:solidFill>
              <a:srgbClr val="66B13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eaLnBrk="1" hangingPunct="1"/>
            <a:endParaRPr lang="en-US" sz="3000">
              <a:solidFill>
                <a:srgbClr val="FFFFFF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1274713" y="4769571"/>
            <a:ext cx="3276079" cy="1090538"/>
            <a:chOff x="0" y="0"/>
            <a:chExt cx="2934" cy="977"/>
          </a:xfrm>
        </p:grpSpPr>
        <p:sp>
          <p:nvSpPr>
            <p:cNvPr id="33803" name="Line 40"/>
            <p:cNvSpPr>
              <a:spLocks noChangeShapeType="1"/>
            </p:cNvSpPr>
            <p:nvPr/>
          </p:nvSpPr>
          <p:spPr bwMode="auto">
            <a:xfrm rot="10800000" flipH="1">
              <a:off x="1779" y="0"/>
              <a:ext cx="1155" cy="885"/>
            </a:xfrm>
            <a:prstGeom prst="line">
              <a:avLst/>
            </a:prstGeom>
            <a:noFill/>
            <a:ln w="101600">
              <a:solidFill>
                <a:srgbClr val="A8184B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804" name="Line 41"/>
            <p:cNvSpPr>
              <a:spLocks noChangeShapeType="1"/>
            </p:cNvSpPr>
            <p:nvPr/>
          </p:nvSpPr>
          <p:spPr bwMode="auto">
            <a:xfrm>
              <a:off x="0" y="430"/>
              <a:ext cx="792" cy="547"/>
            </a:xfrm>
            <a:prstGeom prst="line">
              <a:avLst/>
            </a:prstGeom>
            <a:noFill/>
            <a:ln w="101600">
              <a:solidFill>
                <a:srgbClr val="A8184B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34859" name="Line 43"/>
          <p:cNvSpPr>
            <a:spLocks noChangeShapeType="1"/>
          </p:cNvSpPr>
          <p:nvPr/>
        </p:nvSpPr>
        <p:spPr bwMode="auto">
          <a:xfrm rot="10800000">
            <a:off x="2270373" y="1243460"/>
            <a:ext cx="1362894" cy="1962299"/>
          </a:xfrm>
          <a:prstGeom prst="line">
            <a:avLst/>
          </a:prstGeom>
          <a:noFill/>
          <a:ln w="101600">
            <a:solidFill>
              <a:srgbClr val="A8184B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eaLnBrk="1" hangingPunct="1"/>
            <a:endParaRPr lang="en-US" sz="3000">
              <a:solidFill>
                <a:srgbClr val="FFFFFF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41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Group 1"/>
          <p:cNvGraphicFramePr>
            <a:graphicFrameLocks noGrp="1"/>
          </p:cNvGraphicFramePr>
          <p:nvPr/>
        </p:nvGraphicFramePr>
        <p:xfrm>
          <a:off x="884039" y="2339578"/>
          <a:ext cx="7366992" cy="4238688"/>
        </p:xfrm>
        <a:graphic>
          <a:graphicData uri="http://schemas.openxmlformats.org/drawingml/2006/table">
            <a:tbl>
              <a:tblPr/>
              <a:tblGrid>
                <a:gridCol w="2455664"/>
                <a:gridCol w="2455664"/>
                <a:gridCol w="2455664"/>
              </a:tblGrid>
              <a:tr h="52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Query Entity</a:t>
                      </a:r>
                    </a:p>
                  </a:txBody>
                  <a:tcPr marL="44648" marR="44648" marT="44651" marB="4465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74EB3"/>
                        </a:gs>
                        <a:gs pos="100000">
                          <a:srgbClr val="0B32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First Relation</a:t>
                      </a:r>
                    </a:p>
                  </a:txBody>
                  <a:tcPr marL="44648" marR="44648" marT="44651" marB="4465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74EB3"/>
                        </a:gs>
                        <a:gs pos="100000">
                          <a:srgbClr val="0B32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Second Relation</a:t>
                      </a:r>
                    </a:p>
                  </a:txBody>
                  <a:tcPr marL="44648" marR="44648" marT="44651" marB="4465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74EB3"/>
                        </a:gs>
                        <a:gs pos="100000">
                          <a:srgbClr val="0B3280"/>
                        </a:gs>
                      </a:gsLst>
                      <a:lin ang="5400000" scaled="1"/>
                    </a:gradFill>
                  </a:tcPr>
                </a:tc>
              </a:tr>
              <a:tr h="52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Adriana Petryna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per:title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Blackstone Group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org:founded_by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William Shore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per:organizations_founded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org:date_founded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Wistar Institute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org:employees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per:title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Andrew W. Mellon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per:children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per:organizations_founded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Lycee Alliance Israelite Universelle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org:employees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per:schools_attended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Tsitsi Jaji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per:schools_attended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org:students</a:t>
                      </a:r>
                    </a:p>
                  </a:txBody>
                  <a:tcPr marL="35719" marR="35719" marT="35721" marB="35721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5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" charset="0"/>
                <a:ea typeface="ヒラギノ角ゴ ProN W3" charset="0"/>
                <a:cs typeface="ヒラギノ角ゴ ProN W3" charset="0"/>
              </a:rPr>
              <a:t>Sample Evaluation Queries</a:t>
            </a:r>
          </a:p>
        </p:txBody>
      </p:sp>
    </p:spTree>
    <p:extLst>
      <p:ext uri="{BB962C8B-B14F-4D97-AF65-F5344CB8AC3E}">
        <p14:creationId xmlns:p14="http://schemas.microsoft.com/office/powerpoint/2010/main" val="1505859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Calibri" charset="0"/>
              </a:rPr>
              <a:t>2016 TAC Cold Start KBP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479739"/>
            <a:ext cx="8558213" cy="50657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Read 90K documents: newswire articles &amp;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social media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posts in English, Chinese and Spanish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Find entity mentions, types and relations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Cluster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entities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within/across documents, link to reference KB when possible 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which George Bush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Remove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errors (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Obama born in Illinois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), draw sound inferences (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Malia and Sasha sisters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Create knowledge graph with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provenance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entities, mentions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and relations</a:t>
            </a:r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43519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>
                <a:latin typeface="Calibri" charset="0"/>
              </a:rPr>
              <a:t>Kelvin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60400" y="1417638"/>
            <a:ext cx="8172450" cy="54403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900" b="1" dirty="0">
                <a:latin typeface="Calibri" charset="0"/>
              </a:rPr>
              <a:t>KELVIN</a:t>
            </a:r>
            <a:r>
              <a:rPr lang="en-US" sz="2900" dirty="0">
                <a:latin typeface="Calibri" charset="0"/>
              </a:rPr>
              <a:t>: </a:t>
            </a:r>
            <a:r>
              <a:rPr lang="en-US" sz="2900" b="1" dirty="0">
                <a:latin typeface="Calibri" charset="0"/>
              </a:rPr>
              <a:t>K</a:t>
            </a:r>
            <a:r>
              <a:rPr lang="en-US" sz="2900" dirty="0">
                <a:latin typeface="Calibri" charset="0"/>
              </a:rPr>
              <a:t>nowledge </a:t>
            </a:r>
            <a:r>
              <a:rPr lang="en-US" sz="2900" b="1" dirty="0">
                <a:latin typeface="Calibri" charset="0"/>
              </a:rPr>
              <a:t>E</a:t>
            </a:r>
            <a:r>
              <a:rPr lang="en-US" sz="2900" dirty="0">
                <a:latin typeface="Calibri" charset="0"/>
              </a:rPr>
              <a:t>xtraction,</a:t>
            </a:r>
            <a:br>
              <a:rPr lang="en-US" sz="2900" dirty="0">
                <a:latin typeface="Calibri" charset="0"/>
              </a:rPr>
            </a:br>
            <a:r>
              <a:rPr lang="en-US" sz="2900" b="1" dirty="0">
                <a:latin typeface="Calibri" charset="0"/>
              </a:rPr>
              <a:t>L</a:t>
            </a:r>
            <a:r>
              <a:rPr lang="en-US" sz="2900" dirty="0">
                <a:latin typeface="Calibri" charset="0"/>
              </a:rPr>
              <a:t>inking, </a:t>
            </a:r>
            <a:r>
              <a:rPr lang="en-US" sz="2900" b="1" dirty="0">
                <a:latin typeface="Calibri" charset="0"/>
              </a:rPr>
              <a:t>V</a:t>
            </a:r>
            <a:r>
              <a:rPr lang="en-US" sz="2900" dirty="0">
                <a:latin typeface="Calibri" charset="0"/>
              </a:rPr>
              <a:t>alidation and </a:t>
            </a:r>
            <a:r>
              <a:rPr lang="en-US" sz="2900" b="1" dirty="0">
                <a:latin typeface="Calibri" charset="0"/>
              </a:rPr>
              <a:t>In</a:t>
            </a:r>
            <a:r>
              <a:rPr lang="en-US" sz="2900" dirty="0">
                <a:latin typeface="Calibri" charset="0"/>
              </a:rPr>
              <a:t>ference</a:t>
            </a:r>
          </a:p>
          <a:p>
            <a:pPr eaLnBrk="1" hangingPunct="1">
              <a:lnSpc>
                <a:spcPct val="110000"/>
              </a:lnSpc>
            </a:pPr>
            <a:r>
              <a:rPr lang="en-US" sz="2900" dirty="0">
                <a:latin typeface="Calibri" charset="0"/>
              </a:rPr>
              <a:t>Developed at the </a:t>
            </a:r>
            <a:r>
              <a:rPr lang="en-US" sz="2900" i="1" dirty="0">
                <a:latin typeface="Calibri" charset="0"/>
              </a:rPr>
              <a:t>Human Language Technology Center of Excellence </a:t>
            </a:r>
            <a:r>
              <a:rPr lang="en-US" sz="2900" dirty="0">
                <a:latin typeface="Calibri" charset="0"/>
              </a:rPr>
              <a:t>at JHU and used in TAC KBP  (</a:t>
            </a:r>
            <a:r>
              <a:rPr lang="en-US" sz="2900" dirty="0" smtClean="0">
                <a:latin typeface="Calibri" charset="0"/>
              </a:rPr>
              <a:t>2010-17), </a:t>
            </a:r>
            <a:r>
              <a:rPr lang="en-US" sz="2900" dirty="0">
                <a:latin typeface="Calibri" charset="0"/>
              </a:rPr>
              <a:t>EDL (</a:t>
            </a:r>
            <a:r>
              <a:rPr lang="en-US" sz="2900" dirty="0" smtClean="0">
                <a:latin typeface="Calibri" charset="0"/>
              </a:rPr>
              <a:t>2015-17) </a:t>
            </a:r>
            <a:r>
              <a:rPr lang="en-US" sz="2900" dirty="0">
                <a:latin typeface="Calibri" charset="0"/>
              </a:rPr>
              <a:t>and other projects</a:t>
            </a:r>
          </a:p>
          <a:p>
            <a:pPr eaLnBrk="1" hangingPunct="1">
              <a:lnSpc>
                <a:spcPct val="110000"/>
              </a:lnSpc>
            </a:pPr>
            <a:r>
              <a:rPr lang="en-US" sz="2900" dirty="0">
                <a:latin typeface="Calibri" charset="0"/>
              </a:rPr>
              <a:t>Takes English, Chinese &amp; Spanish documents and produce a knowledge </a:t>
            </a:r>
            <a:r>
              <a:rPr lang="en-US" sz="2900" dirty="0" smtClean="0">
                <a:latin typeface="Calibri" charset="0"/>
              </a:rPr>
              <a:t>graph </a:t>
            </a:r>
            <a:r>
              <a:rPr lang="en-US" sz="2900" dirty="0">
                <a:latin typeface="Calibri" charset="0"/>
              </a:rPr>
              <a:t>in several formats</a:t>
            </a:r>
          </a:p>
          <a:p>
            <a:pPr eaLnBrk="1" hangingPunct="1">
              <a:lnSpc>
                <a:spcPct val="110000"/>
              </a:lnSpc>
            </a:pPr>
            <a:r>
              <a:rPr lang="en-US" sz="2900" dirty="0">
                <a:latin typeface="Calibri" charset="0"/>
              </a:rPr>
              <a:t>We’ll review its monolingual processing, look at the multi-lingual use </a:t>
            </a:r>
            <a:r>
              <a:rPr lang="en-US" sz="2900" dirty="0" smtClean="0">
                <a:latin typeface="Calibri" charset="0"/>
              </a:rPr>
              <a:t>case</a:t>
            </a:r>
            <a:endParaRPr lang="en-US" sz="2900" dirty="0">
              <a:latin typeface="Calibri" charset="0"/>
            </a:endParaRPr>
          </a:p>
        </p:txBody>
      </p:sp>
      <p:pic>
        <p:nvPicPr>
          <p:cNvPr id="15363" name="Picture 4" descr="lord_kelvin_small_mu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3713" y="127000"/>
            <a:ext cx="2274887" cy="2274888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tl" rotWithShape="0">
              <a:srgbClr val="000000">
                <a:alpha val="43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575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Calibri" charset="0"/>
              </a:rPr>
              <a:t>2016 TAC Cold Start KBP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236664"/>
            <a:ext cx="8558213" cy="50657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Read 90K documents: newswire articles &amp;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social media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posts in English, Chinese and Spanish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Find entity mentions, types and relations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Cluster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entities within and across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documents and link to a reference KB when appropriate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Remove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errors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Obama born in Illinois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), draw sound inferences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Malia and Sasha sisters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Create knowledge graph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with provenance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data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entities, mentions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and relations</a:t>
            </a:r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43519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2200" y="1600200"/>
            <a:ext cx="7391400" cy="5016500"/>
          </a:xfrm>
          <a:prstGeom prst="rect">
            <a:avLst/>
          </a:prstGeom>
          <a:solidFill>
            <a:schemeClr val="accent5">
              <a:lumMod val="75000"/>
              <a:alpha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&lt;DOC id="APW_ENG_20100325.0021" type="story" 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&lt;HEADLINE&gt;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Divorce attorney says Dennis Hopper is dying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&lt;/HEADLINE&gt;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&lt;DATELINE&gt;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LOS ANGELES 2010-03-25 00:15:51 UTC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&lt;/DATELINE&gt;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Dennis Hopper's divorce attorney says in a court filing that the actor is dying and can't undergo chemotherapy as he battles prostate cancer.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Attorney Joseph Mannis described the "Easy Rider" star's grave condition in a declaration filed Wednesday in Los Angeles Superior Court.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Mannis and attorneys for Hopper's wife Victoria are fighting over when and whether to take the actor's deposition.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&lt;/P&gt;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144838"/>
            <a:ext cx="8416925" cy="34163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type       PER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link       FB:m.02fn5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link       WIKI:Dennis_Hopper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mention    "Dennis Hopper" APW_021:185-197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mention    "Hopper"    APW_021:507-512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mention    "Hopper"    </a:t>
            </a:r>
            <a:r>
              <a:rPr lang="fr-FR" dirty="0">
                <a:solidFill>
                  <a:schemeClr val="bg1"/>
                </a:solidFill>
                <a:latin typeface="Courier"/>
                <a:cs typeface="Courier"/>
              </a:rPr>
              <a:t>APW_021:618-623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e00211 mention    </a:t>
            </a:r>
            <a:r>
              <a:rPr lang="en-US" altLang="zh-TW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</a:t>
            </a:r>
            <a:r>
              <a:rPr lang="zh-TW" altLang="en-US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丹尼斯</a:t>
            </a:r>
            <a:r>
              <a:rPr lang="en-US" altLang="zh-TW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·</a:t>
            </a:r>
            <a:r>
              <a:rPr lang="zh-TW" altLang="en-US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霍珀</a:t>
            </a:r>
            <a:r>
              <a:rPr lang="en-US" altLang="zh-TW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” C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MN_011:930-936</a:t>
            </a:r>
            <a:endParaRPr lang="fr-FR" dirty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per:spouse :e00217     APW_021:521-528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:e00217 per:spouse :e00211     APW_021:521-528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per:age    "72"        APW_021:521-528</a:t>
            </a:r>
            <a:endParaRPr lang="fr-FR" dirty="0"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…</a:t>
            </a:r>
          </a:p>
        </p:txBody>
      </p:sp>
      <p:pic>
        <p:nvPicPr>
          <p:cNvPr id="9" name="Picture 8" descr="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8975" y="334963"/>
            <a:ext cx="5797550" cy="324167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2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Calibri" charset="0"/>
              </a:rPr>
              <a:t>2016 TAC Cold Start KBP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236664"/>
            <a:ext cx="8558213" cy="50657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Read 90K documents: newswire articles &amp;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social media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posts in English, Chinese and Spanish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Find entity mentions, types and relations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Cluster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entities within and across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documents and link to a reference KB when appropriate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Remove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errors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Obama born in Illinois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), draw sound inferences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Malia and Sasha sisters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Create knowledge graph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with provenance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data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entities, mentions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and relations</a:t>
            </a:r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43519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2200" y="1600200"/>
            <a:ext cx="7391400" cy="5016500"/>
          </a:xfrm>
          <a:prstGeom prst="rect">
            <a:avLst/>
          </a:prstGeom>
          <a:solidFill>
            <a:schemeClr val="accent5">
              <a:lumMod val="75000"/>
              <a:alpha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&lt;DOC id="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APW_NG_20100325.0021</a:t>
            </a:r>
            <a:r>
              <a:rPr lang="en-US" sz="1600" dirty="0">
                <a:latin typeface="+mn-lt"/>
                <a:ea typeface="+mn-ea"/>
                <a:cs typeface="+mn-cs"/>
              </a:rPr>
              <a:t>" type="story" 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&lt;HEADLINE&gt;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Divorce attorney says Dennis Hopper is dying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&lt;/HEADLINE&gt;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&lt;DATELINE&gt;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LOS ANGELES 2010-03-25 00:15:51 UTC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&lt;/DATELINE&gt;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Dennis Hopper's divorce attorney says in a court filing that the actor is dying and can't undergo chemotherapy as he battles prostate cancer.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Attorney Joseph Mannis described the "Easy Rider" star's grave condition in a declaration filed Wednesday in Los Angeles Superior Court.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Mannis and attorneys for Hopper's wife Victoria are fighting over when and whether to take the actor's deposition.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&lt;/P&gt; …</a:t>
            </a:r>
          </a:p>
        </p:txBody>
      </p:sp>
      <p:pic>
        <p:nvPicPr>
          <p:cNvPr id="9" name="Picture 8" descr="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8975" y="334963"/>
            <a:ext cx="5797550" cy="324167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09600" y="3297238"/>
            <a:ext cx="8416925" cy="34163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type       PER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link       FB:m.02fn5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link       WIKI:Dennis_Hopper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mention    "Dennis Hopper" APW_021:185-197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mention    "Hopper"    APW_021:507-512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mention    "Hopper"    </a:t>
            </a:r>
            <a:r>
              <a:rPr lang="fr-FR" dirty="0">
                <a:solidFill>
                  <a:schemeClr val="bg1"/>
                </a:solidFill>
                <a:latin typeface="Courier"/>
                <a:cs typeface="Courier"/>
              </a:rPr>
              <a:t>APW_021:618-623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e00211 mention    </a:t>
            </a:r>
            <a:r>
              <a:rPr lang="en-US" altLang="zh-TW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</a:t>
            </a:r>
            <a:r>
              <a:rPr lang="zh-TW" altLang="en-US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丹尼斯</a:t>
            </a:r>
            <a:r>
              <a:rPr lang="en-US" altLang="zh-TW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·</a:t>
            </a:r>
            <a:r>
              <a:rPr lang="zh-TW" altLang="en-US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霍珀</a:t>
            </a:r>
            <a:r>
              <a:rPr lang="en-US" altLang="zh-TW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” C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MN_011:930-936</a:t>
            </a:r>
            <a:endParaRPr lang="fr-FR" dirty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per:spouse :e00217     APW_021:521-528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:e00217 per:spouse :e00211     APW_021:521-528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per:age    "72"        APW_021:521-528</a:t>
            </a:r>
            <a:endParaRPr lang="fr-FR" dirty="0"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37" y="3030888"/>
            <a:ext cx="8416925" cy="341632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 a </a:t>
            </a:r>
            <a:r>
              <a:rPr lang="fr-FR" dirty="0" err="1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kbp:per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;  </a:t>
            </a:r>
            <a:endParaRPr lang="fr-FR" dirty="0" smtClean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kbp:mention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"Hopper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", "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Dennis Hopper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kbp:spouse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:e00217; </a:t>
            </a:r>
            <a:endParaRPr lang="fr-FR" dirty="0" smtClean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kbp:age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"72"; </a:t>
            </a:r>
            <a:endParaRPr lang="fr-FR" dirty="0" smtClean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kbp:link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"m.02fn5";  ... .  </a:t>
            </a:r>
            <a:endParaRPr lang="fr-FR" dirty="0" smtClean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[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] a </a:t>
            </a:r>
            <a:r>
              <a:rPr lang="fr-FR" dirty="0" err="1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rdf:statement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;  </a:t>
            </a:r>
            <a:endParaRPr lang="fr-FR" dirty="0" smtClean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rdf:subject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:e00211;   </a:t>
            </a:r>
            <a:endParaRPr lang="fr-FR" dirty="0" smtClean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rdf:predicate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</a:t>
            </a:r>
            <a:r>
              <a:rPr lang="fr-FR" dirty="0" err="1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kbp:mention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  </a:t>
            </a:r>
            <a:endParaRPr lang="fr-FR" dirty="0" smtClean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rdf:object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"Hopper";  </a:t>
            </a:r>
            <a:endParaRPr lang="fr-FR" dirty="0" smtClean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kbp:document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"APW_021";  </a:t>
            </a:r>
            <a:endParaRPr lang="fr-FR" dirty="0" smtClean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 </a:t>
            </a:r>
            <a:r>
              <a:rPr lang="fr-FR" dirty="0" err="1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kbp:provenance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"APW_021:507-512", "APW_021:618-623</a:t>
            </a:r>
            <a:r>
              <a:rPr lang="fr-FR" dirty="0" smtClean="0">
                <a:solidFill>
                  <a:schemeClr val="bg1"/>
                </a:solidFill>
                <a:latin typeface="Courier"/>
                <a:ea typeface="+mn-ea"/>
                <a:cs typeface="Courier"/>
              </a:rPr>
              <a:t>".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bg1"/>
              </a:solidFill>
              <a:latin typeface="Courier"/>
              <a:ea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68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</a:rPr>
              <a:t>KB Evaluation Methodology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43900" cy="52451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charset="0"/>
              </a:rPr>
              <a:t>Evaluating KBs extracted from 90K documents is non-trivial</a:t>
            </a:r>
          </a:p>
          <a:p>
            <a:pPr>
              <a:defRPr/>
            </a:pPr>
            <a:r>
              <a:rPr lang="en-US" dirty="0" smtClean="0">
                <a:latin typeface="Calibri" charset="0"/>
              </a:rPr>
              <a:t>TAC’s approach is simplified by:</a:t>
            </a:r>
          </a:p>
          <a:p>
            <a:pPr lvl="1">
              <a:defRPr/>
            </a:pPr>
            <a:r>
              <a:rPr lang="en-US" sz="3000" dirty="0">
                <a:latin typeface="Calibri" charset="0"/>
              </a:rPr>
              <a:t> </a:t>
            </a:r>
            <a:r>
              <a:rPr lang="en-US" sz="3000" b="1" dirty="0" smtClean="0">
                <a:latin typeface="Calibri" charset="0"/>
              </a:rPr>
              <a:t>Fixing the ontology </a:t>
            </a:r>
            <a:r>
              <a:rPr lang="en-US" sz="3000" dirty="0" smtClean="0">
                <a:latin typeface="Calibri" charset="0"/>
              </a:rPr>
              <a:t>of entity types and relations</a:t>
            </a:r>
          </a:p>
          <a:p>
            <a:pPr lvl="1">
              <a:defRPr/>
            </a:pPr>
            <a:r>
              <a:rPr lang="en-US" sz="3000" dirty="0" smtClean="0">
                <a:latin typeface="Calibri" charset="0"/>
              </a:rPr>
              <a:t>Specifying </a:t>
            </a:r>
            <a:r>
              <a:rPr lang="en-US" sz="3000" b="1" dirty="0" smtClean="0">
                <a:latin typeface="Calibri" charset="0"/>
              </a:rPr>
              <a:t>a serialization </a:t>
            </a:r>
            <a:r>
              <a:rPr lang="en-US" sz="3000" dirty="0" smtClean="0">
                <a:latin typeface="Calibri" charset="0"/>
              </a:rPr>
              <a:t>as triples + provenance</a:t>
            </a:r>
          </a:p>
          <a:p>
            <a:pPr lvl="1">
              <a:defRPr/>
            </a:pPr>
            <a:r>
              <a:rPr lang="en-US" sz="3000" dirty="0" smtClean="0">
                <a:latin typeface="Calibri" charset="0"/>
              </a:rPr>
              <a:t>Sampling a KB using a set of </a:t>
            </a:r>
            <a:r>
              <a:rPr lang="en-US" sz="3000" b="1" dirty="0" smtClean="0">
                <a:latin typeface="Calibri" charset="0"/>
              </a:rPr>
              <a:t>queries</a:t>
            </a:r>
            <a:r>
              <a:rPr lang="en-US" sz="3000" dirty="0" smtClean="0">
                <a:latin typeface="Calibri" charset="0"/>
              </a:rPr>
              <a:t> grounded in an </a:t>
            </a:r>
            <a:r>
              <a:rPr lang="en-US" sz="3000" i="1" dirty="0" smtClean="0">
                <a:latin typeface="Calibri" charset="0"/>
              </a:rPr>
              <a:t>entity mention </a:t>
            </a:r>
            <a:r>
              <a:rPr lang="en-US" sz="3000" dirty="0" smtClean="0">
                <a:latin typeface="Calibri" charset="0"/>
              </a:rPr>
              <a:t>found in a document</a:t>
            </a:r>
          </a:p>
          <a:p>
            <a:pPr>
              <a:defRPr/>
            </a:pPr>
            <a:r>
              <a:rPr lang="en-US" dirty="0" smtClean="0">
                <a:latin typeface="Calibri" charset="0"/>
              </a:rPr>
              <a:t>Given a KB, we can evaluate its </a:t>
            </a:r>
            <a:r>
              <a:rPr lang="en-US" b="1" dirty="0" smtClean="0">
                <a:latin typeface="Calibri" charset="0"/>
              </a:rPr>
              <a:t>precision and recall</a:t>
            </a:r>
            <a:r>
              <a:rPr lang="en-US" dirty="0" smtClean="0">
                <a:latin typeface="Calibri" charset="0"/>
              </a:rPr>
              <a:t> for a set of queries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6963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93663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</a:rPr>
              <a:t>KB Evaluation Methodology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23263" cy="5245100"/>
          </a:xfrm>
        </p:spPr>
        <p:txBody>
          <a:bodyPr/>
          <a:lstStyle/>
          <a:p>
            <a:pPr>
              <a:defRPr/>
            </a:pPr>
            <a:r>
              <a:rPr lang="en-US" sz="3000" b="1" dirty="0" smtClean="0">
                <a:latin typeface="Calibri" charset="0"/>
              </a:rPr>
              <a:t>A query: </a:t>
            </a:r>
            <a:r>
              <a:rPr lang="en-US" sz="3000" dirty="0" smtClean="0">
                <a:latin typeface="Calibri" charset="0"/>
              </a:rPr>
              <a:t>What are the names of schools attended by the children of the entity mentioned in document #45611 at characters 401-412 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</a:rPr>
              <a:t>That mention is </a:t>
            </a:r>
            <a:r>
              <a:rPr lang="en-US" i="1" dirty="0" smtClean="0">
                <a:latin typeface="Calibri" charset="0"/>
              </a:rPr>
              <a:t>George Bush </a:t>
            </a:r>
            <a:r>
              <a:rPr lang="en-US" dirty="0" smtClean="0">
                <a:latin typeface="Calibri" charset="0"/>
              </a:rPr>
              <a:t>and the document context suggests it refers to the 41</a:t>
            </a:r>
            <a:r>
              <a:rPr lang="en-US" baseline="30000" dirty="0" smtClean="0">
                <a:latin typeface="Calibri" charset="0"/>
              </a:rPr>
              <a:t>st</a:t>
            </a:r>
            <a:r>
              <a:rPr lang="en-US" dirty="0" smtClean="0">
                <a:latin typeface="Calibri" charset="0"/>
              </a:rPr>
              <a:t> U.S. president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</a:rPr>
              <a:t>Query given in structured form using TAC ontology</a:t>
            </a:r>
          </a:p>
          <a:p>
            <a:pPr>
              <a:defRPr/>
            </a:pPr>
            <a:r>
              <a:rPr lang="en-US" sz="3000" b="1" dirty="0">
                <a:latin typeface="Calibri" charset="0"/>
              </a:rPr>
              <a:t>A</a:t>
            </a:r>
            <a:r>
              <a:rPr lang="en-US" sz="3000" b="1" dirty="0" smtClean="0">
                <a:latin typeface="Calibri" charset="0"/>
              </a:rPr>
              <a:t>ssessors</a:t>
            </a:r>
            <a:r>
              <a:rPr lang="en-US" sz="3000" dirty="0" smtClean="0">
                <a:latin typeface="Calibri" charset="0"/>
              </a:rPr>
              <a:t> determine good answers in corpus and check submitted results using their provenance</a:t>
            </a:r>
          </a:p>
          <a:p>
            <a:pPr>
              <a:defRPr/>
            </a:pPr>
            <a:r>
              <a:rPr lang="en-US" sz="3000" b="1" dirty="0">
                <a:latin typeface="Calibri" charset="0"/>
              </a:rPr>
              <a:t>A</a:t>
            </a:r>
            <a:r>
              <a:rPr lang="en-US" sz="3000" b="1" dirty="0" smtClean="0">
                <a:latin typeface="Calibri" charset="0"/>
              </a:rPr>
              <a:t>nswers</a:t>
            </a:r>
            <a:r>
              <a:rPr lang="en-US" sz="3000" dirty="0" smtClean="0">
                <a:latin typeface="Calibri" charset="0"/>
              </a:rPr>
              <a:t>: entities for</a:t>
            </a:r>
            <a:r>
              <a:rPr lang="en-US" sz="3000" dirty="0">
                <a:latin typeface="Calibri" charset="0"/>
              </a:rPr>
              <a:t> </a:t>
            </a:r>
            <a:r>
              <a:rPr lang="en-US" sz="3000" dirty="0" smtClean="0">
                <a:latin typeface="Calibri" charset="0"/>
              </a:rPr>
              <a:t>Yale, Harvard, Tulane, UT Austin, Univ. of Virginia, Boston College, ...</a:t>
            </a:r>
          </a:p>
          <a:p>
            <a:pPr>
              <a:defRPr/>
            </a:pPr>
            <a:endParaRPr lang="en-US" dirty="0" smtClean="0">
              <a:latin typeface="Calibri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7065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79375"/>
            <a:ext cx="1366837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TAC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675"/>
            <a:ext cx="8583613" cy="5381625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Five basic entity types</a:t>
            </a:r>
          </a:p>
          <a:p>
            <a:pPr lvl="1">
              <a:defRPr/>
            </a:pPr>
            <a:r>
              <a:rPr lang="en-US" sz="2200" dirty="0" smtClean="0"/>
              <a:t>PER: </a:t>
            </a:r>
            <a:r>
              <a:rPr lang="en-US" sz="2200" b="1" dirty="0" smtClean="0"/>
              <a:t>people</a:t>
            </a:r>
            <a:r>
              <a:rPr lang="en-US" sz="2200" dirty="0" smtClean="0"/>
              <a:t> (John Lennon) or groups (Americans)</a:t>
            </a:r>
          </a:p>
          <a:p>
            <a:pPr lvl="1">
              <a:defRPr/>
            </a:pPr>
            <a:r>
              <a:rPr lang="en-US" sz="2200" dirty="0" smtClean="0"/>
              <a:t>ORG: </a:t>
            </a:r>
            <a:r>
              <a:rPr lang="en-US" sz="2200" b="1" dirty="0" smtClean="0"/>
              <a:t>organizations</a:t>
            </a:r>
            <a:r>
              <a:rPr lang="en-US" sz="2200" dirty="0" smtClean="0"/>
              <a:t> like IBM, MIT or US Senate</a:t>
            </a:r>
          </a:p>
          <a:p>
            <a:pPr lvl="1">
              <a:defRPr/>
            </a:pPr>
            <a:r>
              <a:rPr lang="en-US" sz="2200" dirty="0" smtClean="0"/>
              <a:t>GPE: </a:t>
            </a:r>
            <a:r>
              <a:rPr lang="en-US" sz="2200" b="1" dirty="0" smtClean="0"/>
              <a:t>geopolitical </a:t>
            </a:r>
            <a:r>
              <a:rPr lang="en-US" sz="2200" dirty="0" smtClean="0"/>
              <a:t>entity like Boston, Belgium or Europe</a:t>
            </a:r>
          </a:p>
          <a:p>
            <a:pPr lvl="1">
              <a:defRPr/>
            </a:pPr>
            <a:r>
              <a:rPr lang="en-US" sz="2200" dirty="0" smtClean="0"/>
              <a:t>LOC: </a:t>
            </a:r>
            <a:r>
              <a:rPr lang="en-US" sz="2200" b="1" dirty="0" smtClean="0"/>
              <a:t>locations</a:t>
            </a:r>
            <a:r>
              <a:rPr lang="en-US" sz="2200" dirty="0" smtClean="0"/>
              <a:t> like Lake Michigan or the Rockies</a:t>
            </a:r>
          </a:p>
          <a:p>
            <a:pPr lvl="1">
              <a:defRPr/>
            </a:pPr>
            <a:r>
              <a:rPr lang="en-US" sz="2200" dirty="0" smtClean="0"/>
              <a:t>FAC: </a:t>
            </a:r>
            <a:r>
              <a:rPr lang="en-US" sz="2200" b="1" dirty="0" smtClean="0"/>
              <a:t>facilities</a:t>
            </a:r>
            <a:r>
              <a:rPr lang="en-US" sz="2200" dirty="0" smtClean="0"/>
              <a:t> like BWI or the Empire State Building</a:t>
            </a:r>
          </a:p>
          <a:p>
            <a:pPr>
              <a:defRPr/>
            </a:pPr>
            <a:r>
              <a:rPr lang="is-IS" sz="2800" dirty="0" smtClean="0"/>
              <a:t>Entity Mentions</a:t>
            </a:r>
          </a:p>
          <a:p>
            <a:pPr marL="458788" lvl="1" indent="-230188">
              <a:defRPr/>
            </a:pPr>
            <a:r>
              <a:rPr lang="is-IS" sz="2200" b="1" dirty="0" smtClean="0"/>
              <a:t>Strings</a:t>
            </a:r>
            <a:r>
              <a:rPr lang="is-IS" sz="2200" dirty="0" smtClean="0"/>
              <a:t> referencing entities by name (Barack Obama), description (the President) or pronoun (his)</a:t>
            </a:r>
            <a:endParaRPr lang="en-US" sz="2200" dirty="0" smtClean="0"/>
          </a:p>
          <a:p>
            <a:pPr>
              <a:defRPr/>
            </a:pPr>
            <a:r>
              <a:rPr lang="en-US" sz="2800" dirty="0" smtClean="0"/>
              <a:t>~65 relations </a:t>
            </a:r>
          </a:p>
          <a:p>
            <a:pPr lvl="1">
              <a:defRPr/>
            </a:pPr>
            <a:r>
              <a:rPr lang="en-US" sz="2200" dirty="0" smtClean="0"/>
              <a:t>Relations hold between two entities: parent_of, spouse, employer, founded_by, city_of_birth, </a:t>
            </a:r>
            <a:r>
              <a:rPr lang="is-IS" sz="2200" dirty="0" smtClean="0"/>
              <a:t>…</a:t>
            </a:r>
          </a:p>
          <a:p>
            <a:pPr lvl="1">
              <a:defRPr/>
            </a:pPr>
            <a:r>
              <a:rPr lang="is-IS" sz="2200" dirty="0" smtClean="0"/>
              <a:t>Or between an entity &amp; string: age, website, title, cause_of_death, ...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 smtClean="0"/>
          </a:p>
        </p:txBody>
      </p:sp>
      <p:pic>
        <p:nvPicPr>
          <p:cNvPr id="716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195263"/>
            <a:ext cx="16129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8229600" cy="67945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TAC and COE Ontologies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303213" y="5907088"/>
            <a:ext cx="8642350" cy="858837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400">
                <a:latin typeface="Calibri" charset="0"/>
              </a:rPr>
              <a:t>Our ontology has official TAC types/relations and many more we capture from tools and infer from the data</a:t>
            </a:r>
          </a:p>
        </p:txBody>
      </p:sp>
      <p:pic>
        <p:nvPicPr>
          <p:cNvPr id="86019" name="Picture 3" descr="Screen Shot 2016-11-09 at 1.4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74700"/>
            <a:ext cx="7975600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090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0" y="1684338"/>
            <a:ext cx="9144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500"/>
              <a:t>Monlingual Kelvin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>
                <a:latin typeface="Calibri" charset="0"/>
              </a:rPr>
              <a:t>Kelvin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60400" y="1417638"/>
            <a:ext cx="8172450" cy="54403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900" b="1" dirty="0">
                <a:latin typeface="Calibri" charset="0"/>
              </a:rPr>
              <a:t>KELVIN</a:t>
            </a:r>
            <a:r>
              <a:rPr lang="en-US" sz="2900" dirty="0">
                <a:latin typeface="Calibri" charset="0"/>
              </a:rPr>
              <a:t>: </a:t>
            </a:r>
            <a:r>
              <a:rPr lang="en-US" sz="2900" b="1" dirty="0">
                <a:latin typeface="Calibri" charset="0"/>
              </a:rPr>
              <a:t>K</a:t>
            </a:r>
            <a:r>
              <a:rPr lang="en-US" sz="2900" dirty="0">
                <a:latin typeface="Calibri" charset="0"/>
              </a:rPr>
              <a:t>nowledge </a:t>
            </a:r>
            <a:r>
              <a:rPr lang="en-US" sz="2900" b="1" dirty="0">
                <a:latin typeface="Calibri" charset="0"/>
              </a:rPr>
              <a:t>E</a:t>
            </a:r>
            <a:r>
              <a:rPr lang="en-US" sz="2900" dirty="0">
                <a:latin typeface="Calibri" charset="0"/>
              </a:rPr>
              <a:t>xtraction,</a:t>
            </a:r>
            <a:br>
              <a:rPr lang="en-US" sz="2900" dirty="0">
                <a:latin typeface="Calibri" charset="0"/>
              </a:rPr>
            </a:br>
            <a:r>
              <a:rPr lang="en-US" sz="2900" b="1" dirty="0">
                <a:latin typeface="Calibri" charset="0"/>
              </a:rPr>
              <a:t>L</a:t>
            </a:r>
            <a:r>
              <a:rPr lang="en-US" sz="2900" dirty="0">
                <a:latin typeface="Calibri" charset="0"/>
              </a:rPr>
              <a:t>inking, </a:t>
            </a:r>
            <a:r>
              <a:rPr lang="en-US" sz="2900" b="1" dirty="0">
                <a:latin typeface="Calibri" charset="0"/>
              </a:rPr>
              <a:t>V</a:t>
            </a:r>
            <a:r>
              <a:rPr lang="en-US" sz="2900" dirty="0">
                <a:latin typeface="Calibri" charset="0"/>
              </a:rPr>
              <a:t>alidation and </a:t>
            </a:r>
            <a:r>
              <a:rPr lang="en-US" sz="2900" b="1" dirty="0">
                <a:latin typeface="Calibri" charset="0"/>
              </a:rPr>
              <a:t>In</a:t>
            </a:r>
            <a:r>
              <a:rPr lang="en-US" sz="2900" dirty="0">
                <a:latin typeface="Calibri" charset="0"/>
              </a:rPr>
              <a:t>ference</a:t>
            </a:r>
          </a:p>
          <a:p>
            <a:pPr eaLnBrk="1" hangingPunct="1">
              <a:lnSpc>
                <a:spcPct val="110000"/>
              </a:lnSpc>
            </a:pPr>
            <a:r>
              <a:rPr lang="en-US" sz="2900" dirty="0">
                <a:latin typeface="Calibri" charset="0"/>
              </a:rPr>
              <a:t>Developed at the </a:t>
            </a:r>
            <a:r>
              <a:rPr lang="en-US" sz="2900" i="1" dirty="0">
                <a:latin typeface="Calibri" charset="0"/>
              </a:rPr>
              <a:t>Human Language Technology Center of Excellence </a:t>
            </a:r>
            <a:r>
              <a:rPr lang="en-US" sz="2900" dirty="0">
                <a:latin typeface="Calibri" charset="0"/>
              </a:rPr>
              <a:t>at JHU and used in TAC KBP  (</a:t>
            </a:r>
            <a:r>
              <a:rPr lang="en-US" sz="2900" dirty="0" smtClean="0">
                <a:latin typeface="Calibri" charset="0"/>
              </a:rPr>
              <a:t>2010-17), </a:t>
            </a:r>
            <a:r>
              <a:rPr lang="en-US" sz="2900" dirty="0">
                <a:latin typeface="Calibri" charset="0"/>
              </a:rPr>
              <a:t>EDL (</a:t>
            </a:r>
            <a:r>
              <a:rPr lang="en-US" sz="2900" dirty="0" smtClean="0">
                <a:latin typeface="Calibri" charset="0"/>
              </a:rPr>
              <a:t>2015-17) </a:t>
            </a:r>
            <a:r>
              <a:rPr lang="en-US" sz="2900" dirty="0">
                <a:latin typeface="Calibri" charset="0"/>
              </a:rPr>
              <a:t>and other projects</a:t>
            </a:r>
          </a:p>
          <a:p>
            <a:pPr eaLnBrk="1" hangingPunct="1">
              <a:lnSpc>
                <a:spcPct val="110000"/>
              </a:lnSpc>
            </a:pPr>
            <a:r>
              <a:rPr lang="en-US" sz="2900" dirty="0">
                <a:latin typeface="Calibri" charset="0"/>
              </a:rPr>
              <a:t>Takes English, Chinese &amp; Spanish documents and produce a knowledge </a:t>
            </a:r>
            <a:r>
              <a:rPr lang="en-US" sz="2900" dirty="0" smtClean="0">
                <a:latin typeface="Calibri" charset="0"/>
              </a:rPr>
              <a:t>graph </a:t>
            </a:r>
            <a:r>
              <a:rPr lang="en-US" sz="2900" dirty="0">
                <a:latin typeface="Calibri" charset="0"/>
              </a:rPr>
              <a:t>in several formats</a:t>
            </a:r>
          </a:p>
          <a:p>
            <a:pPr eaLnBrk="1" hangingPunct="1">
              <a:lnSpc>
                <a:spcPct val="110000"/>
              </a:lnSpc>
            </a:pPr>
            <a:r>
              <a:rPr lang="en-US" sz="2900" dirty="0">
                <a:latin typeface="Calibri" charset="0"/>
              </a:rPr>
              <a:t>We’ll review its monolingual processing, look at the multi-lingual use </a:t>
            </a:r>
            <a:r>
              <a:rPr lang="en-US" sz="2900" dirty="0" smtClean="0">
                <a:latin typeface="Calibri" charset="0"/>
              </a:rPr>
              <a:t>case</a:t>
            </a:r>
            <a:endParaRPr lang="en-US" sz="2900" dirty="0">
              <a:latin typeface="Calibri" charset="0"/>
            </a:endParaRPr>
          </a:p>
        </p:txBody>
      </p:sp>
      <p:pic>
        <p:nvPicPr>
          <p:cNvPr id="15363" name="Picture 4" descr="lord_kelvin_small_mu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3713" y="127000"/>
            <a:ext cx="2274887" cy="2274888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tl" rotWithShape="0">
              <a:srgbClr val="000000">
                <a:alpha val="43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882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633413" y="37461"/>
            <a:ext cx="7774605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1 Information Extraction </a:t>
            </a:r>
            <a:endParaRPr lang="en-US" dirty="0">
              <a:latin typeface="Calibri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1685925" y="2119313"/>
            <a:ext cx="7035800" cy="353010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 charset="0"/>
              </a:rPr>
              <a:t>Process documents in </a:t>
            </a:r>
            <a:r>
              <a:rPr lang="en-US" sz="2800" b="1" dirty="0">
                <a:latin typeface="Calibri" charset="0"/>
              </a:rPr>
              <a:t>parallel</a:t>
            </a:r>
            <a:r>
              <a:rPr lang="en-US" sz="2800" dirty="0">
                <a:latin typeface="Calibri" charset="0"/>
              </a:rPr>
              <a:t> on a grid, applying </a:t>
            </a:r>
            <a:r>
              <a:rPr lang="en-US" sz="2800" dirty="0" smtClean="0">
                <a:latin typeface="Calibri" charset="0"/>
              </a:rPr>
              <a:t>information extraction tools </a:t>
            </a:r>
            <a:r>
              <a:rPr lang="en-US" sz="2800" dirty="0">
                <a:latin typeface="Calibri" charset="0"/>
              </a:rPr>
              <a:t>to find mentions, entities, relations and </a:t>
            </a:r>
            <a:r>
              <a:rPr lang="en-US" sz="2800" dirty="0" smtClean="0">
                <a:latin typeface="Calibri" charset="0"/>
              </a:rPr>
              <a:t>events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 charset="0"/>
              </a:rPr>
              <a:t>P</a:t>
            </a:r>
            <a:r>
              <a:rPr lang="en-US" sz="2800" dirty="0" smtClean="0">
                <a:latin typeface="Calibri" charset="0"/>
              </a:rPr>
              <a:t>roduce </a:t>
            </a:r>
            <a:r>
              <a:rPr lang="en-US" sz="2800" dirty="0">
                <a:latin typeface="Calibri" charset="0"/>
              </a:rPr>
              <a:t>an </a:t>
            </a:r>
            <a:r>
              <a:rPr lang="en-US" sz="2800" b="1" dirty="0">
                <a:latin typeface="Calibri" charset="0"/>
              </a:rPr>
              <a:t>Apache Thrift</a:t>
            </a:r>
            <a:r>
              <a:rPr lang="en-US" sz="2800" dirty="0">
                <a:latin typeface="Calibri" charset="0"/>
              </a:rPr>
              <a:t> object for each document </a:t>
            </a:r>
            <a:r>
              <a:rPr lang="en-US" sz="2800" dirty="0" smtClean="0">
                <a:latin typeface="Calibri" charset="0"/>
              </a:rPr>
              <a:t>with </a:t>
            </a:r>
            <a:r>
              <a:rPr lang="en-US" sz="2800" dirty="0">
                <a:latin typeface="Calibri" charset="0"/>
              </a:rPr>
              <a:t>text and relevant data produced by tools using a </a:t>
            </a:r>
            <a:r>
              <a:rPr lang="en-US" sz="2800" dirty="0" smtClean="0">
                <a:latin typeface="Calibri" charset="0"/>
              </a:rPr>
              <a:t>common </a:t>
            </a:r>
            <a:r>
              <a:rPr lang="en-US" sz="2800" b="1" dirty="0">
                <a:latin typeface="Calibri" charset="0"/>
              </a:rPr>
              <a:t>Concrete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schema for NLP data</a:t>
            </a:r>
            <a:endParaRPr lang="en-US" sz="2800" dirty="0">
              <a:latin typeface="Calibri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9725" y="1231900"/>
            <a:ext cx="1120775" cy="1169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4756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IE</a:t>
                </a:r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TAC</a:t>
                </a: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CR</a:t>
                </a:r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KB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MAT</a:t>
                </a:r>
              </a:p>
            </p:txBody>
          </p:sp>
          <p:cxnSp>
            <p:nvCxnSpPr>
              <p:cNvPr id="44" name="Straight Arrow Connector 43"/>
              <p:cNvCxnSpPr>
                <a:stCxn id="41" idx="2"/>
                <a:endCxn id="4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2" idx="2"/>
                <a:endCxn id="4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documents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KBs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5</a:t>
              </a:r>
            </a:p>
          </p:txBody>
        </p:sp>
      </p:grpSp>
      <p:grpSp>
        <p:nvGrpSpPr>
          <p:cNvPr id="74757" name="Group 1"/>
          <p:cNvGrpSpPr>
            <a:grpSpLocks/>
          </p:cNvGrpSpPr>
          <p:nvPr/>
        </p:nvGrpSpPr>
        <p:grpSpPr bwMode="auto">
          <a:xfrm>
            <a:off x="8142288" y="223838"/>
            <a:ext cx="730250" cy="939800"/>
            <a:chOff x="8142288" y="212725"/>
            <a:chExt cx="730250" cy="939800"/>
          </a:xfrm>
        </p:grpSpPr>
        <p:pic>
          <p:nvPicPr>
            <p:cNvPr id="65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74760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4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577975" y="274638"/>
            <a:ext cx="6564313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2 Integrating NLP data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685925" y="1406525"/>
            <a:ext cx="7327900" cy="495458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>
                <a:latin typeface="Calibri" charset="0"/>
              </a:rPr>
              <a:t>Process Concrete objects in parallel to:</a:t>
            </a:r>
          </a:p>
          <a:p>
            <a:pPr marL="168275" indent="-168275" eaLnBrk="1" hangingPunct="1">
              <a:defRPr/>
            </a:pPr>
            <a:r>
              <a:rPr lang="en-US" sz="2800" b="1" dirty="0">
                <a:latin typeface="Calibri" charset="0"/>
              </a:rPr>
              <a:t>Integrate</a:t>
            </a:r>
            <a:r>
              <a:rPr lang="en-US" sz="2800" dirty="0">
                <a:latin typeface="Calibri" charset="0"/>
              </a:rPr>
              <a:t> data from tools (e.g., </a:t>
            </a:r>
            <a:r>
              <a:rPr lang="en-US" sz="2800" dirty="0" smtClean="0">
                <a:latin typeface="Calibri" charset="0"/>
              </a:rPr>
              <a:t>Stanford, </a:t>
            </a:r>
            <a:r>
              <a:rPr lang="en-US" sz="2800" dirty="0">
                <a:latin typeface="Calibri" charset="0"/>
              </a:rPr>
              <a:t>Serif)</a:t>
            </a:r>
          </a:p>
          <a:p>
            <a:pPr marL="168275" indent="-168275" eaLnBrk="1" hangingPunct="1">
              <a:defRPr/>
            </a:pPr>
            <a:r>
              <a:rPr lang="en-US" sz="2800" b="1" dirty="0">
                <a:latin typeface="Calibri" charset="0"/>
              </a:rPr>
              <a:t>Fix problems</a:t>
            </a:r>
            <a:r>
              <a:rPr lang="en-US" sz="2800" dirty="0">
                <a:latin typeface="Calibri" charset="0"/>
              </a:rPr>
              <a:t>, e.g., trim </a:t>
            </a:r>
            <a:r>
              <a:rPr lang="en-US" sz="2800" dirty="0" smtClean="0">
                <a:latin typeface="Calibri" charset="0"/>
              </a:rPr>
              <a:t>mentions, </a:t>
            </a:r>
            <a:r>
              <a:rPr lang="en-US" sz="2800" dirty="0">
                <a:latin typeface="Calibri" charset="0"/>
              </a:rPr>
              <a:t>find missed </a:t>
            </a:r>
            <a:r>
              <a:rPr lang="en-US" sz="2800" dirty="0" smtClean="0">
                <a:latin typeface="Calibri" charset="0"/>
              </a:rPr>
              <a:t>mentions, deconflict tangled mention chains, </a:t>
            </a:r>
            <a:r>
              <a:rPr lang="is-IS" sz="2800" dirty="0" smtClean="0">
                <a:latin typeface="Calibri" charset="0"/>
              </a:rPr>
              <a:t>…</a:t>
            </a:r>
            <a:endParaRPr lang="en-US" sz="2800" b="1" dirty="0">
              <a:latin typeface="Calibri" charset="0"/>
            </a:endParaRPr>
          </a:p>
          <a:p>
            <a:pPr marL="168275" indent="-168275" eaLnBrk="1" hangingPunct="1">
              <a:defRPr/>
            </a:pPr>
            <a:r>
              <a:rPr lang="is-IS" sz="2800" dirty="0" smtClean="0">
                <a:latin typeface="Calibri" charset="0"/>
              </a:rPr>
              <a:t>Extract </a:t>
            </a:r>
            <a:r>
              <a:rPr lang="is-IS" sz="2800" dirty="0">
                <a:latin typeface="Calibri" charset="0"/>
              </a:rPr>
              <a:t>relations from </a:t>
            </a:r>
            <a:r>
              <a:rPr lang="is-IS" sz="2800" b="1" dirty="0">
                <a:latin typeface="Calibri" charset="0"/>
              </a:rPr>
              <a:t>events</a:t>
            </a:r>
            <a:r>
              <a:rPr lang="is-IS" sz="2800" dirty="0">
                <a:latin typeface="Calibri" charset="0"/>
              </a:rPr>
              <a:t> (life.born =&gt; date and place of </a:t>
            </a:r>
            <a:r>
              <a:rPr lang="is-IS" sz="2800" dirty="0" smtClean="0">
                <a:latin typeface="Calibri" charset="0"/>
              </a:rPr>
              <a:t>birth)</a:t>
            </a:r>
            <a:endParaRPr lang="is-IS" sz="2800" dirty="0">
              <a:latin typeface="Calibri" charset="0"/>
            </a:endParaRPr>
          </a:p>
          <a:p>
            <a:pPr marL="168275" indent="-168275" eaLnBrk="1" hangingPunct="1">
              <a:defRPr/>
            </a:pPr>
            <a:r>
              <a:rPr lang="is-IS" sz="2800" dirty="0" smtClean="0">
                <a:latin typeface="Calibri" charset="0"/>
              </a:rPr>
              <a:t>Map relations found by open IE systems to TAC ontology (</a:t>
            </a:r>
            <a:r>
              <a:rPr lang="is-IS" sz="2800" i="1" dirty="0" smtClean="0">
                <a:latin typeface="Calibri" charset="0"/>
              </a:rPr>
              <a:t>“is engineer at” =&gt; per:employee_of)</a:t>
            </a:r>
          </a:p>
          <a:p>
            <a:pPr marL="168275" indent="-168275" eaLnBrk="1" hangingPunct="1">
              <a:defRPr/>
            </a:pPr>
            <a:r>
              <a:rPr lang="en-US" sz="2800" dirty="0" smtClean="0">
                <a:latin typeface="Calibri" charset="0"/>
              </a:rPr>
              <a:t> Map schema to extended </a:t>
            </a:r>
            <a:r>
              <a:rPr lang="en-US" sz="2800" b="1" dirty="0">
                <a:latin typeface="Calibri" charset="0"/>
              </a:rPr>
              <a:t>TAC ontology</a:t>
            </a:r>
            <a:r>
              <a:rPr lang="en-US" dirty="0">
                <a:latin typeface="Calibri" charset="0"/>
              </a:rPr>
              <a:t> </a:t>
            </a:r>
            <a:endParaRPr lang="is-IS" b="1" dirty="0" smtClean="0">
              <a:latin typeface="Calibri" charset="0"/>
            </a:endParaRPr>
          </a:p>
          <a:p>
            <a:pPr marL="0" indent="0" eaLnBrk="1" hangingPunct="1">
              <a:buNone/>
              <a:defRPr/>
            </a:pPr>
            <a:r>
              <a:rPr lang="is-IS" b="1" dirty="0" smtClean="0">
                <a:latin typeface="Calibri" charset="0"/>
              </a:rPr>
              <a:t>30K ENG: </a:t>
            </a:r>
            <a:r>
              <a:rPr lang="is-IS" b="1" dirty="0" smtClean="0"/>
              <a:t>430K entities; 1.8M relations</a:t>
            </a:r>
            <a:endParaRPr lang="en-US" b="1" dirty="0">
              <a:latin typeface="Calibri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9725" y="2290763"/>
            <a:ext cx="1120775" cy="1069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6804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IE</a:t>
                </a:r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TAC</a:t>
                </a: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CR</a:t>
                </a:r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KB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MAT</a:t>
                </a:r>
              </a:p>
            </p:txBody>
          </p:sp>
          <p:cxnSp>
            <p:nvCxnSpPr>
              <p:cNvPr id="44" name="Straight Arrow Connector 43"/>
              <p:cNvCxnSpPr>
                <a:stCxn id="41" idx="2"/>
                <a:endCxn id="4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2" idx="2"/>
                <a:endCxn id="4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documents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KBs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5</a:t>
              </a:r>
            </a:p>
          </p:txBody>
        </p:sp>
      </p:grpSp>
      <p:grpSp>
        <p:nvGrpSpPr>
          <p:cNvPr id="76805" name="Group 65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67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76808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9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0" y="1684338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500"/>
              <a:t>NIST TAC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1577975" y="274638"/>
            <a:ext cx="6564313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3 Kripke: Cross-Doc Coref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685925" y="1156374"/>
            <a:ext cx="7327900" cy="4954587"/>
          </a:xfrm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sz="3000" dirty="0" smtClean="0">
                <a:latin typeface="Calibri" charset="0"/>
              </a:rPr>
              <a:t>Cross-document </a:t>
            </a:r>
            <a:r>
              <a:rPr lang="en-US" sz="3000" b="1" dirty="0" smtClean="0">
                <a:latin typeface="Calibri" charset="0"/>
              </a:rPr>
              <a:t>co-reference</a:t>
            </a:r>
            <a:r>
              <a:rPr lang="en-US" sz="3000" dirty="0" smtClean="0">
                <a:latin typeface="Calibri" charset="0"/>
              </a:rPr>
              <a:t> creates initial </a:t>
            </a:r>
            <a:r>
              <a:rPr lang="en-US" dirty="0" smtClean="0">
                <a:latin typeface="Calibri" charset="0"/>
              </a:rPr>
              <a:t>KB from a set of single-document KBs</a:t>
            </a:r>
            <a:endParaRPr lang="en-US" sz="3000" dirty="0" smtClean="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alibri" charset="0"/>
              </a:rPr>
              <a:t>Identify that </a:t>
            </a:r>
            <a:r>
              <a:rPr lang="en-US" sz="2400" i="1" dirty="0" smtClean="0">
                <a:latin typeface="Calibri" charset="0"/>
              </a:rPr>
              <a:t>Barack Obama </a:t>
            </a:r>
            <a:r>
              <a:rPr lang="en-US" sz="2400" dirty="0" smtClean="0">
                <a:latin typeface="Calibri" charset="0"/>
              </a:rPr>
              <a:t>entity in DOC32 is same individual as </a:t>
            </a:r>
            <a:r>
              <a:rPr lang="en-US" sz="2400" i="1" dirty="0" smtClean="0">
                <a:latin typeface="Calibri" charset="0"/>
              </a:rPr>
              <a:t>Obama</a:t>
            </a:r>
            <a:r>
              <a:rPr lang="en-US" sz="2400" dirty="0" smtClean="0">
                <a:latin typeface="Calibri" charset="0"/>
              </a:rPr>
              <a:t> in DOC342, etc.</a:t>
            </a: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b="1" dirty="0">
                <a:latin typeface="Calibri" charset="0"/>
              </a:rPr>
              <a:t>Language </a:t>
            </a:r>
            <a:r>
              <a:rPr lang="en-US" b="1" dirty="0" smtClean="0">
                <a:latin typeface="Calibri" charset="0"/>
              </a:rPr>
              <a:t>agnostic</a:t>
            </a:r>
            <a:r>
              <a:rPr lang="en-US" dirty="0" smtClean="0">
                <a:latin typeface="Calibri" charset="0"/>
              </a:rPr>
              <a:t>; works well for ENG, CMN, SPA document collections</a:t>
            </a:r>
            <a:endParaRPr lang="en-US" dirty="0">
              <a:latin typeface="Calibri" charset="0"/>
            </a:endParaRP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dirty="0">
                <a:latin typeface="Calibri" charset="0"/>
              </a:rPr>
              <a:t>U</a:t>
            </a:r>
            <a:r>
              <a:rPr lang="en-US" dirty="0" smtClean="0">
                <a:latin typeface="Calibri" charset="0"/>
              </a:rPr>
              <a:t>ses entity </a:t>
            </a:r>
            <a:r>
              <a:rPr lang="en-US" b="1" dirty="0" smtClean="0">
                <a:latin typeface="Calibri" charset="0"/>
              </a:rPr>
              <a:t>type</a:t>
            </a:r>
            <a:r>
              <a:rPr lang="en-US" dirty="0" smtClean="0">
                <a:latin typeface="Calibri" charset="0"/>
              </a:rPr>
              <a:t> and </a:t>
            </a:r>
            <a:r>
              <a:rPr lang="en-US" b="1" dirty="0" smtClean="0">
                <a:latin typeface="Calibri" charset="0"/>
              </a:rPr>
              <a:t>mention strings </a:t>
            </a:r>
            <a:r>
              <a:rPr lang="en-US" dirty="0" smtClean="0">
                <a:latin typeface="Calibri" charset="0"/>
              </a:rPr>
              <a:t>and context of co-mentioned entities</a:t>
            </a: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dirty="0"/>
              <a:t>Untrained, agglomerative </a:t>
            </a:r>
            <a:r>
              <a:rPr lang="en-US" b="1" dirty="0" smtClean="0"/>
              <a:t>clustering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is-IS" b="1" dirty="0">
                <a:latin typeface="Calibri" charset="0"/>
              </a:rPr>
              <a:t>30K ENG: </a:t>
            </a:r>
            <a:r>
              <a:rPr lang="is-IS" b="1" dirty="0"/>
              <a:t>210K entities; 1</a:t>
            </a:r>
            <a:r>
              <a:rPr lang="is-IS" b="1" dirty="0" smtClean="0"/>
              <a:t>.2M relations</a:t>
            </a:r>
            <a:endParaRPr lang="en-US" b="1" dirty="0"/>
          </a:p>
          <a:p>
            <a:pPr marL="228600" indent="-228600" eaLnBrk="1" hangingPunct="1">
              <a:lnSpc>
                <a:spcPct val="110000"/>
              </a:lnSpc>
              <a:defRPr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9725" y="3297238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9876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IE</a:t>
                </a:r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TAC</a:t>
                </a: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CR</a:t>
                </a:r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KB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MAT</a:t>
                </a:r>
              </a:p>
            </p:txBody>
          </p:sp>
          <p:cxnSp>
            <p:nvCxnSpPr>
              <p:cNvPr id="44" name="Straight Arrow Connector 43"/>
              <p:cNvCxnSpPr>
                <a:stCxn id="41" idx="2"/>
                <a:endCxn id="4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2" idx="2"/>
                <a:endCxn id="4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documents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KBs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5</a:t>
              </a:r>
            </a:p>
          </p:txBody>
        </p:sp>
      </p:grpSp>
      <p:grpSp>
        <p:nvGrpSpPr>
          <p:cNvPr id="79877" name="Group 66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68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79880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512888" y="274638"/>
            <a:ext cx="7008812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Calibri" charset="0"/>
              </a:rPr>
              <a:t>4 Inference </a:t>
            </a:r>
            <a:r>
              <a:rPr lang="en-US" dirty="0">
                <a:latin typeface="Calibri" charset="0"/>
              </a:rPr>
              <a:t>and adjudication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77975" y="1439863"/>
            <a:ext cx="7566025" cy="52292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US" sz="3000" dirty="0" smtClean="0">
                <a:latin typeface="Calibri" charset="0"/>
              </a:rPr>
              <a:t>Reasoning to</a:t>
            </a:r>
          </a:p>
          <a:p>
            <a:pPr marL="233363" indent="-233363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000" dirty="0" smtClean="0">
                <a:latin typeface="Calibri" charset="0"/>
              </a:rPr>
              <a:t>Delete </a:t>
            </a:r>
            <a:r>
              <a:rPr lang="en-US" sz="3000" dirty="0">
                <a:latin typeface="Calibri" charset="0"/>
              </a:rPr>
              <a:t>relations </a:t>
            </a:r>
            <a:r>
              <a:rPr lang="en-US" sz="3000" dirty="0" smtClean="0">
                <a:latin typeface="Calibri" charset="0"/>
              </a:rPr>
              <a:t>violating ontology </a:t>
            </a:r>
            <a:r>
              <a:rPr lang="en-US" sz="3000" dirty="0">
                <a:latin typeface="Calibri" charset="0"/>
              </a:rPr>
              <a:t>constraints</a:t>
            </a:r>
          </a:p>
          <a:p>
            <a:pPr marL="457200" lvl="1" indent="-223838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 smtClean="0">
                <a:latin typeface="Calibri" charset="0"/>
              </a:rPr>
              <a:t>Person </a:t>
            </a:r>
            <a:r>
              <a:rPr lang="en-US" i="1" dirty="0">
                <a:latin typeface="Calibri" charset="0"/>
              </a:rPr>
              <a:t>can’t be born in an </a:t>
            </a:r>
            <a:r>
              <a:rPr lang="en-US" i="1" dirty="0" smtClean="0">
                <a:latin typeface="Calibri" charset="0"/>
              </a:rPr>
              <a:t>organization</a:t>
            </a:r>
          </a:p>
          <a:p>
            <a:pPr marL="457200" lvl="1" indent="-223838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 smtClean="0">
                <a:latin typeface="Calibri" charset="0"/>
              </a:rPr>
              <a:t>Person can’t be her own parent or spouse</a:t>
            </a:r>
            <a:endParaRPr lang="en-US" i="1" dirty="0">
              <a:latin typeface="Calibri" charset="0"/>
            </a:endParaRPr>
          </a:p>
          <a:p>
            <a:pPr marL="233363" indent="-233363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000" dirty="0" smtClean="0">
                <a:latin typeface="Calibri" charset="0"/>
              </a:rPr>
              <a:t>Infer missing relations</a:t>
            </a:r>
            <a:endParaRPr lang="en-US" sz="3000" dirty="0">
              <a:latin typeface="Calibri" charset="0"/>
            </a:endParaRPr>
          </a:p>
          <a:p>
            <a:pPr marL="461963" lvl="1" indent="-228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>
                <a:latin typeface="Calibri" charset="0"/>
              </a:rPr>
              <a:t>Two people sharing a parent are siblings</a:t>
            </a:r>
          </a:p>
          <a:p>
            <a:pPr marL="461963" lvl="1" indent="-228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 smtClean="0">
                <a:latin typeface="Calibri" charset="0"/>
              </a:rPr>
              <a:t>X born in place P</a:t>
            </a:r>
            <a:r>
              <a:rPr lang="en-US" i="1" baseline="-25000" dirty="0" smtClean="0">
                <a:latin typeface="Calibri" charset="0"/>
              </a:rPr>
              <a:t>1</a:t>
            </a:r>
            <a:r>
              <a:rPr lang="en-US" i="1" dirty="0" smtClean="0">
                <a:latin typeface="Calibri" charset="0"/>
              </a:rPr>
              <a:t>,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1</a:t>
            </a:r>
            <a:r>
              <a:rPr lang="en-US" i="1" dirty="0" smtClean="0">
                <a:latin typeface="Calibri" charset="0"/>
              </a:rPr>
              <a:t> part of P</a:t>
            </a:r>
            <a:r>
              <a:rPr lang="en-US" i="1" baseline="-25000" dirty="0" smtClean="0">
                <a:latin typeface="Calibri" charset="0"/>
              </a:rPr>
              <a:t>2</a:t>
            </a:r>
            <a:r>
              <a:rPr lang="en-US" i="1" dirty="0" smtClean="0">
                <a:latin typeface="Calibri" charset="0"/>
              </a:rPr>
              <a:t> =&gt; X born in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2</a:t>
            </a:r>
            <a:endParaRPr lang="en-US" i="1" dirty="0">
              <a:latin typeface="Calibri" charset="0"/>
            </a:endParaRPr>
          </a:p>
          <a:p>
            <a:pPr marL="461963" lvl="1" indent="-228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 smtClean="0">
                <a:latin typeface="Calibri" charset="0"/>
              </a:rPr>
              <a:t>Person probably </a:t>
            </a:r>
            <a:r>
              <a:rPr lang="en-US" i="1" dirty="0">
                <a:latin typeface="Calibri" charset="0"/>
              </a:rPr>
              <a:t>citizen of their country of </a:t>
            </a:r>
            <a:r>
              <a:rPr lang="en-US" i="1" dirty="0" smtClean="0">
                <a:latin typeface="Calibri" charset="0"/>
              </a:rPr>
              <a:t>birt</a:t>
            </a:r>
            <a:r>
              <a:rPr lang="en-US" sz="2600" i="1" dirty="0" smtClean="0">
                <a:latin typeface="Calibri" charset="0"/>
              </a:rPr>
              <a:t>h</a:t>
            </a:r>
          </a:p>
          <a:p>
            <a:pPr marL="461963" lvl="1" indent="-228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 smtClean="0">
                <a:latin typeface="Calibri" charset="0"/>
              </a:rPr>
              <a:t>A CFO is a per:top_level_employee</a:t>
            </a:r>
            <a:endParaRPr lang="en-US" i="1" dirty="0">
              <a:latin typeface="Calibri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  <a:defRPr/>
            </a:pPr>
            <a:endParaRPr lang="en-US" dirty="0">
              <a:latin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1313" y="4322763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86020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IE</a:t>
                </a: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TAC</a:t>
                </a:r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CR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KB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MAT</a:t>
                </a:r>
              </a:p>
            </p:txBody>
          </p:sp>
          <p:cxnSp>
            <p:nvCxnSpPr>
              <p:cNvPr id="53" name="Straight Arrow Connector 52"/>
              <p:cNvCxnSpPr>
                <a:stCxn id="50" idx="2"/>
                <a:endCxn id="51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1" idx="2"/>
                <a:endCxn id="52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documents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KBs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5</a:t>
              </a:r>
            </a:p>
          </p:txBody>
        </p:sp>
      </p:grpSp>
      <p:grpSp>
        <p:nvGrpSpPr>
          <p:cNvPr id="86021" name="Group 73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75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86024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6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Entity Linking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1632720" y="1880525"/>
            <a:ext cx="7094987" cy="4014370"/>
          </a:xfrm>
        </p:spPr>
        <p:txBody>
          <a:bodyPr/>
          <a:lstStyle/>
          <a:p>
            <a:pPr marL="228600" indent="-228600" eaLnBrk="1" hangingPunct="1"/>
            <a:r>
              <a:rPr lang="en-US" dirty="0" smtClean="0">
                <a:latin typeface="Calibri" charset="0"/>
              </a:rPr>
              <a:t>Try to links </a:t>
            </a:r>
            <a:r>
              <a:rPr lang="en-US" dirty="0">
                <a:latin typeface="Calibri" charset="0"/>
              </a:rPr>
              <a:t>entities to reference </a:t>
            </a:r>
            <a:r>
              <a:rPr lang="en-US" dirty="0" smtClean="0">
                <a:latin typeface="Calibri" charset="0"/>
              </a:rPr>
              <a:t>KB, a subset  of Freebase with</a:t>
            </a:r>
            <a:endParaRPr lang="en-US" dirty="0">
              <a:latin typeface="Calibri" charset="0"/>
            </a:endParaRPr>
          </a:p>
          <a:p>
            <a:pPr marL="574675" lvl="1" indent="-231775" eaLnBrk="1" hangingPunct="1">
              <a:buFont typeface="Lucida Grande" charset="0"/>
              <a:buChar char="-"/>
            </a:pPr>
            <a:r>
              <a:rPr lang="en-US" dirty="0" smtClean="0">
                <a:latin typeface="Calibri" charset="0"/>
              </a:rPr>
              <a:t>~</a:t>
            </a:r>
            <a:r>
              <a:rPr lang="en-US" dirty="0">
                <a:latin typeface="Calibri" charset="0"/>
              </a:rPr>
              <a:t>4.5M entities and ~150M triples</a:t>
            </a:r>
          </a:p>
          <a:p>
            <a:pPr marL="574675" lvl="1" indent="-231775" eaLnBrk="1" hangingPunct="1">
              <a:buFont typeface="Lucida Grande" charset="0"/>
              <a:buChar char="-"/>
            </a:pPr>
            <a:r>
              <a:rPr lang="en-US" dirty="0">
                <a:latin typeface="Calibri" charset="0"/>
              </a:rPr>
              <a:t>Names and text in English, Spanish and Chinese</a:t>
            </a:r>
          </a:p>
          <a:p>
            <a:pPr marL="228600" indent="-228600" eaLnBrk="1" hangingPunct="1"/>
            <a:r>
              <a:rPr lang="en-US" dirty="0" smtClean="0">
                <a:latin typeface="Calibri" charset="0"/>
              </a:rPr>
              <a:t>Don’t link if no matches, poor matches or ambiguous matches</a:t>
            </a:r>
            <a:endParaRPr lang="en-US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marL="228600" indent="-228600" eaLnBrk="1" hangingPunct="1"/>
            <a:endParaRPr lang="en-US" sz="2800" dirty="0">
              <a:latin typeface="Calibri" charset="0"/>
            </a:endParaRPr>
          </a:p>
          <a:p>
            <a:pPr marL="228600" indent="-228600" eaLnBrk="1" hangingPunct="1"/>
            <a:endParaRPr lang="en-US" sz="2800" dirty="0">
              <a:latin typeface="Calibri" charset="0"/>
            </a:endParaRPr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74738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116" name="Group 10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12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90127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41313" y="4322763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90118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49" name="Group 48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IE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TAC</a:t>
                </a:r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CR</a:t>
                </a:r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KB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MAT</a:t>
                </a:r>
              </a:p>
            </p:txBody>
          </p:sp>
          <p:cxnSp>
            <p:nvCxnSpPr>
              <p:cNvPr id="60" name="Straight Arrow Connector 59"/>
              <p:cNvCxnSpPr>
                <a:stCxn id="57" idx="2"/>
                <a:endCxn id="58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8" idx="2"/>
                <a:endCxn id="59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documents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KBs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638300" y="111125"/>
            <a:ext cx="6069013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KB-level merging rules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1649413" y="1177925"/>
            <a:ext cx="7361237" cy="5581650"/>
          </a:xfrm>
        </p:spPr>
        <p:txBody>
          <a:bodyPr/>
          <a:lstStyle/>
          <a:p>
            <a:pPr eaLnBrk="1" hangingPunct="1"/>
            <a:r>
              <a:rPr lang="en-US" sz="3100" dirty="0" smtClean="0">
                <a:latin typeface="Calibri" charset="0"/>
              </a:rPr>
              <a:t>Merge </a:t>
            </a:r>
            <a:r>
              <a:rPr lang="en-US" sz="3100" dirty="0">
                <a:latin typeface="Calibri" charset="0"/>
              </a:rPr>
              <a:t>entities of same type linked to same </a:t>
            </a:r>
            <a:r>
              <a:rPr lang="en-US" sz="3100" dirty="0" smtClean="0">
                <a:latin typeface="Calibri" charset="0"/>
              </a:rPr>
              <a:t> KB entity</a:t>
            </a:r>
            <a:endParaRPr lang="en-US" sz="3100" dirty="0">
              <a:latin typeface="Calibri" charset="0"/>
            </a:endParaRPr>
          </a:p>
          <a:p>
            <a:pPr eaLnBrk="1" hangingPunct="1"/>
            <a:r>
              <a:rPr lang="en-US" sz="3100" dirty="0">
                <a:latin typeface="Calibri" charset="0"/>
              </a:rPr>
              <a:t>Merge cities in same region with same name</a:t>
            </a:r>
          </a:p>
          <a:p>
            <a:pPr eaLnBrk="1" hangingPunct="1"/>
            <a:r>
              <a:rPr lang="en-US" sz="3100" dirty="0">
                <a:latin typeface="Calibri" charset="0"/>
              </a:rPr>
              <a:t>Highly discriminative relations give evidence of sameness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per:spouse is few to few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org:top_level_employee is few to few</a:t>
            </a:r>
          </a:p>
          <a:p>
            <a:pPr eaLnBrk="1" hangingPunct="1"/>
            <a:r>
              <a:rPr lang="en-US" sz="3100" dirty="0">
                <a:latin typeface="Calibri" charset="0"/>
              </a:rPr>
              <a:t>Merge PERs with similar names who were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Both married to the same person, or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Both CEOs of the same company, or </a:t>
            </a:r>
            <a:r>
              <a:rPr lang="is-IS" dirty="0">
                <a:latin typeface="Calibri" charset="0"/>
              </a:rPr>
              <a:t>…</a:t>
            </a:r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91139" name="Picture 1" descr="merge-duplicate-contact-across-different-accounts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625"/>
            <a:ext cx="12049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40" name="Group 7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9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91151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1313" y="4322763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91142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IE</a:t>
                </a:r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TAC</a:t>
                </a:r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CR</a:t>
                </a:r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KB</a:t>
                </a:r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MAT</a:t>
                </a: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2" idx="2"/>
                <a:endCxn id="2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documents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KBs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Slot Value Consolidation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577975" y="1147763"/>
            <a:ext cx="7294563" cy="5262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alibri" charset="0"/>
              </a:rPr>
              <a:t>Problem: </a:t>
            </a:r>
            <a:r>
              <a:rPr lang="en-US" dirty="0">
                <a:latin typeface="Calibri" charset="0"/>
              </a:rPr>
              <a:t>too many values for some slots, especially for ‘popular’ entities, e.g</a:t>
            </a:r>
            <a:r>
              <a:rPr lang="en-US" dirty="0" smtClean="0">
                <a:latin typeface="Calibri" charset="0"/>
              </a:rPr>
              <a:t>.,</a:t>
            </a:r>
            <a:endParaRPr lang="en-US" dirty="0">
              <a:latin typeface="Calibri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</a:rPr>
              <a:t>An entity with four different </a:t>
            </a:r>
            <a:r>
              <a:rPr lang="en-US" i="1" dirty="0">
                <a:latin typeface="Calibri" charset="0"/>
              </a:rPr>
              <a:t>per:age</a:t>
            </a:r>
            <a:r>
              <a:rPr lang="en-US" dirty="0">
                <a:latin typeface="Calibri" charset="0"/>
              </a:rPr>
              <a:t> values </a:t>
            </a:r>
          </a:p>
          <a:p>
            <a:pPr lvl="1" eaLnBrk="1" hangingPunct="1">
              <a:defRPr/>
            </a:pPr>
            <a:r>
              <a:rPr lang="en-US" dirty="0">
                <a:latin typeface="Calibri" charset="0"/>
              </a:rPr>
              <a:t>Obama </a:t>
            </a:r>
            <a:r>
              <a:rPr lang="en-US" dirty="0" smtClean="0">
                <a:latin typeface="Calibri" charset="0"/>
              </a:rPr>
              <a:t>had ~100 </a:t>
            </a:r>
            <a:r>
              <a:rPr lang="en-US" i="1" dirty="0">
                <a:latin typeface="Calibri" charset="0"/>
              </a:rPr>
              <a:t>per:employee_of</a:t>
            </a:r>
            <a:r>
              <a:rPr lang="en-US" dirty="0">
                <a:latin typeface="Calibri" charset="0"/>
              </a:rPr>
              <a:t> values</a:t>
            </a:r>
          </a:p>
          <a:p>
            <a:pPr eaLnBrk="1" hangingPunct="1">
              <a:defRPr/>
            </a:pPr>
            <a:r>
              <a:rPr lang="en-US" b="1" dirty="0">
                <a:latin typeface="Calibri" charset="0"/>
              </a:rPr>
              <a:t>Strategy: </a:t>
            </a:r>
            <a:r>
              <a:rPr lang="en-US" dirty="0">
                <a:latin typeface="Calibri" charset="0"/>
              </a:rPr>
              <a:t>rank values and select best</a:t>
            </a:r>
          </a:p>
          <a:p>
            <a:pPr lvl="1" eaLnBrk="1" hangingPunct="1">
              <a:defRPr/>
            </a:pPr>
            <a:r>
              <a:rPr lang="en-US" dirty="0" smtClean="0">
                <a:latin typeface="Calibri" charset="0"/>
              </a:rPr>
              <a:t>Rank </a:t>
            </a:r>
            <a:r>
              <a:rPr lang="en-US" dirty="0">
                <a:latin typeface="Calibri" charset="0"/>
              </a:rPr>
              <a:t>values by # of attesting </a:t>
            </a:r>
            <a:r>
              <a:rPr lang="en-US" dirty="0" smtClean="0">
                <a:latin typeface="Calibri" charset="0"/>
              </a:rPr>
              <a:t>docs and probability</a:t>
            </a:r>
            <a:endParaRPr lang="en-US" dirty="0">
              <a:latin typeface="Calibri" charset="0"/>
            </a:endParaRPr>
          </a:p>
          <a:p>
            <a:pPr lvl="1" eaLnBrk="1" hangingPunct="1">
              <a:defRPr/>
            </a:pPr>
            <a:r>
              <a:rPr lang="en-US" dirty="0" smtClean="0">
                <a:latin typeface="Calibri" charset="0"/>
              </a:rPr>
              <a:t>Choose best N value depending on relation type </a:t>
            </a:r>
          </a:p>
          <a:p>
            <a:pPr marL="0" indent="0" eaLnBrk="1" hangingPunct="1">
              <a:buNone/>
              <a:defRPr/>
            </a:pPr>
            <a:endParaRPr lang="is-IS" sz="2800" b="1" dirty="0" smtClean="0">
              <a:latin typeface="Calibri" charset="0"/>
            </a:endParaRPr>
          </a:p>
          <a:p>
            <a:pPr marL="0" indent="0" eaLnBrk="1" hangingPunct="1">
              <a:buNone/>
              <a:defRPr/>
            </a:pPr>
            <a:r>
              <a:rPr lang="is-IS" sz="2800" b="1" dirty="0" smtClean="0">
                <a:latin typeface="Calibri" charset="0"/>
              </a:rPr>
              <a:t>30K ENG: </a:t>
            </a:r>
            <a:r>
              <a:rPr lang="is-IS" sz="2800" b="1" dirty="0" smtClean="0"/>
              <a:t>183K entities; 2.1M relations</a:t>
            </a:r>
            <a:endParaRPr lang="en-US" sz="2800" dirty="0">
              <a:latin typeface="Calibri" charset="0"/>
            </a:endParaRPr>
          </a:p>
          <a:p>
            <a:pPr lvl="1" eaLnBrk="1" hangingPunct="1">
              <a:defRPr/>
            </a:pPr>
            <a:endParaRPr lang="en-US" dirty="0">
              <a:latin typeface="Calibri" charset="0"/>
            </a:endParaRPr>
          </a:p>
          <a:p>
            <a:pPr lvl="1" eaLnBrk="1" hangingPunct="1">
              <a:defRPr/>
            </a:pPr>
            <a:endParaRPr lang="en-US" dirty="0">
              <a:latin typeface="Calibri" charset="0"/>
            </a:endParaRPr>
          </a:p>
          <a:p>
            <a:pPr eaLnBrk="1" hangingPunct="1">
              <a:defRPr/>
            </a:pPr>
            <a:endParaRPr lang="en-US" dirty="0">
              <a:latin typeface="Calibri" charset="0"/>
            </a:endParaRPr>
          </a:p>
        </p:txBody>
      </p:sp>
      <p:grpSp>
        <p:nvGrpSpPr>
          <p:cNvPr id="92163" name="Group 6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8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92174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1313" y="4322763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92165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12" name="Group 11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IE</a:t>
                </a:r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TAC</a:t>
                </a:r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CR</a:t>
                </a:r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KB</a:t>
                </a:r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MAT</a:t>
                </a:r>
              </a:p>
            </p:txBody>
          </p:sp>
          <p:cxnSp>
            <p:nvCxnSpPr>
              <p:cNvPr id="23" name="Straight Arrow Connector 22"/>
              <p:cNvCxnSpPr>
                <a:stCxn id="20" idx="2"/>
                <a:endCxn id="21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documents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KBs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949325" y="274638"/>
            <a:ext cx="705643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Materialize KB versions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77975" y="1986952"/>
            <a:ext cx="7566025" cy="2476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>
                <a:latin typeface="Calibri" charset="0"/>
              </a:rPr>
              <a:t>Encode </a:t>
            </a:r>
            <a:r>
              <a:rPr lang="en-US" dirty="0">
                <a:latin typeface="Calibri" charset="0"/>
              </a:rPr>
              <a:t>KB in </a:t>
            </a:r>
            <a:r>
              <a:rPr lang="en-US" dirty="0" smtClean="0">
                <a:latin typeface="Calibri" charset="0"/>
              </a:rPr>
              <a:t>your favorite database or graph store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dirty="0" smtClean="0">
              <a:latin typeface="Calibri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>
                <a:latin typeface="Calibri" charset="0"/>
              </a:rPr>
              <a:t>We use the RDF/OWL Semantic Web technology stack</a:t>
            </a:r>
            <a:endParaRPr lang="en-US" sz="2800" dirty="0">
              <a:latin typeface="Calibri" charset="0"/>
            </a:endParaRPr>
          </a:p>
          <a:p>
            <a:pPr marL="233363" indent="-233363" eaLnBrk="1" hangingPunct="1">
              <a:lnSpc>
                <a:spcPct val="120000"/>
              </a:lnSpc>
              <a:defRPr/>
            </a:pPr>
            <a:endParaRPr lang="en-US" dirty="0">
              <a:latin typeface="Calibri" charset="0"/>
            </a:endParaRPr>
          </a:p>
        </p:txBody>
      </p:sp>
      <p:grpSp>
        <p:nvGrpSpPr>
          <p:cNvPr id="96259" name="Group 7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9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96270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4488" y="5314950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96261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IE</a:t>
                </a:r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TAC</a:t>
                </a:r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CR</a:t>
                </a:r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KB</a:t>
                </a:r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prstClr val="white"/>
                    </a:solidFill>
                  </a:rPr>
                  <a:t>MAT</a:t>
                </a: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2" idx="2"/>
                <a:endCxn id="2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documents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KBs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prstClr val="black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607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0" y="1684338"/>
            <a:ext cx="9144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500"/>
              <a:t>Multi-lingual Kelvin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Multilingual KBP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574088" cy="4954588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Many examples where facts from different languages combine to answer queries or support inference</a:t>
            </a:r>
            <a:endParaRPr lang="en-US" sz="2800" b="1" dirty="0" smtClean="0"/>
          </a:p>
          <a:p>
            <a:pPr marL="455613" lvl="1" indent="0">
              <a:buFont typeface="Arial" charset="0"/>
              <a:buNone/>
              <a:defRPr/>
            </a:pPr>
            <a:r>
              <a:rPr lang="en-US" sz="2400" b="1" dirty="0" smtClean="0"/>
              <a:t>Q:</a:t>
            </a:r>
            <a:r>
              <a:rPr lang="en-US" sz="2400" dirty="0" smtClean="0"/>
              <a:t> Who lives in the same city as </a:t>
            </a:r>
            <a:r>
              <a:rPr lang="en-US" sz="2400" i="1" dirty="0" err="1" smtClean="0"/>
              <a:t>Bodo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Elleke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b="1" dirty="0" smtClean="0"/>
              <a:t>A:</a:t>
            </a:r>
            <a:r>
              <a:rPr lang="en-US" sz="2400" dirty="0" smtClean="0"/>
              <a:t> </a:t>
            </a:r>
            <a:r>
              <a:rPr lang="en-US" sz="2400" i="1" dirty="0" smtClean="0"/>
              <a:t>Frank </a:t>
            </a:r>
            <a:r>
              <a:rPr lang="en-US" sz="2400" i="1" dirty="0" err="1" smtClean="0"/>
              <a:t>Ribery</a:t>
            </a:r>
            <a:r>
              <a:rPr lang="en-US" sz="2400" dirty="0" smtClean="0"/>
              <a:t> aka </a:t>
            </a:r>
            <a:r>
              <a:rPr lang="en-US" sz="2400" i="1" dirty="0" smtClean="0"/>
              <a:t>Franck </a:t>
            </a:r>
            <a:r>
              <a:rPr lang="en-US" sz="2400" i="1" dirty="0" err="1" smtClean="0"/>
              <a:t>Ribéry</a:t>
            </a:r>
            <a:r>
              <a:rPr lang="en-US" sz="2400" dirty="0" smtClean="0"/>
              <a:t> aka </a:t>
            </a:r>
            <a:r>
              <a:rPr lang="en-US" sz="2400" i="1" dirty="0" smtClean="0"/>
              <a:t>里贝里</a:t>
            </a:r>
          </a:p>
          <a:p>
            <a:pPr>
              <a:defRPr/>
            </a:pPr>
            <a:r>
              <a:rPr lang="en-US" sz="2800" dirty="0" smtClean="0"/>
              <a:t>Why we know both live in Munich:</a:t>
            </a:r>
          </a:p>
          <a:p>
            <a:pPr marL="338138" lvl="1" indent="-222250">
              <a:buFont typeface="+mj-lt"/>
              <a:buAutoNum type="arabicPeriod"/>
              <a:defRPr/>
            </a:pPr>
            <a:r>
              <a:rPr lang="en-US" sz="2000" dirty="0"/>
              <a:t> :e8 </a:t>
            </a:r>
            <a:r>
              <a:rPr lang="en-US" sz="2000" dirty="0" err="1"/>
              <a:t>gpe:residents_of_city</a:t>
            </a:r>
            <a:r>
              <a:rPr lang="en-US" sz="2000" dirty="0"/>
              <a:t> :e23 ENG_3:3217-3235</a:t>
            </a:r>
            <a:br>
              <a:rPr lang="en-US" sz="2000" dirty="0"/>
            </a:br>
            <a:r>
              <a:rPr lang="en-US" sz="2000" dirty="0"/>
              <a:t>...said the younger </a:t>
            </a:r>
            <a:r>
              <a:rPr lang="en-US" sz="2000" b="1" dirty="0" err="1">
                <a:solidFill>
                  <a:srgbClr val="FF0000"/>
                </a:solidFill>
              </a:rPr>
              <a:t>Bodo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Elleke</a:t>
            </a:r>
            <a:r>
              <a:rPr lang="en-US" sz="2000" dirty="0"/>
              <a:t>, who was born in </a:t>
            </a:r>
            <a:r>
              <a:rPr lang="en-US" sz="2000" dirty="0" err="1"/>
              <a:t>Schodack</a:t>
            </a:r>
            <a:r>
              <a:rPr lang="en-US" sz="2000" dirty="0"/>
              <a:t> in 1930 and is now a retired architect </a:t>
            </a:r>
            <a:r>
              <a:rPr lang="en-US" sz="2000" b="1" dirty="0">
                <a:solidFill>
                  <a:srgbClr val="FF0000"/>
                </a:solidFill>
              </a:rPr>
              <a:t>who lives in Munich</a:t>
            </a:r>
            <a:r>
              <a:rPr lang="en-US" sz="2000" dirty="0" smtClean="0"/>
              <a:t>.</a:t>
            </a:r>
          </a:p>
          <a:p>
            <a:pPr marL="338138" lvl="1" indent="-222250">
              <a:buFont typeface="+mj-lt"/>
              <a:buAutoNum type="arabicPeriod"/>
              <a:defRPr/>
            </a:pPr>
            <a:r>
              <a:rPr lang="en-US" sz="2000" dirty="0" smtClean="0"/>
              <a:t>:e8 </a:t>
            </a:r>
            <a:r>
              <a:rPr lang="en-US" sz="2000" dirty="0" err="1" smtClean="0"/>
              <a:t>gpe:residents_of_city</a:t>
            </a:r>
            <a:r>
              <a:rPr lang="en-US" sz="2000" dirty="0" smtClean="0"/>
              <a:t> :e25 CMN</a:t>
            </a:r>
            <a:r>
              <a:rPr lang="is-IS" sz="2000" dirty="0" smtClean="0"/>
              <a:t>…</a:t>
            </a:r>
            <a:r>
              <a:rPr lang="en-US" sz="2000" dirty="0" smtClean="0"/>
              <a:t>0UTJ:292-361 </a:t>
            </a:r>
            <a:br>
              <a:rPr lang="en-US" sz="2000" dirty="0" smtClean="0"/>
            </a:br>
            <a:r>
              <a:rPr lang="zh-TW" altLang="en-US" sz="2000" dirty="0" smtClean="0"/>
              <a:t>拉霍伊在接受西班牙国家电台的采访时肯定，今年的三位金球奖热门候选人中，梅西“度过了一个出色的赛季”，而拜仁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慕尼黑球员里贝里</a:t>
            </a:r>
            <a:r>
              <a:rPr lang="zh-TW" altLang="en-US" sz="2000" dirty="0" smtClean="0"/>
              <a:t>则“赢得了一切”</a:t>
            </a:r>
            <a:endParaRPr lang="en-US" altLang="zh-TW" sz="2000" dirty="0" smtClean="0"/>
          </a:p>
          <a:p>
            <a:pPr marL="233363" indent="-233363">
              <a:defRPr/>
            </a:pPr>
            <a:r>
              <a:rPr lang="en-US" sz="2800" dirty="0" err="1" smtClean="0"/>
              <a:t>Kripke</a:t>
            </a:r>
            <a:r>
              <a:rPr lang="en-US" sz="2800" dirty="0" smtClean="0"/>
              <a:t> merged entities with mentions </a:t>
            </a:r>
            <a:r>
              <a:rPr lang="en-US" sz="2800" i="1" dirty="0" smtClean="0">
                <a:solidFill>
                  <a:srgbClr val="FF0000"/>
                </a:solidFill>
              </a:rPr>
              <a:t>Frank </a:t>
            </a:r>
            <a:r>
              <a:rPr lang="en-US" sz="2800" i="1" dirty="0" err="1" smtClean="0">
                <a:solidFill>
                  <a:srgbClr val="FF0000"/>
                </a:solidFill>
              </a:rPr>
              <a:t>Ribery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Franck </a:t>
            </a:r>
            <a:r>
              <a:rPr lang="en-US" sz="2800" i="1" dirty="0" err="1" smtClean="0">
                <a:solidFill>
                  <a:srgbClr val="FF0000"/>
                </a:solidFill>
              </a:rPr>
              <a:t>Ribéry</a:t>
            </a:r>
            <a:r>
              <a:rPr lang="en-US" sz="2800" dirty="0" smtClean="0"/>
              <a:t> &amp; </a:t>
            </a:r>
            <a:r>
              <a:rPr lang="en-US" sz="2800" i="1" dirty="0" smtClean="0">
                <a:solidFill>
                  <a:srgbClr val="FF0000"/>
                </a:solidFill>
              </a:rPr>
              <a:t>里贝里</a:t>
            </a:r>
            <a:endParaRPr lang="en-US" sz="2800" dirty="0" smtClean="0"/>
          </a:p>
          <a:p>
            <a:pPr marL="230187" lvl="1" indent="0">
              <a:buFont typeface="Arial" charset="0"/>
              <a:buNone/>
              <a:defRPr/>
            </a:pPr>
            <a:endParaRPr lang="en-US" sz="2200" dirty="0" smtClean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7154863" y="2476500"/>
            <a:ext cx="401637" cy="401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BE</a:t>
            </a:r>
          </a:p>
        </p:txBody>
      </p:sp>
      <p:sp>
        <p:nvSpPr>
          <p:cNvPr id="6" name="Oval 5"/>
          <p:cNvSpPr/>
          <p:nvPr/>
        </p:nvSpPr>
        <p:spPr>
          <a:xfrm>
            <a:off x="8015288" y="2476500"/>
            <a:ext cx="403225" cy="401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M</a:t>
            </a:r>
          </a:p>
        </p:txBody>
      </p:sp>
      <p:sp>
        <p:nvSpPr>
          <p:cNvPr id="7" name="Oval 6"/>
          <p:cNvSpPr/>
          <p:nvPr/>
        </p:nvSpPr>
        <p:spPr>
          <a:xfrm>
            <a:off x="8015288" y="3217863"/>
            <a:ext cx="403225" cy="401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FR</a:t>
            </a:r>
          </a:p>
        </p:txBody>
      </p: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>
            <a:off x="8216900" y="2878138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>
            <a:off x="7556500" y="2678113"/>
            <a:ext cx="4587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Monolingual to Multilingual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150" y="1417638"/>
            <a:ext cx="6091238" cy="495458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3000" dirty="0"/>
              <a:t>Z</a:t>
            </a:r>
            <a:r>
              <a:rPr lang="en-US" sz="3000" dirty="0" smtClean="0"/>
              <a:t>oom in on our cross-doc co-ref step</a:t>
            </a:r>
          </a:p>
          <a:p>
            <a:pPr>
              <a:defRPr/>
            </a:pPr>
            <a:r>
              <a:rPr lang="en-US" sz="3000" dirty="0"/>
              <a:t>C</a:t>
            </a:r>
            <a:r>
              <a:rPr lang="en-US" sz="3000" dirty="0" smtClean="0"/>
              <a:t>oncatenate document-level KBs to form a </a:t>
            </a:r>
            <a:r>
              <a:rPr lang="en-US" sz="3000" b="1" cap="small" dirty="0" smtClean="0"/>
              <a:t>doc kb</a:t>
            </a:r>
            <a:r>
              <a:rPr lang="en-US" sz="3000" dirty="0" smtClean="0"/>
              <a:t> as input to </a:t>
            </a:r>
            <a:r>
              <a:rPr lang="en-US" sz="3000" dirty="0" err="1" smtClean="0"/>
              <a:t>Kripke</a:t>
            </a:r>
            <a:endParaRPr lang="en-US" sz="3000" dirty="0" smtClean="0"/>
          </a:p>
          <a:p>
            <a:pPr>
              <a:defRPr/>
            </a:pPr>
            <a:r>
              <a:rPr lang="en-US" sz="3000" dirty="0" err="1" smtClean="0"/>
              <a:t>Kripke</a:t>
            </a:r>
            <a:r>
              <a:rPr lang="en-US" sz="3000" dirty="0" smtClean="0"/>
              <a:t> outputs a set of</a:t>
            </a:r>
            <a:r>
              <a:rPr lang="en-US" sz="3000" cap="small" dirty="0" smtClean="0"/>
              <a:t> </a:t>
            </a:r>
            <a:r>
              <a:rPr lang="en-US" sz="3000" b="1" cap="small" dirty="0" smtClean="0"/>
              <a:t>clusters</a:t>
            </a:r>
            <a:r>
              <a:rPr lang="en-US" sz="3000" dirty="0" smtClean="0"/>
              <a:t> defining an equivalence relation</a:t>
            </a:r>
          </a:p>
          <a:p>
            <a:pPr>
              <a:defRPr/>
            </a:pPr>
            <a:r>
              <a:rPr lang="en-US" sz="3000" dirty="0" smtClean="0"/>
              <a:t>Merger uses </a:t>
            </a:r>
            <a:r>
              <a:rPr lang="en-US" sz="3000" b="1" cap="small" dirty="0" smtClean="0"/>
              <a:t>clusters</a:t>
            </a:r>
            <a:r>
              <a:rPr lang="en-US" sz="3000" dirty="0" smtClean="0"/>
              <a:t> to combine </a:t>
            </a:r>
            <a:r>
              <a:rPr lang="en-US" sz="3000" b="1" cap="small" dirty="0" smtClean="0"/>
              <a:t>doc kb </a:t>
            </a:r>
            <a:r>
              <a:rPr lang="en-US" sz="3000" dirty="0" smtClean="0"/>
              <a:t>entities</a:t>
            </a:r>
            <a:r>
              <a:rPr lang="en-US" sz="3000" cap="small" dirty="0" smtClean="0"/>
              <a:t>, </a:t>
            </a:r>
            <a:r>
              <a:rPr lang="en-US" sz="3000" dirty="0" smtClean="0"/>
              <a:t>yielding the initial KB</a:t>
            </a:r>
          </a:p>
          <a:p>
            <a:pPr>
              <a:defRPr/>
            </a:pPr>
            <a:r>
              <a:rPr lang="en-US" sz="3000" dirty="0" smtClean="0"/>
              <a:t>We use the </a:t>
            </a:r>
            <a:r>
              <a:rPr lang="en-US" sz="3000" b="1" cap="small" dirty="0" smtClean="0"/>
              <a:t>doc kb </a:t>
            </a:r>
            <a:r>
              <a:rPr lang="en-US" sz="3000" dirty="0" smtClean="0"/>
              <a:t>and</a:t>
            </a:r>
            <a:r>
              <a:rPr lang="en-US" sz="3000" b="1" cap="small" dirty="0" smtClean="0"/>
              <a:t> clusters </a:t>
            </a:r>
            <a:r>
              <a:rPr lang="en-US" sz="3000" dirty="0" smtClean="0"/>
              <a:t>from each language to create an initial multilingual KB</a:t>
            </a:r>
            <a:endParaRPr lang="en-US" sz="3000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 bwMode="auto">
          <a:xfrm>
            <a:off x="231775" y="1044575"/>
            <a:ext cx="685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/>
              <a:t>IE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 bwMode="auto">
          <a:xfrm>
            <a:off x="231775" y="2024063"/>
            <a:ext cx="6858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/>
              <a:t>TAC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>
            <a:off x="277813" y="3522663"/>
            <a:ext cx="685800" cy="46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 err="1"/>
              <a:t>Kripke</a:t>
            </a:r>
            <a:endParaRPr lang="en-US" baseline="-2500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288925" y="5483225"/>
            <a:ext cx="6858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/>
              <a:t>KB</a:t>
            </a:r>
          </a:p>
        </p:txBody>
      </p:sp>
      <p:cxnSp>
        <p:nvCxnSpPr>
          <p:cNvPr id="8" name="Straight Arrow Connector 7"/>
          <p:cNvCxnSpPr>
            <a:stCxn id="48" idx="2"/>
            <a:endCxn id="7" idx="0"/>
          </p:cNvCxnSpPr>
          <p:nvPr/>
        </p:nvCxnSpPr>
        <p:spPr bwMode="auto">
          <a:xfrm flipH="1">
            <a:off x="631825" y="5072063"/>
            <a:ext cx="0" cy="411162"/>
          </a:xfrm>
          <a:prstGeom prst="straightConnector1">
            <a:avLst/>
          </a:prstGeom>
          <a:ln w="28575">
            <a:solidFill>
              <a:schemeClr val="tx1">
                <a:alpha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401638" y="1730375"/>
            <a:ext cx="0" cy="29368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39763" y="1730375"/>
            <a:ext cx="0" cy="29368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531813" y="1730375"/>
            <a:ext cx="0" cy="29368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769938" y="1730375"/>
            <a:ext cx="0" cy="29368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423863" y="2709863"/>
            <a:ext cx="0" cy="295275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661988" y="2709863"/>
            <a:ext cx="0" cy="295275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554038" y="2709863"/>
            <a:ext cx="0" cy="295275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792163" y="2709863"/>
            <a:ext cx="0" cy="295275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7" idx="2"/>
          </p:cNvCxnSpPr>
          <p:nvPr/>
        </p:nvCxnSpPr>
        <p:spPr>
          <a:xfrm>
            <a:off x="639763" y="3303588"/>
            <a:ext cx="912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1552575" y="3057525"/>
            <a:ext cx="395288" cy="493713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1552575" y="3987800"/>
            <a:ext cx="395288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71" name="TextBox 28"/>
          <p:cNvSpPr txBox="1">
            <a:spLocks noChangeArrowheads="1"/>
          </p:cNvSpPr>
          <p:nvPr/>
        </p:nvSpPr>
        <p:spPr bwMode="auto">
          <a:xfrm>
            <a:off x="1947863" y="3119438"/>
            <a:ext cx="903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/>
              <a:t>DOC KB</a:t>
            </a:r>
          </a:p>
        </p:txBody>
      </p:sp>
      <p:sp>
        <p:nvSpPr>
          <p:cNvPr id="74772" name="TextBox 29"/>
          <p:cNvSpPr txBox="1">
            <a:spLocks noChangeArrowheads="1"/>
          </p:cNvSpPr>
          <p:nvPr/>
        </p:nvSpPr>
        <p:spPr bwMode="auto">
          <a:xfrm>
            <a:off x="1947863" y="3952875"/>
            <a:ext cx="936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/>
              <a:t>Entity</a:t>
            </a:r>
            <a:br>
              <a:rPr lang="en-US" sz="1800"/>
            </a:br>
            <a:r>
              <a:rPr lang="en-US" sz="1800"/>
              <a:t>Clusters</a:t>
            </a: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305880" y="3016349"/>
            <a:ext cx="610997" cy="172284"/>
          </a:xfrm>
          <a:prstGeom prst="triangle">
            <a:avLst>
              <a:gd name="adj" fmla="val 48039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Arrow Connector 39"/>
          <p:cNvCxnSpPr>
            <a:stCxn id="34" idx="0"/>
            <a:endCxn id="6" idx="0"/>
          </p:cNvCxnSpPr>
          <p:nvPr/>
        </p:nvCxnSpPr>
        <p:spPr>
          <a:xfrm flipH="1">
            <a:off x="620713" y="3189288"/>
            <a:ext cx="3175" cy="333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88925" y="4606925"/>
            <a:ext cx="685800" cy="465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dirty="0"/>
              <a:t>Merge</a:t>
            </a:r>
          </a:p>
        </p:txBody>
      </p:sp>
      <p:cxnSp>
        <p:nvCxnSpPr>
          <p:cNvPr id="66" name="Elbow Connector 65"/>
          <p:cNvCxnSpPr>
            <a:endCxn id="48" idx="3"/>
          </p:cNvCxnSpPr>
          <p:nvPr/>
        </p:nvCxnSpPr>
        <p:spPr>
          <a:xfrm rot="5400000">
            <a:off x="284957" y="3993356"/>
            <a:ext cx="1536700" cy="1571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" idx="2"/>
            <a:endCxn id="28" idx="2"/>
          </p:cNvCxnSpPr>
          <p:nvPr/>
        </p:nvCxnSpPr>
        <p:spPr>
          <a:xfrm rot="16200000" flipH="1">
            <a:off x="963612" y="3644901"/>
            <a:ext cx="246063" cy="9318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8" idx="3"/>
          </p:cNvCxnSpPr>
          <p:nvPr/>
        </p:nvCxnSpPr>
        <p:spPr>
          <a:xfrm rot="5400000">
            <a:off x="1108869" y="4345781"/>
            <a:ext cx="508000" cy="7762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8275" y="2832100"/>
            <a:ext cx="2682875" cy="2522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196850" y="5413375"/>
            <a:ext cx="2936875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Trilingual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KBP &amp; EDL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4222750" y="4198938"/>
            <a:ext cx="6858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/>
              <a:t>KB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4222750" y="5191125"/>
            <a:ext cx="685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/>
              <a:t>MAT</a:t>
            </a:r>
          </a:p>
        </p:txBody>
      </p:sp>
      <p:cxnSp>
        <p:nvCxnSpPr>
          <p:cNvPr id="16" name="Straight Arrow Connector 15"/>
          <p:cNvCxnSpPr>
            <a:stCxn id="42" idx="2"/>
            <a:endCxn id="14" idx="0"/>
          </p:cNvCxnSpPr>
          <p:nvPr/>
        </p:nvCxnSpPr>
        <p:spPr bwMode="auto">
          <a:xfrm flipH="1">
            <a:off x="4565650" y="3917950"/>
            <a:ext cx="0" cy="2809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 bwMode="auto">
          <a:xfrm>
            <a:off x="4565650" y="4884738"/>
            <a:ext cx="0" cy="306387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4457700" y="5876925"/>
            <a:ext cx="0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4729163" y="5876925"/>
            <a:ext cx="0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784" name="TextBox 23"/>
          <p:cNvSpPr txBox="1">
            <a:spLocks noChangeArrowheads="1"/>
          </p:cNvSpPr>
          <p:nvPr/>
        </p:nvSpPr>
        <p:spPr bwMode="auto">
          <a:xfrm>
            <a:off x="3930650" y="6181725"/>
            <a:ext cx="1268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trilingual KBs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848100" y="4256088"/>
            <a:ext cx="366713" cy="52228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4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22700" y="5272088"/>
            <a:ext cx="366713" cy="52387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5</a:t>
            </a:r>
          </a:p>
        </p:txBody>
      </p:sp>
      <p:sp>
        <p:nvSpPr>
          <p:cNvPr id="41" name="Rectangle 40"/>
          <p:cNvSpPr>
            <a:spLocks noChangeAspect="1"/>
          </p:cNvSpPr>
          <p:nvPr/>
        </p:nvSpPr>
        <p:spPr bwMode="auto">
          <a:xfrm>
            <a:off x="4222750" y="2135188"/>
            <a:ext cx="685800" cy="46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 err="1"/>
              <a:t>Kripke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4222750" y="3452813"/>
            <a:ext cx="685800" cy="46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dirty="0"/>
              <a:t>Merge</a:t>
            </a:r>
          </a:p>
        </p:txBody>
      </p:sp>
      <p:sp>
        <p:nvSpPr>
          <p:cNvPr id="44" name="Can 43"/>
          <p:cNvSpPr/>
          <p:nvPr/>
        </p:nvSpPr>
        <p:spPr>
          <a:xfrm>
            <a:off x="1436688" y="760413"/>
            <a:ext cx="395287" cy="492125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119313" y="760413"/>
            <a:ext cx="395287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1062038" y="552450"/>
            <a:ext cx="1828800" cy="914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2038" y="242888"/>
            <a:ext cx="1876425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/>
              <a:t>CMN </a:t>
            </a:r>
            <a:r>
              <a:rPr lang="en-US" sz="1600" cap="small" dirty="0"/>
              <a:t>doc kb</a:t>
            </a:r>
            <a:r>
              <a:rPr lang="en-US" sz="1600" dirty="0"/>
              <a:t> &amp; </a:t>
            </a:r>
            <a:r>
              <a:rPr lang="en-US" sz="1600" cap="small" dirty="0"/>
              <a:t>clusters</a:t>
            </a:r>
          </a:p>
        </p:txBody>
      </p:sp>
      <p:sp>
        <p:nvSpPr>
          <p:cNvPr id="56" name="Can 55"/>
          <p:cNvSpPr/>
          <p:nvPr/>
        </p:nvSpPr>
        <p:spPr>
          <a:xfrm>
            <a:off x="4051300" y="760413"/>
            <a:ext cx="395288" cy="492125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Can 56"/>
          <p:cNvSpPr/>
          <p:nvPr/>
        </p:nvSpPr>
        <p:spPr>
          <a:xfrm>
            <a:off x="4733925" y="760413"/>
            <a:ext cx="395288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>
            <a:spLocks/>
          </p:cNvSpPr>
          <p:nvPr/>
        </p:nvSpPr>
        <p:spPr>
          <a:xfrm>
            <a:off x="3678238" y="552450"/>
            <a:ext cx="1828800" cy="914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78238" y="242888"/>
            <a:ext cx="1820862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/>
              <a:t>ENG </a:t>
            </a:r>
            <a:r>
              <a:rPr lang="en-US" sz="1600" cap="small" dirty="0"/>
              <a:t>doc kb</a:t>
            </a:r>
            <a:r>
              <a:rPr lang="en-US" sz="1600" dirty="0"/>
              <a:t> &amp; </a:t>
            </a:r>
            <a:r>
              <a:rPr lang="en-US" sz="1600" cap="small" dirty="0"/>
              <a:t>clusters</a:t>
            </a:r>
          </a:p>
        </p:txBody>
      </p:sp>
      <p:sp>
        <p:nvSpPr>
          <p:cNvPr id="61" name="Can 60"/>
          <p:cNvSpPr/>
          <p:nvPr/>
        </p:nvSpPr>
        <p:spPr>
          <a:xfrm>
            <a:off x="6667500" y="760413"/>
            <a:ext cx="395288" cy="492125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Can 61"/>
          <p:cNvSpPr/>
          <p:nvPr/>
        </p:nvSpPr>
        <p:spPr>
          <a:xfrm>
            <a:off x="7350125" y="760413"/>
            <a:ext cx="395288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>
            <a:spLocks/>
          </p:cNvSpPr>
          <p:nvPr/>
        </p:nvSpPr>
        <p:spPr>
          <a:xfrm>
            <a:off x="6292850" y="552450"/>
            <a:ext cx="1828800" cy="914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92850" y="242888"/>
            <a:ext cx="1778000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/>
              <a:t>SPA </a:t>
            </a:r>
            <a:r>
              <a:rPr lang="en-US" sz="1600" cap="small" dirty="0"/>
              <a:t>doc kb</a:t>
            </a:r>
            <a:r>
              <a:rPr lang="en-US" sz="1600" dirty="0"/>
              <a:t> &amp; </a:t>
            </a:r>
            <a:r>
              <a:rPr lang="en-US" sz="1600" cap="small" dirty="0"/>
              <a:t>clusters</a:t>
            </a: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5588000" y="3001963"/>
            <a:ext cx="3311525" cy="3638550"/>
          </a:xfrm>
          <a:ln w="3175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2400" dirty="0" err="1" smtClean="0"/>
              <a:t>Kripke</a:t>
            </a:r>
            <a:r>
              <a:rPr lang="en-US" sz="2400" dirty="0" smtClean="0"/>
              <a:t> computes  </a:t>
            </a:r>
            <a:r>
              <a:rPr lang="en-US" sz="2400" cap="small" dirty="0" smtClean="0"/>
              <a:t>clusters</a:t>
            </a:r>
            <a:r>
              <a:rPr lang="en-US" sz="2400" dirty="0" smtClean="0"/>
              <a:t> for combined multilingual </a:t>
            </a:r>
            <a:r>
              <a:rPr lang="en-US" sz="2400" cap="small" dirty="0" smtClean="0"/>
              <a:t>doc </a:t>
            </a:r>
            <a:r>
              <a:rPr lang="en-US" sz="2400" cap="small" dirty="0" err="1" smtClean="0"/>
              <a:t>kb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cxnSp>
        <p:nvCxnSpPr>
          <p:cNvPr id="82" name="Elbow Connector 81"/>
          <p:cNvCxnSpPr>
            <a:stCxn id="44" idx="3"/>
            <a:endCxn id="41" idx="1"/>
          </p:cNvCxnSpPr>
          <p:nvPr/>
        </p:nvCxnSpPr>
        <p:spPr>
          <a:xfrm rot="16200000" flipH="1">
            <a:off x="2370138" y="515938"/>
            <a:ext cx="1116012" cy="25892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1" idx="3"/>
            <a:endCxn id="41" idx="3"/>
          </p:cNvCxnSpPr>
          <p:nvPr/>
        </p:nvCxnSpPr>
        <p:spPr>
          <a:xfrm rot="5400000">
            <a:off x="5328444" y="832644"/>
            <a:ext cx="1116012" cy="1955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6" idx="3"/>
            <a:endCxn id="41" idx="0"/>
          </p:cNvCxnSpPr>
          <p:nvPr/>
        </p:nvCxnSpPr>
        <p:spPr>
          <a:xfrm rot="16200000" flipH="1">
            <a:off x="3966369" y="1535907"/>
            <a:ext cx="882650" cy="315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an 98"/>
          <p:cNvSpPr/>
          <p:nvPr/>
        </p:nvSpPr>
        <p:spPr>
          <a:xfrm>
            <a:off x="3427413" y="2613025"/>
            <a:ext cx="395287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3" name="Elbow Connector 102"/>
          <p:cNvCxnSpPr>
            <a:stCxn id="41" idx="2"/>
            <a:endCxn id="99" idx="4"/>
          </p:cNvCxnSpPr>
          <p:nvPr/>
        </p:nvCxnSpPr>
        <p:spPr>
          <a:xfrm rot="5400000">
            <a:off x="4064793" y="2358232"/>
            <a:ext cx="258763" cy="7429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20888" y="1209675"/>
            <a:ext cx="620712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0263" y="1195388"/>
            <a:ext cx="620712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259638" y="1192213"/>
            <a:ext cx="61912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321050" y="3084513"/>
            <a:ext cx="620713" cy="21431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81125" y="124460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97325" y="125095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613525" y="125730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334963" y="2476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dirty="0">
                <a:latin typeface="Calibri" charset="0"/>
              </a:rPr>
              <a:t>NIST Text Analysis Conference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57200" y="1390650"/>
            <a:ext cx="8229600" cy="546735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</a:rPr>
              <a:t>Annual </a:t>
            </a:r>
            <a:r>
              <a:rPr lang="en-US" sz="2800" dirty="0">
                <a:latin typeface="Calibri" charset="0"/>
              </a:rPr>
              <a:t>evaluation workshops </a:t>
            </a:r>
            <a:r>
              <a:rPr lang="en-US" sz="2800" dirty="0" smtClean="0">
                <a:latin typeface="Calibri" charset="0"/>
              </a:rPr>
              <a:t>since 2008 on </a:t>
            </a:r>
            <a:r>
              <a:rPr lang="en-US" sz="2800" dirty="0">
                <a:latin typeface="Calibri" charset="0"/>
              </a:rPr>
              <a:t>natural language </a:t>
            </a:r>
            <a:r>
              <a:rPr lang="en-US" sz="2800" dirty="0" smtClean="0">
                <a:latin typeface="Calibri" charset="0"/>
              </a:rPr>
              <a:t>processing &amp; </a:t>
            </a:r>
            <a:r>
              <a:rPr lang="en-US" sz="2800" dirty="0">
                <a:latin typeface="Calibri" charset="0"/>
              </a:rPr>
              <a:t>related applications with large test collections and common evaluation </a:t>
            </a:r>
            <a:r>
              <a:rPr lang="en-US" sz="2800" dirty="0" smtClean="0">
                <a:latin typeface="Calibri" charset="0"/>
              </a:rPr>
              <a:t>procedures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/>
              <a:t>Knowledge Base Population</a:t>
            </a:r>
            <a:r>
              <a:rPr lang="en-US" sz="2800" dirty="0" smtClean="0"/>
              <a:t> (KBP) tracks focus </a:t>
            </a:r>
            <a:r>
              <a:rPr lang="en-US" sz="2800" dirty="0"/>
              <a:t>on building </a:t>
            </a:r>
            <a:r>
              <a:rPr lang="en-US" sz="2800" dirty="0" smtClean="0"/>
              <a:t>KBs </a:t>
            </a:r>
            <a:r>
              <a:rPr lang="en-US" sz="2800" dirty="0"/>
              <a:t>from </a:t>
            </a:r>
            <a:r>
              <a:rPr lang="en-US" sz="2800" dirty="0" smtClean="0"/>
              <a:t>information </a:t>
            </a:r>
            <a:r>
              <a:rPr lang="en-US" sz="2800" dirty="0"/>
              <a:t>extracted from text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dirty="0"/>
              <a:t>Cold Start KBP</a:t>
            </a:r>
            <a:r>
              <a:rPr lang="en-US" sz="2400" dirty="0"/>
              <a:t>: construct a KB from text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dirty="0"/>
              <a:t>Entity discovery &amp; linking</a:t>
            </a:r>
            <a:r>
              <a:rPr lang="en-US" sz="2400" dirty="0"/>
              <a:t>: cluster and link entity mentions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Slot filling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Slot filler validation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Sentiment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Events: discover and cluster events in text</a:t>
            </a:r>
          </a:p>
          <a:p>
            <a:pPr marL="288925" lvl="1" indent="0" eaLnBrk="1" hangingPunct="1">
              <a:buFont typeface="Arial" charset="0"/>
              <a:buNone/>
            </a:pPr>
            <a:endParaRPr lang="en-US" sz="2400" dirty="0">
              <a:latin typeface="Calibri" charset="0"/>
            </a:endParaRPr>
          </a:p>
          <a:p>
            <a:pPr marL="288925" lvl="1" indent="0" eaLnBrk="1" hangingPunct="1">
              <a:buFont typeface="Arial" charset="0"/>
              <a:buNone/>
            </a:pPr>
            <a:endParaRPr lang="en-US" sz="2600" dirty="0">
              <a:latin typeface="Calibri" charset="0"/>
            </a:endParaRPr>
          </a:p>
        </p:txBody>
      </p:sp>
      <p:sp>
        <p:nvSpPr>
          <p:cNvPr id="58472" name="TextBox 5"/>
          <p:cNvSpPr txBox="1">
            <a:spLocks noChangeArrowheads="1"/>
          </p:cNvSpPr>
          <p:nvPr/>
        </p:nvSpPr>
        <p:spPr bwMode="auto">
          <a:xfrm>
            <a:off x="1036637" y="6271932"/>
            <a:ext cx="8107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200" dirty="0">
                <a:hlinkClick r:id="rId2"/>
              </a:rPr>
              <a:t>http:/</a:t>
            </a:r>
            <a:r>
              <a:rPr lang="en-US" sz="3200" dirty="0" smtClean="0">
                <a:hlinkClick r:id="rId2"/>
              </a:rPr>
              <a:t>/nist.gov</a:t>
            </a:r>
            <a:r>
              <a:rPr lang="en-US" sz="3200" dirty="0">
                <a:hlinkClick r:id="rId2"/>
              </a:rPr>
              <a:t>/tac</a:t>
            </a:r>
            <a:endParaRPr lang="en-US" sz="3200" dirty="0"/>
          </a:p>
        </p:txBody>
      </p:sp>
      <p:pic>
        <p:nvPicPr>
          <p:cNvPr id="5847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276225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96850" y="5413375"/>
            <a:ext cx="2936875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Trilingual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KBP &amp; EDL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4222750" y="4198938"/>
            <a:ext cx="6858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/>
              <a:t>KB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4222750" y="5191125"/>
            <a:ext cx="685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/>
              <a:t>MAT</a:t>
            </a:r>
          </a:p>
        </p:txBody>
      </p:sp>
      <p:cxnSp>
        <p:nvCxnSpPr>
          <p:cNvPr id="16" name="Straight Arrow Connector 15"/>
          <p:cNvCxnSpPr>
            <a:stCxn id="42" idx="2"/>
            <a:endCxn id="14" idx="0"/>
          </p:cNvCxnSpPr>
          <p:nvPr/>
        </p:nvCxnSpPr>
        <p:spPr bwMode="auto">
          <a:xfrm flipH="1">
            <a:off x="4565650" y="3917950"/>
            <a:ext cx="0" cy="2809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 bwMode="auto">
          <a:xfrm>
            <a:off x="4565650" y="4884738"/>
            <a:ext cx="0" cy="306387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4457700" y="5876925"/>
            <a:ext cx="0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4729163" y="5876925"/>
            <a:ext cx="0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08" name="TextBox 23"/>
          <p:cNvSpPr txBox="1">
            <a:spLocks noChangeArrowheads="1"/>
          </p:cNvSpPr>
          <p:nvPr/>
        </p:nvSpPr>
        <p:spPr bwMode="auto">
          <a:xfrm>
            <a:off x="3930650" y="6181725"/>
            <a:ext cx="1268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trilingual KBs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848100" y="4256088"/>
            <a:ext cx="366713" cy="52228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4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22700" y="5272088"/>
            <a:ext cx="366713" cy="52387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5</a:t>
            </a:r>
          </a:p>
        </p:txBody>
      </p:sp>
      <p:sp>
        <p:nvSpPr>
          <p:cNvPr id="41" name="Rectangle 40"/>
          <p:cNvSpPr>
            <a:spLocks noChangeAspect="1"/>
          </p:cNvSpPr>
          <p:nvPr/>
        </p:nvSpPr>
        <p:spPr bwMode="auto">
          <a:xfrm>
            <a:off x="4222750" y="2135188"/>
            <a:ext cx="685800" cy="46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 err="1"/>
              <a:t>Kripke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4222750" y="3452813"/>
            <a:ext cx="685800" cy="46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dirty="0"/>
              <a:t>Merge</a:t>
            </a:r>
          </a:p>
        </p:txBody>
      </p:sp>
      <p:sp>
        <p:nvSpPr>
          <p:cNvPr id="44" name="Can 43"/>
          <p:cNvSpPr/>
          <p:nvPr/>
        </p:nvSpPr>
        <p:spPr>
          <a:xfrm>
            <a:off x="1436688" y="760413"/>
            <a:ext cx="395287" cy="492125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119313" y="760413"/>
            <a:ext cx="395287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1062038" y="552450"/>
            <a:ext cx="1828800" cy="914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2038" y="242888"/>
            <a:ext cx="1876425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/>
              <a:t>CMN </a:t>
            </a:r>
            <a:r>
              <a:rPr lang="en-US" sz="1600" cap="small" dirty="0"/>
              <a:t>doc kb</a:t>
            </a:r>
            <a:r>
              <a:rPr lang="en-US" sz="1600" dirty="0"/>
              <a:t> &amp; </a:t>
            </a:r>
            <a:r>
              <a:rPr lang="en-US" sz="1600" cap="small" dirty="0"/>
              <a:t>clusters</a:t>
            </a:r>
          </a:p>
        </p:txBody>
      </p:sp>
      <p:sp>
        <p:nvSpPr>
          <p:cNvPr id="56" name="Can 55"/>
          <p:cNvSpPr/>
          <p:nvPr/>
        </p:nvSpPr>
        <p:spPr>
          <a:xfrm>
            <a:off x="4051300" y="760413"/>
            <a:ext cx="395288" cy="492125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Can 56"/>
          <p:cNvSpPr/>
          <p:nvPr/>
        </p:nvSpPr>
        <p:spPr>
          <a:xfrm>
            <a:off x="4733925" y="760413"/>
            <a:ext cx="395288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>
            <a:spLocks/>
          </p:cNvSpPr>
          <p:nvPr/>
        </p:nvSpPr>
        <p:spPr>
          <a:xfrm>
            <a:off x="3678238" y="552450"/>
            <a:ext cx="1828800" cy="914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78238" y="242888"/>
            <a:ext cx="1820862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/>
              <a:t>ENG </a:t>
            </a:r>
            <a:r>
              <a:rPr lang="en-US" sz="1600" cap="small" dirty="0"/>
              <a:t>doc kb</a:t>
            </a:r>
            <a:r>
              <a:rPr lang="en-US" sz="1600" dirty="0"/>
              <a:t> &amp; </a:t>
            </a:r>
            <a:r>
              <a:rPr lang="en-US" sz="1600" cap="small" dirty="0"/>
              <a:t>clusters</a:t>
            </a:r>
          </a:p>
        </p:txBody>
      </p:sp>
      <p:sp>
        <p:nvSpPr>
          <p:cNvPr id="61" name="Can 60"/>
          <p:cNvSpPr/>
          <p:nvPr/>
        </p:nvSpPr>
        <p:spPr>
          <a:xfrm>
            <a:off x="6667500" y="760413"/>
            <a:ext cx="395288" cy="492125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Can 61"/>
          <p:cNvSpPr/>
          <p:nvPr/>
        </p:nvSpPr>
        <p:spPr>
          <a:xfrm>
            <a:off x="7350125" y="760413"/>
            <a:ext cx="395288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>
            <a:spLocks/>
          </p:cNvSpPr>
          <p:nvPr/>
        </p:nvSpPr>
        <p:spPr>
          <a:xfrm>
            <a:off x="6292850" y="552450"/>
            <a:ext cx="1828800" cy="914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92850" y="242888"/>
            <a:ext cx="1778000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/>
              <a:t>SPA </a:t>
            </a:r>
            <a:r>
              <a:rPr lang="en-US" sz="1600" cap="small" dirty="0"/>
              <a:t>doc kb</a:t>
            </a:r>
            <a:r>
              <a:rPr lang="en-US" sz="1600" dirty="0"/>
              <a:t> &amp; </a:t>
            </a:r>
            <a:r>
              <a:rPr lang="en-US" sz="1600" cap="small" dirty="0"/>
              <a:t>clusters</a:t>
            </a: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5588000" y="3001963"/>
            <a:ext cx="3311525" cy="3638550"/>
          </a:xfrm>
          <a:ln w="3175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2400" dirty="0" err="1" smtClean="0"/>
              <a:t>Kripke</a:t>
            </a:r>
            <a:r>
              <a:rPr lang="en-US" sz="2400" dirty="0" smtClean="0"/>
              <a:t> computes  </a:t>
            </a:r>
            <a:r>
              <a:rPr lang="en-US" sz="2400" cap="small" dirty="0" smtClean="0"/>
              <a:t>clusters</a:t>
            </a:r>
            <a:r>
              <a:rPr lang="en-US" sz="2400" dirty="0" smtClean="0"/>
              <a:t> for combined monolingual </a:t>
            </a:r>
            <a:r>
              <a:rPr lang="en-US" sz="2400" cap="small" dirty="0" smtClean="0"/>
              <a:t>doc </a:t>
            </a:r>
            <a:r>
              <a:rPr lang="en-US" sz="2400" cap="small" dirty="0" err="1" smtClean="0"/>
              <a:t>kb</a:t>
            </a:r>
            <a:r>
              <a:rPr lang="en-US" sz="2400" dirty="0" err="1" smtClean="0"/>
              <a:t>s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Optionally translate non-English mentions</a:t>
            </a:r>
            <a:endParaRPr lang="en-US" sz="2400" dirty="0"/>
          </a:p>
        </p:txBody>
      </p:sp>
      <p:cxnSp>
        <p:nvCxnSpPr>
          <p:cNvPr id="82" name="Elbow Connector 81"/>
          <p:cNvCxnSpPr>
            <a:stCxn id="44" idx="3"/>
            <a:endCxn id="41" idx="1"/>
          </p:cNvCxnSpPr>
          <p:nvPr/>
        </p:nvCxnSpPr>
        <p:spPr>
          <a:xfrm rot="16200000" flipH="1">
            <a:off x="2370138" y="515938"/>
            <a:ext cx="1116012" cy="25892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1" idx="3"/>
            <a:endCxn id="41" idx="3"/>
          </p:cNvCxnSpPr>
          <p:nvPr/>
        </p:nvCxnSpPr>
        <p:spPr>
          <a:xfrm rot="5400000">
            <a:off x="5328444" y="832644"/>
            <a:ext cx="1116012" cy="1955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6" idx="3"/>
            <a:endCxn id="41" idx="0"/>
          </p:cNvCxnSpPr>
          <p:nvPr/>
        </p:nvCxnSpPr>
        <p:spPr>
          <a:xfrm rot="16200000" flipH="1">
            <a:off x="3966369" y="1535907"/>
            <a:ext cx="882650" cy="315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an 98"/>
          <p:cNvSpPr/>
          <p:nvPr/>
        </p:nvSpPr>
        <p:spPr>
          <a:xfrm>
            <a:off x="3427413" y="2613025"/>
            <a:ext cx="395287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3" name="Elbow Connector 102"/>
          <p:cNvCxnSpPr>
            <a:stCxn id="41" idx="2"/>
            <a:endCxn id="99" idx="4"/>
          </p:cNvCxnSpPr>
          <p:nvPr/>
        </p:nvCxnSpPr>
        <p:spPr>
          <a:xfrm rot="5400000">
            <a:off x="4064793" y="2358232"/>
            <a:ext cx="258763" cy="7429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201863" y="2135188"/>
            <a:ext cx="1044575" cy="5016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translate mentions?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4325" y="3613150"/>
            <a:ext cx="2124075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Translating non-English mentions to English, when possible enhances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499100" y="2090738"/>
            <a:ext cx="1042988" cy="5032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translate mentions?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0888" y="1209675"/>
            <a:ext cx="620712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40263" y="1195388"/>
            <a:ext cx="620712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259638" y="1192213"/>
            <a:ext cx="61912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321050" y="3084513"/>
            <a:ext cx="620713" cy="21431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381125" y="124460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997325" y="125095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613525" y="125730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196850" y="5413375"/>
            <a:ext cx="2936875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Trilingual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KBP &amp; EDL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4222750" y="4198938"/>
            <a:ext cx="6858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/>
              <a:t>KB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4222750" y="5191125"/>
            <a:ext cx="685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/>
              <a:t>MAT</a:t>
            </a:r>
          </a:p>
        </p:txBody>
      </p:sp>
      <p:cxnSp>
        <p:nvCxnSpPr>
          <p:cNvPr id="16" name="Straight Arrow Connector 15"/>
          <p:cNvCxnSpPr>
            <a:stCxn id="42" idx="2"/>
            <a:endCxn id="14" idx="0"/>
          </p:cNvCxnSpPr>
          <p:nvPr/>
        </p:nvCxnSpPr>
        <p:spPr bwMode="auto">
          <a:xfrm flipH="1">
            <a:off x="4565650" y="3917950"/>
            <a:ext cx="0" cy="2809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 bwMode="auto">
          <a:xfrm>
            <a:off x="4565650" y="4884738"/>
            <a:ext cx="0" cy="306387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4457700" y="5876925"/>
            <a:ext cx="0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4729163" y="5876925"/>
            <a:ext cx="0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32" name="TextBox 23"/>
          <p:cNvSpPr txBox="1">
            <a:spLocks noChangeArrowheads="1"/>
          </p:cNvSpPr>
          <p:nvPr/>
        </p:nvSpPr>
        <p:spPr bwMode="auto">
          <a:xfrm>
            <a:off x="3930650" y="6181725"/>
            <a:ext cx="1268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trilingual KBs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848100" y="4256088"/>
            <a:ext cx="366713" cy="52228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4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22700" y="5272088"/>
            <a:ext cx="366713" cy="52387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5</a:t>
            </a:r>
          </a:p>
        </p:txBody>
      </p:sp>
      <p:sp>
        <p:nvSpPr>
          <p:cNvPr id="41" name="Rectangle 40"/>
          <p:cNvSpPr>
            <a:spLocks noChangeAspect="1"/>
          </p:cNvSpPr>
          <p:nvPr/>
        </p:nvSpPr>
        <p:spPr bwMode="auto">
          <a:xfrm>
            <a:off x="4222750" y="2135188"/>
            <a:ext cx="685800" cy="46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 err="1"/>
              <a:t>Kripke</a:t>
            </a:r>
            <a:endParaRPr lang="en-US" baseline="-25000" dirty="0"/>
          </a:p>
        </p:txBody>
      </p:sp>
      <p:sp>
        <p:nvSpPr>
          <p:cNvPr id="44" name="Can 43"/>
          <p:cNvSpPr/>
          <p:nvPr/>
        </p:nvSpPr>
        <p:spPr>
          <a:xfrm>
            <a:off x="1436688" y="760413"/>
            <a:ext cx="395287" cy="492125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119313" y="760413"/>
            <a:ext cx="395287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1062038" y="552450"/>
            <a:ext cx="1828800" cy="914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2038" y="242888"/>
            <a:ext cx="1876425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/>
              <a:t>CMN </a:t>
            </a:r>
            <a:r>
              <a:rPr lang="en-US" sz="1600" cap="small" dirty="0"/>
              <a:t>doc kb</a:t>
            </a:r>
            <a:r>
              <a:rPr lang="en-US" sz="1600" dirty="0"/>
              <a:t> &amp; </a:t>
            </a:r>
            <a:r>
              <a:rPr lang="en-US" sz="1600" cap="small" dirty="0"/>
              <a:t>clusters</a:t>
            </a:r>
          </a:p>
        </p:txBody>
      </p:sp>
      <p:sp>
        <p:nvSpPr>
          <p:cNvPr id="56" name="Can 55"/>
          <p:cNvSpPr/>
          <p:nvPr/>
        </p:nvSpPr>
        <p:spPr>
          <a:xfrm>
            <a:off x="4051300" y="760413"/>
            <a:ext cx="395288" cy="492125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Can 56"/>
          <p:cNvSpPr/>
          <p:nvPr/>
        </p:nvSpPr>
        <p:spPr>
          <a:xfrm>
            <a:off x="4733925" y="760413"/>
            <a:ext cx="395288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>
            <a:spLocks/>
          </p:cNvSpPr>
          <p:nvPr/>
        </p:nvSpPr>
        <p:spPr>
          <a:xfrm>
            <a:off x="3678238" y="552450"/>
            <a:ext cx="1828800" cy="914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78238" y="242888"/>
            <a:ext cx="1820862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/>
              <a:t>ENG </a:t>
            </a:r>
            <a:r>
              <a:rPr lang="en-US" sz="1600" cap="small" dirty="0"/>
              <a:t>doc kb</a:t>
            </a:r>
            <a:r>
              <a:rPr lang="en-US" sz="1600" dirty="0"/>
              <a:t> &amp; </a:t>
            </a:r>
            <a:r>
              <a:rPr lang="en-US" sz="1600" cap="small" dirty="0"/>
              <a:t>clusters</a:t>
            </a:r>
          </a:p>
        </p:txBody>
      </p:sp>
      <p:sp>
        <p:nvSpPr>
          <p:cNvPr id="61" name="Can 60"/>
          <p:cNvSpPr/>
          <p:nvPr/>
        </p:nvSpPr>
        <p:spPr>
          <a:xfrm>
            <a:off x="6667500" y="760413"/>
            <a:ext cx="395288" cy="492125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Can 61"/>
          <p:cNvSpPr/>
          <p:nvPr/>
        </p:nvSpPr>
        <p:spPr>
          <a:xfrm>
            <a:off x="7350125" y="760413"/>
            <a:ext cx="395288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>
            <a:spLocks/>
          </p:cNvSpPr>
          <p:nvPr/>
        </p:nvSpPr>
        <p:spPr>
          <a:xfrm>
            <a:off x="6292850" y="552450"/>
            <a:ext cx="1828800" cy="914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92850" y="242888"/>
            <a:ext cx="1778000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/>
              <a:t>SPA </a:t>
            </a:r>
            <a:r>
              <a:rPr lang="en-US" sz="1600" cap="small" dirty="0"/>
              <a:t>doc kb</a:t>
            </a:r>
            <a:r>
              <a:rPr lang="en-US" sz="1600" dirty="0"/>
              <a:t> &amp; </a:t>
            </a:r>
            <a:r>
              <a:rPr lang="en-US" sz="1600" cap="small" dirty="0"/>
              <a:t>clusters</a:t>
            </a: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5703888" y="3648075"/>
            <a:ext cx="3440112" cy="3179763"/>
          </a:xfrm>
          <a:ln w="3175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2400" dirty="0" err="1" smtClean="0"/>
              <a:t>Kripke</a:t>
            </a:r>
            <a:r>
              <a:rPr lang="en-US" sz="2400" dirty="0" smtClean="0"/>
              <a:t> computes  </a:t>
            </a:r>
            <a:r>
              <a:rPr lang="en-US" sz="2400" cap="small" dirty="0" smtClean="0"/>
              <a:t>clusters</a:t>
            </a:r>
            <a:r>
              <a:rPr lang="en-US" sz="2400" dirty="0" smtClean="0"/>
              <a:t> for combined monolingual </a:t>
            </a:r>
            <a:r>
              <a:rPr lang="en-US" sz="2400" cap="small" dirty="0" smtClean="0"/>
              <a:t>doc </a:t>
            </a:r>
            <a:r>
              <a:rPr lang="en-US" sz="2400" cap="small" dirty="0" err="1" smtClean="0"/>
              <a:t>kb</a:t>
            </a:r>
            <a:r>
              <a:rPr lang="en-US" sz="2400" dirty="0" err="1" smtClean="0"/>
              <a:t>s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Optionally translate non-English mentions</a:t>
            </a:r>
          </a:p>
          <a:p>
            <a:pPr>
              <a:defRPr/>
            </a:pPr>
            <a:r>
              <a:rPr lang="en-US" sz="2400" dirty="0" smtClean="0"/>
              <a:t>Use all four </a:t>
            </a:r>
            <a:r>
              <a:rPr lang="en-US" sz="2400" cap="small" dirty="0" smtClean="0"/>
              <a:t>clusters</a:t>
            </a:r>
            <a:r>
              <a:rPr lang="en-US" sz="2400" dirty="0" smtClean="0"/>
              <a:t> to merge entities in the three </a:t>
            </a:r>
            <a:r>
              <a:rPr lang="en-US" sz="2400" cap="small" dirty="0" smtClean="0"/>
              <a:t>doc </a:t>
            </a:r>
            <a:r>
              <a:rPr lang="en-US" sz="2400" cap="small" dirty="0" err="1" smtClean="0"/>
              <a:t>kb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cxnSp>
        <p:nvCxnSpPr>
          <p:cNvPr id="82" name="Elbow Connector 81"/>
          <p:cNvCxnSpPr>
            <a:stCxn id="44" idx="3"/>
            <a:endCxn id="41" idx="1"/>
          </p:cNvCxnSpPr>
          <p:nvPr/>
        </p:nvCxnSpPr>
        <p:spPr>
          <a:xfrm rot="16200000" flipH="1">
            <a:off x="2370138" y="515938"/>
            <a:ext cx="1116012" cy="25892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1" idx="3"/>
            <a:endCxn id="41" idx="3"/>
          </p:cNvCxnSpPr>
          <p:nvPr/>
        </p:nvCxnSpPr>
        <p:spPr>
          <a:xfrm rot="5400000">
            <a:off x="5328444" y="832644"/>
            <a:ext cx="1116012" cy="1955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6" idx="3"/>
            <a:endCxn id="41" idx="0"/>
          </p:cNvCxnSpPr>
          <p:nvPr/>
        </p:nvCxnSpPr>
        <p:spPr>
          <a:xfrm rot="16200000" flipH="1">
            <a:off x="3966369" y="1535907"/>
            <a:ext cx="882650" cy="315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an 98"/>
          <p:cNvSpPr/>
          <p:nvPr/>
        </p:nvSpPr>
        <p:spPr>
          <a:xfrm>
            <a:off x="3427413" y="2613025"/>
            <a:ext cx="395287" cy="492125"/>
          </a:xfrm>
          <a:prstGeom prst="can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3" name="Elbow Connector 102"/>
          <p:cNvCxnSpPr>
            <a:stCxn id="41" idx="2"/>
            <a:endCxn id="99" idx="4"/>
          </p:cNvCxnSpPr>
          <p:nvPr/>
        </p:nvCxnSpPr>
        <p:spPr>
          <a:xfrm rot="5400000">
            <a:off x="4064793" y="2358232"/>
            <a:ext cx="258763" cy="7429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9" idx="3"/>
            <a:endCxn id="42" idx="0"/>
          </p:cNvCxnSpPr>
          <p:nvPr/>
        </p:nvCxnSpPr>
        <p:spPr>
          <a:xfrm rot="16200000" flipH="1">
            <a:off x="3921125" y="2808288"/>
            <a:ext cx="347663" cy="941387"/>
          </a:xfrm>
          <a:prstGeom prst="bentConnector3">
            <a:avLst>
              <a:gd name="adj1" fmla="val 234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4645025" y="1258888"/>
            <a:ext cx="650875" cy="2195512"/>
          </a:xfrm>
          <a:custGeom>
            <a:avLst/>
            <a:gdLst>
              <a:gd name="connsiteX0" fmla="*/ 198120 w 581217"/>
              <a:gd name="connsiteY0" fmla="*/ 0 h 2181882"/>
              <a:gd name="connsiteX1" fmla="*/ 579120 w 581217"/>
              <a:gd name="connsiteY1" fmla="*/ 1570181 h 2181882"/>
              <a:gd name="connsiteX2" fmla="*/ 48029 w 581217"/>
              <a:gd name="connsiteY2" fmla="*/ 2135909 h 2181882"/>
              <a:gd name="connsiteX3" fmla="*/ 24938 w 581217"/>
              <a:gd name="connsiteY3" fmla="*/ 2147454 h 2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217" h="2181882">
                <a:moveTo>
                  <a:pt x="198120" y="0"/>
                </a:moveTo>
                <a:cubicBezTo>
                  <a:pt x="401127" y="607098"/>
                  <a:pt x="604135" y="1214196"/>
                  <a:pt x="579120" y="1570181"/>
                </a:cubicBezTo>
                <a:cubicBezTo>
                  <a:pt x="554105" y="1926166"/>
                  <a:pt x="140393" y="2039697"/>
                  <a:pt x="48029" y="2135909"/>
                </a:cubicBezTo>
                <a:cubicBezTo>
                  <a:pt x="-44335" y="2232121"/>
                  <a:pt x="24938" y="2147454"/>
                  <a:pt x="24938" y="2147454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779963" y="1258888"/>
            <a:ext cx="2814637" cy="2195512"/>
          </a:xfrm>
          <a:custGeom>
            <a:avLst/>
            <a:gdLst>
              <a:gd name="connsiteX0" fmla="*/ 2747318 w 2814352"/>
              <a:gd name="connsiteY0" fmla="*/ 0 h 2195346"/>
              <a:gd name="connsiteX1" fmla="*/ 2724227 w 2814352"/>
              <a:gd name="connsiteY1" fmla="*/ 1027545 h 2195346"/>
              <a:gd name="connsiteX2" fmla="*/ 1869864 w 2814352"/>
              <a:gd name="connsiteY2" fmla="*/ 1570181 h 2195346"/>
              <a:gd name="connsiteX3" fmla="*/ 715318 w 2814352"/>
              <a:gd name="connsiteY3" fmla="*/ 1835727 h 2195346"/>
              <a:gd name="connsiteX4" fmla="*/ 57227 w 2814352"/>
              <a:gd name="connsiteY4" fmla="*/ 2170545 h 2195346"/>
              <a:gd name="connsiteX5" fmla="*/ 34137 w 2814352"/>
              <a:gd name="connsiteY5" fmla="*/ 2170545 h 21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4352" h="2195346">
                <a:moveTo>
                  <a:pt x="2747318" y="0"/>
                </a:moveTo>
                <a:cubicBezTo>
                  <a:pt x="2808893" y="382924"/>
                  <a:pt x="2870469" y="765848"/>
                  <a:pt x="2724227" y="1027545"/>
                </a:cubicBezTo>
                <a:cubicBezTo>
                  <a:pt x="2577985" y="1289242"/>
                  <a:pt x="2204682" y="1435484"/>
                  <a:pt x="1869864" y="1570181"/>
                </a:cubicBezTo>
                <a:cubicBezTo>
                  <a:pt x="1535046" y="1704878"/>
                  <a:pt x="1017424" y="1735666"/>
                  <a:pt x="715318" y="1835727"/>
                </a:cubicBezTo>
                <a:cubicBezTo>
                  <a:pt x="413212" y="1935788"/>
                  <a:pt x="170757" y="2114742"/>
                  <a:pt x="57227" y="2170545"/>
                </a:cubicBezTo>
                <a:cubicBezTo>
                  <a:pt x="-56303" y="2226348"/>
                  <a:pt x="34137" y="2170545"/>
                  <a:pt x="34137" y="2170545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930400" y="1246188"/>
            <a:ext cx="2503488" cy="2195512"/>
          </a:xfrm>
          <a:custGeom>
            <a:avLst/>
            <a:gdLst>
              <a:gd name="connsiteX0" fmla="*/ 378234 w 2502607"/>
              <a:gd name="connsiteY0" fmla="*/ 0 h 2195156"/>
              <a:gd name="connsiteX1" fmla="*/ 54961 w 2502607"/>
              <a:gd name="connsiteY1" fmla="*/ 750455 h 2195156"/>
              <a:gd name="connsiteX2" fmla="*/ 54961 w 2502607"/>
              <a:gd name="connsiteY2" fmla="*/ 1512455 h 2195156"/>
              <a:gd name="connsiteX3" fmla="*/ 597598 w 2502607"/>
              <a:gd name="connsiteY3" fmla="*/ 1847273 h 2195156"/>
              <a:gd name="connsiteX4" fmla="*/ 1578961 w 2502607"/>
              <a:gd name="connsiteY4" fmla="*/ 2020455 h 2195156"/>
              <a:gd name="connsiteX5" fmla="*/ 2410234 w 2502607"/>
              <a:gd name="connsiteY5" fmla="*/ 2078182 h 2195156"/>
              <a:gd name="connsiteX6" fmla="*/ 2491052 w 2502607"/>
              <a:gd name="connsiteY6" fmla="*/ 2182091 h 2195156"/>
              <a:gd name="connsiteX7" fmla="*/ 2491052 w 2502607"/>
              <a:gd name="connsiteY7" fmla="*/ 2193636 h 21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2607" h="2195156">
                <a:moveTo>
                  <a:pt x="378234" y="0"/>
                </a:moveTo>
                <a:cubicBezTo>
                  <a:pt x="243537" y="249189"/>
                  <a:pt x="108840" y="498379"/>
                  <a:pt x="54961" y="750455"/>
                </a:cubicBezTo>
                <a:cubicBezTo>
                  <a:pt x="1082" y="1002531"/>
                  <a:pt x="-35478" y="1329652"/>
                  <a:pt x="54961" y="1512455"/>
                </a:cubicBezTo>
                <a:cubicBezTo>
                  <a:pt x="145400" y="1695258"/>
                  <a:pt x="343598" y="1762606"/>
                  <a:pt x="597598" y="1847273"/>
                </a:cubicBezTo>
                <a:cubicBezTo>
                  <a:pt x="851598" y="1931940"/>
                  <a:pt x="1276855" y="1981970"/>
                  <a:pt x="1578961" y="2020455"/>
                </a:cubicBezTo>
                <a:cubicBezTo>
                  <a:pt x="1881067" y="2058940"/>
                  <a:pt x="2258219" y="2051243"/>
                  <a:pt x="2410234" y="2078182"/>
                </a:cubicBezTo>
                <a:cubicBezTo>
                  <a:pt x="2562249" y="2105121"/>
                  <a:pt x="2477582" y="2162849"/>
                  <a:pt x="2491052" y="2182091"/>
                </a:cubicBezTo>
                <a:cubicBezTo>
                  <a:pt x="2504522" y="2201333"/>
                  <a:pt x="2491052" y="2193636"/>
                  <a:pt x="2491052" y="219363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92450" y="1258888"/>
            <a:ext cx="1179513" cy="2297112"/>
          </a:xfrm>
          <a:custGeom>
            <a:avLst/>
            <a:gdLst>
              <a:gd name="connsiteX0" fmla="*/ 1145365 w 1180001"/>
              <a:gd name="connsiteY0" fmla="*/ 0 h 2297545"/>
              <a:gd name="connsiteX1" fmla="*/ 106274 w 1180001"/>
              <a:gd name="connsiteY1" fmla="*/ 1581727 h 2297545"/>
              <a:gd name="connsiteX2" fmla="*/ 48547 w 1180001"/>
              <a:gd name="connsiteY2" fmla="*/ 1951181 h 2297545"/>
              <a:gd name="connsiteX3" fmla="*/ 233274 w 1180001"/>
              <a:gd name="connsiteY3" fmla="*/ 2089727 h 2297545"/>
              <a:gd name="connsiteX4" fmla="*/ 1180001 w 1180001"/>
              <a:gd name="connsiteY4" fmla="*/ 2297545 h 229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001" h="2297545">
                <a:moveTo>
                  <a:pt x="1145365" y="0"/>
                </a:moveTo>
                <a:cubicBezTo>
                  <a:pt x="717221" y="628265"/>
                  <a:pt x="289077" y="1256530"/>
                  <a:pt x="106274" y="1581727"/>
                </a:cubicBezTo>
                <a:cubicBezTo>
                  <a:pt x="-76529" y="1906924"/>
                  <a:pt x="27380" y="1866514"/>
                  <a:pt x="48547" y="1951181"/>
                </a:cubicBezTo>
                <a:cubicBezTo>
                  <a:pt x="69714" y="2035848"/>
                  <a:pt x="44698" y="2032000"/>
                  <a:pt x="233274" y="2089727"/>
                </a:cubicBezTo>
                <a:cubicBezTo>
                  <a:pt x="421850" y="2147454"/>
                  <a:pt x="1180001" y="2297545"/>
                  <a:pt x="1180001" y="229754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14325" y="3613150"/>
            <a:ext cx="228917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Combine the four cluster equivalence relations to produce on global one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201863" y="2135188"/>
            <a:ext cx="1044575" cy="5016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translate mentions?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499100" y="2090738"/>
            <a:ext cx="1042988" cy="5032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translate mentions?</a:t>
            </a:r>
          </a:p>
        </p:txBody>
      </p:sp>
      <p:sp>
        <p:nvSpPr>
          <p:cNvPr id="35" name="Freeform 34"/>
          <p:cNvSpPr/>
          <p:nvPr/>
        </p:nvSpPr>
        <p:spPr>
          <a:xfrm>
            <a:off x="1227138" y="1270000"/>
            <a:ext cx="3044825" cy="2482850"/>
          </a:xfrm>
          <a:custGeom>
            <a:avLst/>
            <a:gdLst>
              <a:gd name="connsiteX0" fmla="*/ 400337 w 3044246"/>
              <a:gd name="connsiteY0" fmla="*/ 0 h 2482273"/>
              <a:gd name="connsiteX1" fmla="*/ 7792 w 3044246"/>
              <a:gd name="connsiteY1" fmla="*/ 785091 h 2482273"/>
              <a:gd name="connsiteX2" fmla="*/ 204064 w 3044246"/>
              <a:gd name="connsiteY2" fmla="*/ 1743364 h 2482273"/>
              <a:gd name="connsiteX3" fmla="*/ 954519 w 3044246"/>
              <a:gd name="connsiteY3" fmla="*/ 2355273 h 2482273"/>
              <a:gd name="connsiteX4" fmla="*/ 3044246 w 3044246"/>
              <a:gd name="connsiteY4" fmla="*/ 2482273 h 2482273"/>
              <a:gd name="connsiteX5" fmla="*/ 3044246 w 3044246"/>
              <a:gd name="connsiteY5" fmla="*/ 2482273 h 248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4246" h="2482273">
                <a:moveTo>
                  <a:pt x="400337" y="0"/>
                </a:moveTo>
                <a:cubicBezTo>
                  <a:pt x="220420" y="247265"/>
                  <a:pt x="40504" y="494530"/>
                  <a:pt x="7792" y="785091"/>
                </a:cubicBezTo>
                <a:cubicBezTo>
                  <a:pt x="-24920" y="1075652"/>
                  <a:pt x="46276" y="1481667"/>
                  <a:pt x="204064" y="1743364"/>
                </a:cubicBezTo>
                <a:cubicBezTo>
                  <a:pt x="361852" y="2005061"/>
                  <a:pt x="481155" y="2232121"/>
                  <a:pt x="954519" y="2355273"/>
                </a:cubicBezTo>
                <a:cubicBezTo>
                  <a:pt x="1427883" y="2478425"/>
                  <a:pt x="2695958" y="2461106"/>
                  <a:pt x="3044246" y="2482273"/>
                </a:cubicBezTo>
                <a:lnTo>
                  <a:pt x="3044246" y="248227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641850" y="1281113"/>
            <a:ext cx="2908300" cy="2452687"/>
          </a:xfrm>
          <a:custGeom>
            <a:avLst/>
            <a:gdLst>
              <a:gd name="connsiteX0" fmla="*/ 2228272 w 2908993"/>
              <a:gd name="connsiteY0" fmla="*/ 0 h 2452418"/>
              <a:gd name="connsiteX1" fmla="*/ 2840182 w 2908993"/>
              <a:gd name="connsiteY1" fmla="*/ 1200728 h 2452418"/>
              <a:gd name="connsiteX2" fmla="*/ 796636 w 2908993"/>
              <a:gd name="connsiteY2" fmla="*/ 2389910 h 2452418"/>
              <a:gd name="connsiteX3" fmla="*/ 0 w 2908993"/>
              <a:gd name="connsiteY3" fmla="*/ 2286000 h 2452418"/>
              <a:gd name="connsiteX4" fmla="*/ 0 w 2908993"/>
              <a:gd name="connsiteY4" fmla="*/ 2286000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993" h="2452418">
                <a:moveTo>
                  <a:pt x="2228272" y="0"/>
                </a:moveTo>
                <a:cubicBezTo>
                  <a:pt x="2653530" y="401205"/>
                  <a:pt x="3078788" y="802410"/>
                  <a:pt x="2840182" y="1200728"/>
                </a:cubicBezTo>
                <a:cubicBezTo>
                  <a:pt x="2601576" y="1599046"/>
                  <a:pt x="1270000" y="2209031"/>
                  <a:pt x="796636" y="2389910"/>
                </a:cubicBezTo>
                <a:cubicBezTo>
                  <a:pt x="323272" y="2570789"/>
                  <a:pt x="132773" y="2303318"/>
                  <a:pt x="0" y="2286000"/>
                </a:cubicBezTo>
                <a:lnTo>
                  <a:pt x="0" y="228600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22750" y="3452813"/>
            <a:ext cx="685800" cy="46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dirty="0"/>
              <a:t>Merge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0888" y="1209675"/>
            <a:ext cx="620712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640263" y="1195388"/>
            <a:ext cx="620712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259638" y="1192213"/>
            <a:ext cx="61912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1050" y="3084513"/>
            <a:ext cx="620713" cy="21431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clusters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381125" y="124460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997325" y="125095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613525" y="125730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613275" y="3929063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cap="small" dirty="0"/>
              <a:t>KB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2033588" y="2079625"/>
            <a:ext cx="53403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800"/>
              <a:t>Results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2016 TAC KBP Results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For the 7 KB and 11 SF submissions, depending on metric (macro/micro avg), we placed</a:t>
            </a:r>
          </a:p>
          <a:p>
            <a:pPr lvl="1" eaLnBrk="1" hangingPunct="1"/>
            <a:r>
              <a:rPr lang="en-US">
                <a:latin typeface="Calibri" charset="0"/>
              </a:rPr>
              <a:t>1</a:t>
            </a:r>
            <a:r>
              <a:rPr lang="en-US" baseline="30000">
                <a:latin typeface="Calibri" charset="0"/>
              </a:rPr>
              <a:t>st</a:t>
            </a:r>
            <a:r>
              <a:rPr lang="en-US">
                <a:latin typeface="Calibri" charset="0"/>
              </a:rPr>
              <a:t> or 2</a:t>
            </a:r>
            <a:r>
              <a:rPr lang="en-US" baseline="30000">
                <a:latin typeface="Calibri" charset="0"/>
              </a:rPr>
              <a:t>nd</a:t>
            </a:r>
            <a:r>
              <a:rPr lang="en-US">
                <a:latin typeface="Calibri" charset="0"/>
              </a:rPr>
              <a:t> of 5 on XLING and were the only team to do all three languages</a:t>
            </a:r>
          </a:p>
          <a:p>
            <a:pPr lvl="1" eaLnBrk="1" hangingPunct="1"/>
            <a:r>
              <a:rPr lang="en-US">
                <a:latin typeface="Calibri" charset="0"/>
              </a:rPr>
              <a:t>2</a:t>
            </a:r>
            <a:r>
              <a:rPr lang="en-US" baseline="30000">
                <a:latin typeface="Calibri" charset="0"/>
              </a:rPr>
              <a:t>nd</a:t>
            </a:r>
            <a:r>
              <a:rPr lang="en-US">
                <a:latin typeface="Calibri" charset="0"/>
              </a:rPr>
              <a:t> or 4</a:t>
            </a:r>
            <a:r>
              <a:rPr lang="en-US" baseline="30000">
                <a:latin typeface="Calibri" charset="0"/>
              </a:rPr>
              <a:t>th</a:t>
            </a:r>
            <a:r>
              <a:rPr lang="en-US">
                <a:latin typeface="Calibri" charset="0"/>
              </a:rPr>
              <a:t> of 18 on ENG depending on metric</a:t>
            </a:r>
          </a:p>
          <a:p>
            <a:pPr lvl="1" eaLnBrk="1" hangingPunct="1"/>
            <a:r>
              <a:rPr lang="en-US">
                <a:latin typeface="Calibri" charset="0"/>
              </a:rPr>
              <a:t>1</a:t>
            </a:r>
            <a:r>
              <a:rPr lang="en-US" baseline="30000">
                <a:latin typeface="Calibri" charset="0"/>
              </a:rPr>
              <a:t>st</a:t>
            </a:r>
            <a:r>
              <a:rPr lang="en-US">
                <a:latin typeface="Calibri" charset="0"/>
              </a:rPr>
              <a:t> or 2</a:t>
            </a:r>
            <a:r>
              <a:rPr lang="en-US" baseline="30000">
                <a:latin typeface="Calibri" charset="0"/>
              </a:rPr>
              <a:t>nd</a:t>
            </a:r>
            <a:r>
              <a:rPr lang="en-US">
                <a:latin typeface="Calibri" charset="0"/>
              </a:rPr>
              <a:t> of 4 on CMN depending on metric</a:t>
            </a:r>
          </a:p>
          <a:p>
            <a:pPr lvl="1" eaLnBrk="1" hangingPunct="1"/>
            <a:r>
              <a:rPr lang="en-US">
                <a:latin typeface="Calibri" charset="0"/>
              </a:rPr>
              <a:t>We did poorly on SPA, finding few relations</a:t>
            </a:r>
          </a:p>
          <a:p>
            <a:pPr eaLnBrk="1" hangingPunct="1"/>
            <a:r>
              <a:rPr lang="en-US">
                <a:latin typeface="Calibri" charset="0"/>
              </a:rPr>
              <a:t>See workshop paper for details</a:t>
            </a:r>
          </a:p>
          <a:p>
            <a:pPr eaLnBrk="1" hangingPunct="1"/>
            <a:r>
              <a:rPr lang="en-US">
                <a:latin typeface="Calibri" charset="0"/>
              </a:rPr>
              <a:t>TAC EDL results are forthcoming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885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109538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2016 TAC KBP Results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0" y="6299200"/>
            <a:ext cx="9144000" cy="511175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z="2200">
                <a:latin typeface="Calibri" charset="0"/>
              </a:rPr>
              <a:t> Ground-truth, right, wrong &amp; duplicate answers for 2016 KBP KB runs</a:t>
            </a:r>
          </a:p>
        </p:txBody>
      </p:sp>
      <p:pic>
        <p:nvPicPr>
          <p:cNvPr id="6" name="Picture 5" descr="Screen Shot 2016-11-13 at 10.48.06 A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913" y="1290638"/>
            <a:ext cx="6953250" cy="4976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2016 TAC KBP Results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0" y="6299200"/>
            <a:ext cx="9144000" cy="511175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z="2400">
                <a:latin typeface="Calibri" charset="0"/>
              </a:rPr>
              <a:t>Micro precision, recall and F1  scores for 2016 KBP KB runs</a:t>
            </a:r>
            <a:endParaRPr lang="en-US" sz="2200">
              <a:latin typeface="Calibri" charset="0"/>
            </a:endParaRPr>
          </a:p>
        </p:txBody>
      </p:sp>
      <p:pic>
        <p:nvPicPr>
          <p:cNvPr id="5" name="Picture 4" descr="Screen Shot 2016-11-13 at 10.48.23 A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" y="1277938"/>
            <a:ext cx="6924675" cy="4933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2016 EDL XLING Results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457200" y="4179888"/>
            <a:ext cx="8496300" cy="871537"/>
          </a:xfrm>
        </p:spPr>
        <p:txBody>
          <a:bodyPr lIns="0" tIns="0" rIns="0" bIns="0"/>
          <a:lstStyle/>
          <a:p>
            <a:pPr marL="0" indent="0">
              <a:buFont typeface="Arial" charset="0"/>
              <a:buNone/>
            </a:pPr>
            <a:r>
              <a:rPr lang="en-US" sz="2400">
                <a:latin typeface="Calibri" charset="0"/>
              </a:rPr>
              <a:t>XLING run precision, recall and F1  measures for four key metrics: strong typed mention match (NER), strong all match (Linking), strong nil match (Nil), and mention ceaf plus (Clustering)</a:t>
            </a:r>
          </a:p>
        </p:txBody>
      </p:sp>
      <p:pic>
        <p:nvPicPr>
          <p:cNvPr id="4" name="Picture 3" descr="Screen Shot 2016-11-13 at 11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588" y="1746250"/>
            <a:ext cx="8496300" cy="203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2016 Results Observations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charset="0"/>
              </a:rPr>
              <a:t>Overall XLING1 was best</a:t>
            </a:r>
          </a:p>
          <a:p>
            <a:pPr>
              <a:defRPr/>
            </a:pPr>
            <a:r>
              <a:rPr lang="en-US" dirty="0" smtClean="0">
                <a:latin typeface="Calibri" charset="0"/>
              </a:rPr>
              <a:t>Variations for monolingual runs were similar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</a:rPr>
              <a:t>Using translated mentions for non-English helped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</a:rPr>
              <a:t>Using nominal mentions seemed to improve cross-doc co-ref slightly</a:t>
            </a:r>
          </a:p>
          <a:p>
            <a:pPr marL="233363" indent="-233363">
              <a:defRPr/>
            </a:pPr>
            <a:r>
              <a:rPr lang="en-US" dirty="0" smtClean="0">
                <a:latin typeface="Calibri" charset="0"/>
              </a:rPr>
              <a:t>EDL scores (and maybe KBP) lowered by bug in our nominal mention trimming code; the nominal strings correctly identified but offsets were wrong </a:t>
            </a:r>
            <a:r>
              <a:rPr lang="en-US" dirty="0" smtClean="0">
                <a:latin typeface="Calibri" charset="0"/>
                <a:sym typeface="Wingdings"/>
              </a:rPr>
              <a:t> </a:t>
            </a:r>
            <a:endParaRPr lang="en-US" dirty="0" smtClean="0">
              <a:latin typeface="Calibri" charset="0"/>
            </a:endParaRPr>
          </a:p>
          <a:p>
            <a:pPr marL="0" indent="-58737">
              <a:buFont typeface="Arial" charset="0"/>
              <a:buNone/>
              <a:defRPr/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9775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Kelvin Docker Container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Problem: </a:t>
            </a:r>
            <a:r>
              <a:rPr lang="en-US">
                <a:latin typeface="Calibri" charset="0"/>
              </a:rPr>
              <a:t>Kelvin is a large and complex system that’s difficult to port to a new Unix environment, let alone a different OS</a:t>
            </a:r>
          </a:p>
          <a:p>
            <a:pPr eaLnBrk="1" hangingPunct="1"/>
            <a:r>
              <a:rPr lang="en-US" b="1">
                <a:latin typeface="Calibri" charset="0"/>
              </a:rPr>
              <a:t>Solution: </a:t>
            </a:r>
            <a:r>
              <a:rPr lang="en-US">
                <a:latin typeface="Calibri" charset="0"/>
              </a:rPr>
              <a:t>We use Docker to virtualize Kelvin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as several containers that can be run on any system that supports Docker</a:t>
            </a:r>
          </a:p>
          <a:p>
            <a:pPr lvl="1" eaLnBrk="1" hangingPunct="1"/>
            <a:r>
              <a:rPr lang="en-US" sz="3200">
                <a:latin typeface="Calibri" charset="0"/>
              </a:rPr>
              <a:t>e.g., most Unix systems, Mac OSX and Windows</a:t>
            </a:r>
          </a:p>
        </p:txBody>
      </p:sp>
      <p:pic>
        <p:nvPicPr>
          <p:cNvPr id="48131" name="Picture 6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92075"/>
            <a:ext cx="17621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0" y="2190750"/>
            <a:ext cx="9144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500"/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/>
          <p:cNvSpPr>
            <a:spLocks/>
          </p:cNvSpPr>
          <p:nvPr/>
        </p:nvSpPr>
        <p:spPr bwMode="auto">
          <a:xfrm>
            <a:off x="1189405" y="2966984"/>
            <a:ext cx="2223492" cy="3134320"/>
          </a:xfrm>
          <a:prstGeom prst="roundRect">
            <a:avLst>
              <a:gd name="adj" fmla="val 6023"/>
            </a:avLst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116076" tIns="116076" rIns="116076" bIns="116076" anchor="ctr"/>
          <a:lstStyle/>
          <a:p>
            <a:pPr defTabSz="642915" eaLnBrk="1" hangingPunct="1">
              <a:defRPr/>
            </a:pPr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When </a:t>
            </a:r>
            <a:r>
              <a:rPr lang="en-US" sz="1700" dirty="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Lisa's</a:t>
            </a:r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mother </a:t>
            </a:r>
            <a:r>
              <a:rPr lang="en-US" sz="1700" dirty="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Marge Simpson</a:t>
            </a:r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went to a weekend getaway at Rancho </a:t>
            </a:r>
            <a:r>
              <a:rPr lang="en-US" sz="17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Relaxo</a:t>
            </a:r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, the movie The Happy Little Elves Meet Fuzzy </a:t>
            </a:r>
            <a:r>
              <a:rPr lang="en-US" sz="17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Snuggleduck</a:t>
            </a:r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was one of the R-rated </a:t>
            </a:r>
            <a:r>
              <a:rPr lang="en-US" sz="17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european</a:t>
            </a:r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adult movies available on their cable channels.</a:t>
            </a:r>
          </a:p>
        </p:txBody>
      </p:sp>
      <p:sp>
        <p:nvSpPr>
          <p:cNvPr id="18434" name="AutoShape 2"/>
          <p:cNvSpPr>
            <a:spLocks/>
          </p:cNvSpPr>
          <p:nvPr/>
        </p:nvSpPr>
        <p:spPr bwMode="auto">
          <a:xfrm>
            <a:off x="5828023" y="2966984"/>
            <a:ext cx="2187773" cy="2893219"/>
          </a:xfrm>
          <a:prstGeom prst="roundRect">
            <a:avLst>
              <a:gd name="adj" fmla="val 6023"/>
            </a:avLst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116076" tIns="116076" rIns="116076" bIns="116076" anchor="ctr"/>
          <a:lstStyle/>
          <a:p>
            <a:pPr defTabSz="642915" eaLnBrk="1" hangingPunct="1">
              <a:defRPr/>
            </a:pP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After two years in the academic quagmire of </a:t>
            </a:r>
            <a:r>
              <a:rPr lang="en-US" sz="1700" dirty="0" smtClean="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Springfield Elementary</a:t>
            </a: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, </a:t>
            </a:r>
            <a:r>
              <a:rPr lang="en-US" sz="1700" dirty="0" smtClean="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Lisa</a:t>
            </a: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finally has a teacher that she connects with. But she soon learns that the problem with being middle-class is that</a:t>
            </a:r>
            <a:endParaRPr lang="en-US" sz="17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ヒラギノ角ゴ ProN W3" charset="0"/>
              <a:cs typeface="Gill Sans" charset="0"/>
              <a:sym typeface="Gill Sans" charset="0"/>
            </a:endParaRP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78" y="172606"/>
            <a:ext cx="2635756" cy="164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4835" y="324151"/>
            <a:ext cx="553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Gill Sans" charset="0"/>
                <a:ea typeface="ヒラギノ角ゴ ProN W3" charset="0"/>
                <a:cs typeface="ヒラギノ角ゴ ProN W3" charset="0"/>
              </a:rPr>
              <a:t>NIST TAC Cold 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64177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Calibri" charset="0"/>
              </a:rPr>
              <a:t>Lessons Learned</a:t>
            </a:r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We always have to mind precision &amp; recall</a:t>
            </a:r>
          </a:p>
          <a:p>
            <a:r>
              <a:rPr lang="en-US">
                <a:latin typeface="Calibri" charset="0"/>
              </a:rPr>
              <a:t>Extracting information from text is inherently noisy; reading more text helps both</a:t>
            </a:r>
          </a:p>
          <a:p>
            <a:r>
              <a:rPr lang="en-US">
                <a:latin typeface="Calibri" charset="0"/>
              </a:rPr>
              <a:t>Using machine learning at every level is important</a:t>
            </a:r>
          </a:p>
          <a:p>
            <a:r>
              <a:rPr lang="en-US">
                <a:latin typeface="Calibri" charset="0"/>
              </a:rPr>
              <a:t>Making more use of probabilities will help</a:t>
            </a:r>
          </a:p>
          <a:p>
            <a:r>
              <a:rPr lang="en-US">
                <a:latin typeface="Calibri" charset="0"/>
              </a:rPr>
              <a:t>Extracting information about a events is hard</a:t>
            </a:r>
          </a:p>
          <a:p>
            <a:r>
              <a:rPr lang="en-US">
                <a:latin typeface="Calibri" charset="0"/>
              </a:rPr>
              <a:t>Recognizing the temporal extent of relations is important, but still a challenge</a:t>
            </a:r>
          </a:p>
        </p:txBody>
      </p:sp>
    </p:spTree>
    <p:extLst>
      <p:ext uri="{BB962C8B-B14F-4D97-AF65-F5344CB8AC3E}">
        <p14:creationId xmlns:p14="http://schemas.microsoft.com/office/powerpoint/2010/main" val="39592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Conclusion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KBs help in extracting information from text</a:t>
            </a:r>
          </a:p>
          <a:p>
            <a:pPr eaLnBrk="1" hangingPunct="1"/>
            <a:r>
              <a:rPr lang="en-US">
                <a:latin typeface="Calibri" charset="0"/>
              </a:rPr>
              <a:t>The information extracted can update the KBs </a:t>
            </a:r>
          </a:p>
          <a:p>
            <a:pPr eaLnBrk="1" hangingPunct="1"/>
            <a:r>
              <a:rPr lang="en-US">
                <a:latin typeface="Calibri" charset="0"/>
              </a:rPr>
              <a:t>The KBs provide support for new tasks, such as question answering and speech interfaces</a:t>
            </a:r>
          </a:p>
          <a:p>
            <a:pPr eaLnBrk="1" hangingPunct="1"/>
            <a:r>
              <a:rPr lang="en-US">
                <a:latin typeface="Calibri" charset="0"/>
              </a:rPr>
              <a:t>We’ll see this approach grow and evolve in the future</a:t>
            </a:r>
          </a:p>
          <a:p>
            <a:pPr eaLnBrk="1" hangingPunct="1"/>
            <a:r>
              <a:rPr lang="en-US">
                <a:latin typeface="Calibri" charset="0"/>
              </a:rPr>
              <a:t>New machine learning frameworks will result in better accuracy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5017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36513"/>
            <a:ext cx="142398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0734" y="1803797"/>
            <a:ext cx="8572500" cy="4402336"/>
            <a:chOff x="0" y="0"/>
            <a:chExt cx="7680" cy="3944"/>
          </a:xfrm>
        </p:grpSpPr>
        <p:grpSp>
          <p:nvGrpSpPr>
            <p:cNvPr id="20484" name="Group 3"/>
            <p:cNvGrpSpPr>
              <a:grpSpLocks/>
            </p:cNvGrpSpPr>
            <p:nvPr/>
          </p:nvGrpSpPr>
          <p:grpSpPr bwMode="auto">
            <a:xfrm>
              <a:off x="5656" y="1869"/>
              <a:ext cx="2024" cy="763"/>
              <a:chOff x="0" y="0"/>
              <a:chExt cx="2024" cy="762"/>
            </a:xfrm>
          </p:grpSpPr>
          <p:sp>
            <p:nvSpPr>
              <p:cNvPr id="19457" name="AutoShape 1"/>
              <p:cNvSpPr>
                <a:spLocks/>
              </p:cNvSpPr>
              <p:nvPr/>
            </p:nvSpPr>
            <p:spPr bwMode="auto">
              <a:xfrm>
                <a:off x="0" y="362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Homer Simpson</a:t>
                </a:r>
              </a:p>
            </p:txBody>
          </p:sp>
          <p:pic>
            <p:nvPicPr>
              <p:cNvPr id="20501" name="Picture 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" y="0"/>
                <a:ext cx="472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5" name="Group 6"/>
            <p:cNvGrpSpPr>
              <a:grpSpLocks/>
            </p:cNvGrpSpPr>
            <p:nvPr/>
          </p:nvGrpSpPr>
          <p:grpSpPr bwMode="auto">
            <a:xfrm>
              <a:off x="4136" y="3264"/>
              <a:ext cx="1744" cy="680"/>
              <a:chOff x="0" y="0"/>
              <a:chExt cx="1744" cy="680"/>
            </a:xfrm>
          </p:grpSpPr>
          <p:sp>
            <p:nvSpPr>
              <p:cNvPr id="4" name="AutoShape 4"/>
              <p:cNvSpPr>
                <a:spLocks/>
              </p:cNvSpPr>
              <p:nvPr/>
            </p:nvSpPr>
            <p:spPr bwMode="auto">
              <a:xfrm>
                <a:off x="0" y="280"/>
                <a:ext cx="174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Bart Simpson</a:t>
                </a:r>
              </a:p>
            </p:txBody>
          </p:sp>
          <p:pic>
            <p:nvPicPr>
              <p:cNvPr id="20499" name="Picture 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" y="0"/>
                <a:ext cx="408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6" name="Group 9"/>
            <p:cNvGrpSpPr>
              <a:grpSpLocks/>
            </p:cNvGrpSpPr>
            <p:nvPr/>
          </p:nvGrpSpPr>
          <p:grpSpPr bwMode="auto">
            <a:xfrm>
              <a:off x="1776" y="3288"/>
              <a:ext cx="1680" cy="656"/>
              <a:chOff x="0" y="0"/>
              <a:chExt cx="1680" cy="656"/>
            </a:xfrm>
          </p:grpSpPr>
          <p:sp>
            <p:nvSpPr>
              <p:cNvPr id="5" name="AutoShape 7"/>
              <p:cNvSpPr>
                <a:spLocks/>
              </p:cNvSpPr>
              <p:nvPr/>
            </p:nvSpPr>
            <p:spPr bwMode="auto">
              <a:xfrm>
                <a:off x="0" y="256"/>
                <a:ext cx="1680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Lisa Simpson</a:t>
                </a:r>
              </a:p>
            </p:txBody>
          </p:sp>
          <p:pic>
            <p:nvPicPr>
              <p:cNvPr id="20497" name="Picture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" y="0"/>
                <a:ext cx="536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7" name="Group 12"/>
            <p:cNvGrpSpPr>
              <a:grpSpLocks/>
            </p:cNvGrpSpPr>
            <p:nvPr/>
          </p:nvGrpSpPr>
          <p:grpSpPr bwMode="auto">
            <a:xfrm>
              <a:off x="2944" y="1225"/>
              <a:ext cx="2024" cy="1407"/>
              <a:chOff x="0" y="0"/>
              <a:chExt cx="2024" cy="1406"/>
            </a:xfrm>
          </p:grpSpPr>
          <p:sp>
            <p:nvSpPr>
              <p:cNvPr id="19466" name="AutoShape 10"/>
              <p:cNvSpPr>
                <a:spLocks/>
              </p:cNvSpPr>
              <p:nvPr/>
            </p:nvSpPr>
            <p:spPr bwMode="auto">
              <a:xfrm>
                <a:off x="0" y="1006"/>
                <a:ext cx="2024" cy="400"/>
              </a:xfrm>
              <a:prstGeom prst="roundRect">
                <a:avLst>
                  <a:gd name="adj" fmla="val 30000"/>
                </a:avLst>
              </a:prstGeom>
              <a:gradFill rotWithShape="0">
                <a:gsLst>
                  <a:gs pos="0">
                    <a:srgbClr val="074EB3"/>
                  </a:gs>
                  <a:gs pos="100000">
                    <a:srgbClr val="0B3280"/>
                  </a:gs>
                </a:gsLst>
                <a:lin ang="5400000" scaled="1"/>
              </a:gra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Marge Simpson</a:t>
                </a:r>
              </a:p>
            </p:txBody>
          </p:sp>
          <p:pic>
            <p:nvPicPr>
              <p:cNvPr id="20495" name="Picture 1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0"/>
                <a:ext cx="616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8" name="Group 15"/>
            <p:cNvGrpSpPr>
              <a:grpSpLocks/>
            </p:cNvGrpSpPr>
            <p:nvPr/>
          </p:nvGrpSpPr>
          <p:grpSpPr bwMode="auto">
            <a:xfrm>
              <a:off x="0" y="2176"/>
              <a:ext cx="2024" cy="912"/>
              <a:chOff x="0" y="0"/>
              <a:chExt cx="2024" cy="911"/>
            </a:xfrm>
          </p:grpSpPr>
          <p:sp>
            <p:nvSpPr>
              <p:cNvPr id="19469" name="AutoShape 13"/>
              <p:cNvSpPr>
                <a:spLocks/>
              </p:cNvSpPr>
              <p:nvPr/>
            </p:nvSpPr>
            <p:spPr bwMode="auto">
              <a:xfrm>
                <a:off x="0" y="511"/>
                <a:ext cx="2024" cy="400"/>
              </a:xfrm>
              <a:prstGeom prst="roundRect">
                <a:avLst>
                  <a:gd name="adj" fmla="val 30000"/>
                </a:avLst>
              </a:prstGeom>
              <a:solidFill>
                <a:srgbClr val="430A1F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ctr"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 Elementary</a:t>
                </a:r>
              </a:p>
            </p:txBody>
          </p:sp>
          <p:pic>
            <p:nvPicPr>
              <p:cNvPr id="20493" name="Picture 1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" y="0"/>
                <a:ext cx="1200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9" name="Group 18"/>
            <p:cNvGrpSpPr>
              <a:grpSpLocks/>
            </p:cNvGrpSpPr>
            <p:nvPr/>
          </p:nvGrpSpPr>
          <p:grpSpPr bwMode="auto">
            <a:xfrm>
              <a:off x="3048" y="0"/>
              <a:ext cx="1816" cy="568"/>
              <a:chOff x="0" y="0"/>
              <a:chExt cx="1816" cy="568"/>
            </a:xfrm>
          </p:grpSpPr>
          <p:sp>
            <p:nvSpPr>
              <p:cNvPr id="19472" name="AutoShape 16"/>
              <p:cNvSpPr>
                <a:spLocks/>
              </p:cNvSpPr>
              <p:nvPr/>
            </p:nvSpPr>
            <p:spPr bwMode="auto">
              <a:xfrm>
                <a:off x="0" y="168"/>
                <a:ext cx="1816" cy="400"/>
              </a:xfrm>
              <a:prstGeom prst="roundRect">
                <a:avLst>
                  <a:gd name="adj" fmla="val 30000"/>
                </a:avLst>
              </a:prstGeom>
              <a:solidFill>
                <a:srgbClr val="1D300D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76200" algn="ctr" rotWithShape="0">
                  <a:schemeClr val="bg2">
                    <a:alpha val="7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defTabSz="642915" eaLnBrk="1" hangingPunct="1">
                  <a:defRPr/>
                </a:pPr>
                <a:r>
                  <a:rPr lang="en-US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0"/>
                    <a:cs typeface="Gill Sans" charset="0"/>
                    <a:sym typeface="Gill Sans" charset="0"/>
                  </a:rPr>
                  <a:t>Springfield</a:t>
                </a:r>
              </a:p>
            </p:txBody>
          </p:sp>
          <p:pic>
            <p:nvPicPr>
              <p:cNvPr id="20491" name="Picture 1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" y="0"/>
                <a:ext cx="72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476" name="AutoShape 20"/>
          <p:cNvSpPr>
            <a:spLocks/>
          </p:cNvSpPr>
          <p:nvPr/>
        </p:nvSpPr>
        <p:spPr bwMode="auto">
          <a:xfrm>
            <a:off x="812602" y="544711"/>
            <a:ext cx="2223492" cy="3134320"/>
          </a:xfrm>
          <a:prstGeom prst="roundRect">
            <a:avLst>
              <a:gd name="adj" fmla="val 6023"/>
            </a:avLst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116076" tIns="116076" rIns="116076" bIns="116076" anchor="ctr"/>
          <a:lstStyle/>
          <a:p>
            <a:pPr defTabSz="642915" eaLnBrk="1" hangingPunct="1">
              <a:defRPr/>
            </a:pP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When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Lisa's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mother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Marge Simpson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went to a weekend getaway at Rancho Relaxo, the movie The Happy Little Elves Meet Fuzzy Snuggleduck was one of the R-rated european adult movies available on their cable channels.</a:t>
            </a:r>
          </a:p>
        </p:txBody>
      </p:sp>
      <p:sp>
        <p:nvSpPr>
          <p:cNvPr id="19477" name="AutoShape 21"/>
          <p:cNvSpPr>
            <a:spLocks/>
          </p:cNvSpPr>
          <p:nvPr/>
        </p:nvSpPr>
        <p:spPr bwMode="auto">
          <a:xfrm>
            <a:off x="6161485" y="294680"/>
            <a:ext cx="2107406" cy="2866430"/>
          </a:xfrm>
          <a:prstGeom prst="roundRect">
            <a:avLst>
              <a:gd name="adj" fmla="val 6023"/>
            </a:avLst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116076" tIns="116076" rIns="116076" bIns="116076" anchor="ctr"/>
          <a:lstStyle/>
          <a:p>
            <a:pPr defTabSz="642915" eaLnBrk="1" hangingPunct="1">
              <a:defRPr/>
            </a:pP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After two years in the academic quagmire of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Springfield Elementary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,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Lisa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finally has a teacher that she connects with. But she soon learns that the problem with being middle-class is that</a:t>
            </a:r>
          </a:p>
        </p:txBody>
      </p:sp>
    </p:spTree>
    <p:extLst>
      <p:ext uri="{BB962C8B-B14F-4D97-AF65-F5344CB8AC3E}">
        <p14:creationId xmlns:p14="http://schemas.microsoft.com/office/powerpoint/2010/main" val="383749542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3"/>
          <p:cNvGrpSpPr>
            <a:grpSpLocks/>
          </p:cNvGrpSpPr>
          <p:nvPr/>
        </p:nvGrpSpPr>
        <p:grpSpPr bwMode="auto">
          <a:xfrm>
            <a:off x="6474023" y="3889996"/>
            <a:ext cx="2259211" cy="851669"/>
            <a:chOff x="0" y="0"/>
            <a:chExt cx="2024" cy="762"/>
          </a:xfrm>
        </p:grpSpPr>
        <p:sp>
          <p:nvSpPr>
            <p:cNvPr id="2" name="AutoShape 1"/>
            <p:cNvSpPr>
              <a:spLocks/>
            </p:cNvSpPr>
            <p:nvPr/>
          </p:nvSpPr>
          <p:spPr bwMode="auto">
            <a:xfrm>
              <a:off x="0" y="362"/>
              <a:ext cx="2024" cy="400"/>
            </a:xfrm>
            <a:prstGeom prst="roundRect">
              <a:avLst>
                <a:gd name="adj" fmla="val 30000"/>
              </a:avLst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r" defTabSz="642915" eaLnBrk="1" hangingPunct="1">
                <a:defRPr/>
              </a:pPr>
              <a:r>
                <a:rPr lang="en-US" sz="17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Homer Simpson</a:t>
              </a:r>
            </a:p>
          </p:txBody>
        </p:sp>
        <p:pic>
          <p:nvPicPr>
            <p:cNvPr id="21538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" y="0"/>
              <a:ext cx="47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6" name="Group 6"/>
          <p:cNvGrpSpPr>
            <a:grpSpLocks/>
          </p:cNvGrpSpPr>
          <p:nvPr/>
        </p:nvGrpSpPr>
        <p:grpSpPr bwMode="auto">
          <a:xfrm>
            <a:off x="4777383" y="5447111"/>
            <a:ext cx="1946672" cy="759023"/>
            <a:chOff x="0" y="0"/>
            <a:chExt cx="1744" cy="680"/>
          </a:xfrm>
        </p:grpSpPr>
        <p:sp>
          <p:nvSpPr>
            <p:cNvPr id="4" name="AutoShape 4"/>
            <p:cNvSpPr>
              <a:spLocks/>
            </p:cNvSpPr>
            <p:nvPr/>
          </p:nvSpPr>
          <p:spPr bwMode="auto">
            <a:xfrm>
              <a:off x="0" y="280"/>
              <a:ext cx="1744" cy="400"/>
            </a:xfrm>
            <a:prstGeom prst="roundRect">
              <a:avLst>
                <a:gd name="adj" fmla="val 30000"/>
              </a:avLst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r" defTabSz="642915" eaLnBrk="1" hangingPunct="1">
                <a:defRPr/>
              </a:pPr>
              <a:r>
                <a:rPr lang="en-US" sz="17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Bart Simpson</a:t>
              </a:r>
            </a:p>
          </p:txBody>
        </p:sp>
        <p:pic>
          <p:nvPicPr>
            <p:cNvPr id="21536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" y="0"/>
              <a:ext cx="408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7" name="Group 9"/>
          <p:cNvGrpSpPr>
            <a:grpSpLocks/>
          </p:cNvGrpSpPr>
          <p:nvPr/>
        </p:nvGrpSpPr>
        <p:grpSpPr bwMode="auto">
          <a:xfrm>
            <a:off x="2143125" y="5473899"/>
            <a:ext cx="1875234" cy="732234"/>
            <a:chOff x="0" y="0"/>
            <a:chExt cx="1680" cy="656"/>
          </a:xfrm>
        </p:grpSpPr>
        <p:sp>
          <p:nvSpPr>
            <p:cNvPr id="20487" name="AutoShape 7"/>
            <p:cNvSpPr>
              <a:spLocks/>
            </p:cNvSpPr>
            <p:nvPr/>
          </p:nvSpPr>
          <p:spPr bwMode="auto">
            <a:xfrm>
              <a:off x="0" y="256"/>
              <a:ext cx="1680" cy="400"/>
            </a:xfrm>
            <a:prstGeom prst="roundRect">
              <a:avLst>
                <a:gd name="adj" fmla="val 30000"/>
              </a:avLst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r" defTabSz="642915" eaLnBrk="1" hangingPunct="1">
                <a:defRPr/>
              </a:pPr>
              <a:r>
                <a:rPr lang="en-US" sz="17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Lisa Simpson</a:t>
              </a:r>
            </a:p>
          </p:txBody>
        </p:sp>
        <p:pic>
          <p:nvPicPr>
            <p:cNvPr id="21534" name="Picture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" y="0"/>
              <a:ext cx="536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8" name="Group 12"/>
          <p:cNvGrpSpPr>
            <a:grpSpLocks/>
          </p:cNvGrpSpPr>
          <p:nvPr/>
        </p:nvGrpSpPr>
        <p:grpSpPr bwMode="auto">
          <a:xfrm>
            <a:off x="3446859" y="3171157"/>
            <a:ext cx="2259211" cy="1570508"/>
            <a:chOff x="0" y="0"/>
            <a:chExt cx="2024" cy="1406"/>
          </a:xfrm>
        </p:grpSpPr>
        <p:sp>
          <p:nvSpPr>
            <p:cNvPr id="5" name="AutoShape 10"/>
            <p:cNvSpPr>
              <a:spLocks/>
            </p:cNvSpPr>
            <p:nvPr/>
          </p:nvSpPr>
          <p:spPr bwMode="auto">
            <a:xfrm>
              <a:off x="0" y="1006"/>
              <a:ext cx="2024" cy="400"/>
            </a:xfrm>
            <a:prstGeom prst="roundRect">
              <a:avLst>
                <a:gd name="adj" fmla="val 30000"/>
              </a:avLst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r" defTabSz="642915" eaLnBrk="1" hangingPunct="1">
                <a:defRPr/>
              </a:pPr>
              <a:r>
                <a:rPr lang="en-US" sz="17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Marge Simpson</a:t>
              </a:r>
            </a:p>
          </p:txBody>
        </p:sp>
        <p:pic>
          <p:nvPicPr>
            <p:cNvPr id="21532" name="Picture 1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" y="0"/>
              <a:ext cx="61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9" name="Group 15"/>
          <p:cNvGrpSpPr>
            <a:grpSpLocks/>
          </p:cNvGrpSpPr>
          <p:nvPr/>
        </p:nvGrpSpPr>
        <p:grpSpPr bwMode="auto">
          <a:xfrm>
            <a:off x="160734" y="4232672"/>
            <a:ext cx="2259211" cy="1017984"/>
            <a:chOff x="0" y="0"/>
            <a:chExt cx="2024" cy="911"/>
          </a:xfrm>
        </p:grpSpPr>
        <p:sp>
          <p:nvSpPr>
            <p:cNvPr id="6" name="AutoShape 13"/>
            <p:cNvSpPr>
              <a:spLocks/>
            </p:cNvSpPr>
            <p:nvPr/>
          </p:nvSpPr>
          <p:spPr bwMode="auto">
            <a:xfrm>
              <a:off x="0" y="511"/>
              <a:ext cx="2024" cy="400"/>
            </a:xfrm>
            <a:prstGeom prst="roundRect">
              <a:avLst>
                <a:gd name="adj" fmla="val 30000"/>
              </a:avLst>
            </a:prstGeom>
            <a:solidFill>
              <a:srgbClr val="430A1F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 defTabSz="642915" eaLnBrk="1" hangingPunct="1">
                <a:defRPr/>
              </a:pPr>
              <a:r>
                <a:rPr lang="en-US" sz="17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Springfield Elementary</a:t>
              </a:r>
            </a:p>
          </p:txBody>
        </p:sp>
        <p:pic>
          <p:nvPicPr>
            <p:cNvPr id="21530" name="Picture 1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" y="0"/>
              <a:ext cx="1200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0" name="Group 18"/>
          <p:cNvGrpSpPr>
            <a:grpSpLocks/>
          </p:cNvGrpSpPr>
          <p:nvPr/>
        </p:nvGrpSpPr>
        <p:grpSpPr bwMode="auto">
          <a:xfrm>
            <a:off x="3562945" y="1803797"/>
            <a:ext cx="2027039" cy="634008"/>
            <a:chOff x="0" y="0"/>
            <a:chExt cx="1816" cy="568"/>
          </a:xfrm>
        </p:grpSpPr>
        <p:sp>
          <p:nvSpPr>
            <p:cNvPr id="7" name="AutoShape 16"/>
            <p:cNvSpPr>
              <a:spLocks/>
            </p:cNvSpPr>
            <p:nvPr/>
          </p:nvSpPr>
          <p:spPr bwMode="auto">
            <a:xfrm>
              <a:off x="0" y="168"/>
              <a:ext cx="1816" cy="400"/>
            </a:xfrm>
            <a:prstGeom prst="roundRect">
              <a:avLst>
                <a:gd name="adj" fmla="val 30000"/>
              </a:avLst>
            </a:prstGeom>
            <a:solidFill>
              <a:srgbClr val="1D300D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76200" algn="ctr" rotWithShape="0">
                <a:schemeClr val="bg2">
                  <a:alpha val="79999"/>
                </a:schemeClr>
              </a:outerShdw>
            </a:effectLst>
          </p:spPr>
          <p:txBody>
            <a:bodyPr lIns="0" tIns="0" rIns="0" bIns="0" anchor="ctr"/>
            <a:lstStyle/>
            <a:p>
              <a:pPr defTabSz="642915" eaLnBrk="1" hangingPunct="1">
                <a:defRPr/>
              </a:pPr>
              <a:r>
                <a:rPr lang="en-US" sz="17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Gill Sans" charset="0"/>
                  <a:sym typeface="Gill Sans" charset="0"/>
                </a:rPr>
                <a:t>Springfield</a:t>
              </a:r>
            </a:p>
          </p:txBody>
        </p:sp>
        <p:pic>
          <p:nvPicPr>
            <p:cNvPr id="21528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" y="0"/>
              <a:ext cx="721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4605" y="2464595"/>
            <a:ext cx="8402835" cy="3541737"/>
            <a:chOff x="14" y="0"/>
            <a:chExt cx="7528" cy="3173"/>
          </a:xfrm>
        </p:grpSpPr>
        <p:sp>
          <p:nvSpPr>
            <p:cNvPr id="21514" name="Rectangle 19"/>
            <p:cNvSpPr>
              <a:spLocks/>
            </p:cNvSpPr>
            <p:nvPr/>
          </p:nvSpPr>
          <p:spPr bwMode="auto">
            <a:xfrm>
              <a:off x="4740" y="492"/>
              <a:ext cx="280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Bottomless Pete, Nature</a:t>
              </a:r>
              <a:r>
                <a:rPr lang="ja-JP" alt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’</a:t>
              </a:r>
              <a:r>
                <a:rPr lang="en-US" altLang="ja-JP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s</a:t>
              </a:r>
            </a:p>
            <a:p>
              <a:pPr algn="ctr" defTabSz="642915" eaLnBrk="1" hangingPunct="1"/>
              <a:r>
                <a:rPr lang="en-US">
                  <a:solidFill>
                    <a:srgbClr val="FFFFFF"/>
                  </a:solidFill>
                  <a:latin typeface="Copperplate" charset="0"/>
                  <a:ea typeface="ヒラギノ角ゴ ProN W3" charset="0"/>
                  <a:cs typeface="Copperplate" charset="0"/>
                  <a:sym typeface="Copperplate" charset="0"/>
                </a:rPr>
                <a:t>Cruelest Mistake</a:t>
              </a:r>
            </a:p>
          </p:txBody>
        </p:sp>
        <p:sp>
          <p:nvSpPr>
            <p:cNvPr id="21515" name="Line 20"/>
            <p:cNvSpPr>
              <a:spLocks noChangeShapeType="1"/>
            </p:cNvSpPr>
            <p:nvPr/>
          </p:nvSpPr>
          <p:spPr bwMode="auto">
            <a:xfrm>
              <a:off x="6144" y="904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516" name="Line 21"/>
            <p:cNvSpPr>
              <a:spLocks noChangeShapeType="1"/>
            </p:cNvSpPr>
            <p:nvPr/>
          </p:nvSpPr>
          <p:spPr bwMode="auto">
            <a:xfrm rot="10800000" flipH="1">
              <a:off x="2265" y="2046"/>
              <a:ext cx="1163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517" name="Line 22"/>
            <p:cNvSpPr>
              <a:spLocks noChangeShapeType="1"/>
            </p:cNvSpPr>
            <p:nvPr/>
          </p:nvSpPr>
          <p:spPr bwMode="auto">
            <a:xfrm rot="10800000">
              <a:off x="3427" y="2046"/>
              <a:ext cx="1053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518" name="Line 23"/>
            <p:cNvSpPr>
              <a:spLocks noChangeShapeType="1"/>
            </p:cNvSpPr>
            <p:nvPr/>
          </p:nvSpPr>
          <p:spPr bwMode="auto">
            <a:xfrm>
              <a:off x="488" y="2496"/>
              <a:ext cx="76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519" name="Line 24"/>
            <p:cNvSpPr>
              <a:spLocks noChangeShapeType="1"/>
            </p:cNvSpPr>
            <p:nvPr/>
          </p:nvSpPr>
          <p:spPr bwMode="auto">
            <a:xfrm>
              <a:off x="3432" y="0"/>
              <a:ext cx="0" cy="16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520" name="Line 25"/>
            <p:cNvSpPr>
              <a:spLocks noChangeShapeType="1"/>
            </p:cNvSpPr>
            <p:nvPr/>
          </p:nvSpPr>
          <p:spPr bwMode="auto">
            <a:xfrm flipH="1">
              <a:off x="4440" y="1858"/>
              <a:ext cx="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642915" eaLnBrk="1" hangingPunct="1"/>
              <a:endParaRPr lang="en-US" sz="30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521" name="Rectangle 26"/>
            <p:cNvSpPr>
              <a:spLocks/>
            </p:cNvSpPr>
            <p:nvPr/>
          </p:nvSpPr>
          <p:spPr bwMode="auto">
            <a:xfrm>
              <a:off x="2440" y="2055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21522" name="Rectangle 27"/>
            <p:cNvSpPr>
              <a:spLocks/>
            </p:cNvSpPr>
            <p:nvPr/>
          </p:nvSpPr>
          <p:spPr bwMode="auto">
            <a:xfrm>
              <a:off x="3696" y="2059"/>
              <a:ext cx="66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per:children</a:t>
              </a:r>
            </a:p>
          </p:txBody>
        </p:sp>
        <p:sp>
          <p:nvSpPr>
            <p:cNvPr id="21523" name="Rectangle 28"/>
            <p:cNvSpPr>
              <a:spLocks/>
            </p:cNvSpPr>
            <p:nvPr/>
          </p:nvSpPr>
          <p:spPr bwMode="auto">
            <a:xfrm>
              <a:off x="6207" y="1427"/>
              <a:ext cx="11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per:alternate_names</a:t>
              </a:r>
            </a:p>
          </p:txBody>
        </p:sp>
        <p:sp>
          <p:nvSpPr>
            <p:cNvPr id="21524" name="Rectangle 29"/>
            <p:cNvSpPr>
              <a:spLocks/>
            </p:cNvSpPr>
            <p:nvPr/>
          </p:nvSpPr>
          <p:spPr bwMode="auto">
            <a:xfrm>
              <a:off x="3493" y="1491"/>
              <a:ext cx="128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per:cities_of_residence</a:t>
              </a:r>
            </a:p>
          </p:txBody>
        </p:sp>
        <p:sp>
          <p:nvSpPr>
            <p:cNvPr id="21525" name="Rectangle 30"/>
            <p:cNvSpPr>
              <a:spLocks/>
            </p:cNvSpPr>
            <p:nvPr/>
          </p:nvSpPr>
          <p:spPr bwMode="auto">
            <a:xfrm rot="2235916">
              <a:off x="4450" y="2059"/>
              <a:ext cx="62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per:spouse</a:t>
              </a:r>
            </a:p>
          </p:txBody>
        </p:sp>
        <p:sp>
          <p:nvSpPr>
            <p:cNvPr id="21526" name="Rectangle 31"/>
            <p:cNvSpPr>
              <a:spLocks/>
            </p:cNvSpPr>
            <p:nvPr/>
          </p:nvSpPr>
          <p:spPr bwMode="auto">
            <a:xfrm>
              <a:off x="14" y="3035"/>
              <a:ext cx="121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15" eaLnBrk="1" hangingPunct="1"/>
              <a:r>
                <a:rPr lang="en-US" sz="1000">
                  <a:solidFill>
                    <a:srgbClr val="FFFFFF"/>
                  </a:solidFill>
                  <a:latin typeface="ヒラギノ丸ゴ Pro W4" charset="0"/>
                  <a:ea typeface="ヒラギノ丸ゴ Pro W4" charset="0"/>
                  <a:cs typeface="ヒラギノ丸ゴ Pro W4" charset="0"/>
                  <a:sym typeface="ヒラギノ丸ゴ Pro W4" charset="0"/>
                </a:rPr>
                <a:t>per:schools_attended</a:t>
              </a:r>
            </a:p>
          </p:txBody>
        </p:sp>
      </p:grpSp>
      <p:sp>
        <p:nvSpPr>
          <p:cNvPr id="20513" name="AutoShape 33"/>
          <p:cNvSpPr>
            <a:spLocks/>
          </p:cNvSpPr>
          <p:nvPr/>
        </p:nvSpPr>
        <p:spPr bwMode="auto">
          <a:xfrm>
            <a:off x="812602" y="544711"/>
            <a:ext cx="2223492" cy="3134320"/>
          </a:xfrm>
          <a:prstGeom prst="roundRect">
            <a:avLst>
              <a:gd name="adj" fmla="val 6023"/>
            </a:avLst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116076" tIns="116076" rIns="116076" bIns="116076" anchor="ctr"/>
          <a:lstStyle/>
          <a:p>
            <a:pPr defTabSz="642915" eaLnBrk="1" hangingPunct="1">
              <a:defRPr/>
            </a:pP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When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Lisa's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mother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Marge Simpson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went to a weekend getaway at Rancho Relaxo, the movie The Happy Little Elves Meet Fuzzy Snuggleduck was one of the R-rated european adult movies available on their cable channels.</a:t>
            </a:r>
          </a:p>
        </p:txBody>
      </p:sp>
      <p:sp>
        <p:nvSpPr>
          <p:cNvPr id="20514" name="AutoShape 34"/>
          <p:cNvSpPr>
            <a:spLocks/>
          </p:cNvSpPr>
          <p:nvPr/>
        </p:nvSpPr>
        <p:spPr bwMode="auto">
          <a:xfrm>
            <a:off x="6161485" y="294681"/>
            <a:ext cx="2214563" cy="2705695"/>
          </a:xfrm>
          <a:prstGeom prst="roundRect">
            <a:avLst>
              <a:gd name="adj" fmla="val 6023"/>
            </a:avLst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116076" tIns="116076" rIns="116076" bIns="116076" anchor="ctr"/>
          <a:lstStyle/>
          <a:p>
            <a:pPr defTabSz="642915" eaLnBrk="1" hangingPunct="1">
              <a:defRPr/>
            </a:pP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After two years in the academic quagmire of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Springfield Elementary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, </a:t>
            </a:r>
            <a:r>
              <a:rPr lang="en-US" sz="1700">
                <a:solidFill>
                  <a:srgbClr val="66B1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Lisa</a:t>
            </a: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ヒラギノ角ゴ ProN W3" charset="0"/>
                <a:cs typeface="Gill Sans" charset="0"/>
                <a:sym typeface="Gill Sans" charset="0"/>
              </a:rPr>
              <a:t> finally has a teacher that she connects with. But she soon learns that the problem with being middle-class is that</a:t>
            </a:r>
          </a:p>
        </p:txBody>
      </p:sp>
    </p:spTree>
    <p:extLst>
      <p:ext uri="{BB962C8B-B14F-4D97-AF65-F5344CB8AC3E}">
        <p14:creationId xmlns:p14="http://schemas.microsoft.com/office/powerpoint/2010/main" val="2152886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7" name="Group 1"/>
          <p:cNvGraphicFramePr>
            <a:graphicFrameLocks noGrp="1"/>
          </p:cNvGraphicFramePr>
          <p:nvPr/>
        </p:nvGraphicFramePr>
        <p:xfrm>
          <a:off x="884039" y="116087"/>
          <a:ext cx="7366992" cy="6652623"/>
        </p:xfrm>
        <a:graphic>
          <a:graphicData uri="http://schemas.openxmlformats.org/drawingml/2006/table">
            <a:tbl>
              <a:tblPr/>
              <a:tblGrid>
                <a:gridCol w="3683496"/>
                <a:gridCol w="3683496"/>
              </a:tblGrid>
              <a:tr h="5447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Entity-Valued Relations</a:t>
                      </a:r>
                    </a:p>
                  </a:txBody>
                  <a:tcPr marL="44648" marR="44648" marT="44648" marB="44648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74EB3"/>
                        </a:gs>
                        <a:gs pos="100000">
                          <a:srgbClr val="0B3280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Relation</a:t>
                      </a:r>
                    </a:p>
                  </a:txBody>
                  <a:tcPr marL="44648" marR="44648" marT="44648" marB="44648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74EB3"/>
                        </a:gs>
                        <a:gs pos="100000">
                          <a:srgbClr val="0B32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Inverse(s)</a:t>
                      </a:r>
                    </a:p>
                  </a:txBody>
                  <a:tcPr marL="44648" marR="44648" marT="44648" marB="44648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74EB3"/>
                        </a:gs>
                        <a:gs pos="100000">
                          <a:srgbClr val="0B3280"/>
                        </a:gs>
                      </a:gsLst>
                      <a:lin ang="5400000" scaled="1"/>
                    </a:gra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per:children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per:parents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per:other_family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per:other_family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per:parents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per:children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per:siblings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per:siblings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per:spouse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per:spouse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per:employee_of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{org,gpe}:employees*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per:member_of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org:membership*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per:schools_attended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org:students*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per:city_of_birth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gpe:births_in_city*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per:stateorprovince_of_birth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gpe:births_in_stateorprovince*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per:country_of_birth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gpe:births_in_country*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per:cities_of_residence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gpe:residents_of_city*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per:statesorprovinces_of_residence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gpe:residents_of_stateorprovince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per:countries_of_residence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gpe:residents_of_country*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per:city_of_death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gpe:deaths_in_city*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per:stateorprovince_of_death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gpe:deaths_in_stateorprovince*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per:country_of_death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gpe:deaths_in_country*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org:shareholders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{per,org,gpe}:holds_shares_in*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org:founded_by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{per,org,gpe}:organizations_founded*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org:top_members_employees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per:top_member_employee_of*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{org,gpe}:member_of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org:members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org:members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{org,gpe}:member_of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org:parents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{org,gpe}:subsidiaries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org:subsidiaries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org:parents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org:city_of_headquarters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gpe:headquarters_in_city*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org:stateorprovince_of_headquarters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gpe:headquarters_in_stateorprovince*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org:country_of_headquarters</a:t>
                      </a:r>
                    </a:p>
                  </a:txBody>
                  <a:tcPr marL="22324" marR="22324" marT="22324" marB="2232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gpe:headquarters_in_country*</a:t>
                      </a:r>
                    </a:p>
                  </a:txBody>
                  <a:tcPr marL="22324" marR="22324" marT="22324" marB="22324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002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6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Group 1"/>
          <p:cNvGraphicFramePr>
            <a:graphicFrameLocks noGrp="1"/>
          </p:cNvGraphicFramePr>
          <p:nvPr/>
        </p:nvGraphicFramePr>
        <p:xfrm>
          <a:off x="884039" y="839392"/>
          <a:ext cx="7366992" cy="4743893"/>
        </p:xfrm>
        <a:graphic>
          <a:graphicData uri="http://schemas.openxmlformats.org/drawingml/2006/table">
            <a:tbl>
              <a:tblPr/>
              <a:tblGrid>
                <a:gridCol w="2980283"/>
                <a:gridCol w="4386709"/>
              </a:tblGrid>
              <a:tr h="52690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String-Filled Relations</a:t>
                      </a:r>
                    </a:p>
                  </a:txBody>
                  <a:tcPr marL="44648" marR="44648" marT="44653" marB="446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74EB3"/>
                        </a:gs>
                        <a:gs pos="100000">
                          <a:srgbClr val="0B3280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per:alternate_names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org:alternate_names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per:date_of_birth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org:political_religious_affiliation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per:age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org:number_of_employees_members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per:origin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org:date_founded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per:date_of_death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org:date_dissolved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per:cause_of_death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org:website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per:title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3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per:religion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3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per:charges</a:t>
                      </a: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3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</a:txBody>
                  <a:tcPr marL="22324" marR="22324" marT="22326" marB="2232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11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00063"/>
      </a:accent1>
      <a:accent2>
        <a:srgbClr val="333399"/>
      </a:accent2>
      <a:accent3>
        <a:srgbClr val="AAAAAA"/>
      </a:accent3>
      <a:accent4>
        <a:srgbClr val="DADADA"/>
      </a:accent4>
      <a:accent5>
        <a:srgbClr val="ABAAB7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3800</Words>
  <Application>Microsoft Macintosh PowerPoint</Application>
  <PresentationFormat>On-screen Show (4:3)</PresentationFormat>
  <Paragraphs>754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51</vt:i4>
      </vt:variant>
    </vt:vector>
  </HeadingPairs>
  <TitlesOfParts>
    <vt:vector size="70" baseType="lpstr">
      <vt:lpstr>Calibri</vt:lpstr>
      <vt:lpstr>Copperplate</vt:lpstr>
      <vt:lpstr>Corbel</vt:lpstr>
      <vt:lpstr>Courier</vt:lpstr>
      <vt:lpstr>Gill Sans</vt:lpstr>
      <vt:lpstr>Lucida Grande</vt:lpstr>
      <vt:lpstr>Monaco</vt:lpstr>
      <vt:lpstr>ＭＳ Ｐゴシック</vt:lpstr>
      <vt:lpstr>Times New Roman</vt:lpstr>
      <vt:lpstr>Wingdings</vt:lpstr>
      <vt:lpstr>ヒラギノ丸ゴ Pro W4</vt:lpstr>
      <vt:lpstr>ヒラギノ角ゴ ProN W3</vt:lpstr>
      <vt:lpstr>新細明體</vt:lpstr>
      <vt:lpstr>Arial</vt:lpstr>
      <vt:lpstr>Office Theme</vt:lpstr>
      <vt:lpstr>Blank</vt:lpstr>
      <vt:lpstr>Title - Top</vt:lpstr>
      <vt:lpstr>1_Office Theme</vt:lpstr>
      <vt:lpstr>2_Office Theme</vt:lpstr>
      <vt:lpstr>From Strings to Things: KELVIN in TAC KBP and EDL</vt:lpstr>
      <vt:lpstr>Kelvin</vt:lpstr>
      <vt:lpstr>PowerPoint Presentation</vt:lpstr>
      <vt:lpstr>NIST Text Analysis Conference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Evaluation Queries</vt:lpstr>
      <vt:lpstr>2016 TAC Cold Start KBP</vt:lpstr>
      <vt:lpstr>2016 TAC Cold Start KBP</vt:lpstr>
      <vt:lpstr>2016 TAC Cold Start KBP</vt:lpstr>
      <vt:lpstr>KB Evaluation Methodology</vt:lpstr>
      <vt:lpstr>KB Evaluation Methodology</vt:lpstr>
      <vt:lpstr>TAC Ontology</vt:lpstr>
      <vt:lpstr>TAC and COE Ontologies</vt:lpstr>
      <vt:lpstr>PowerPoint Presentation</vt:lpstr>
      <vt:lpstr>Kelvin</vt:lpstr>
      <vt:lpstr>1 Information Extraction </vt:lpstr>
      <vt:lpstr>2 Integrating NLP data</vt:lpstr>
      <vt:lpstr>3 Kripke: Cross-Doc Coref</vt:lpstr>
      <vt:lpstr>4 Inference and adjudication</vt:lpstr>
      <vt:lpstr>Entity Linking</vt:lpstr>
      <vt:lpstr>KB-level merging rules</vt:lpstr>
      <vt:lpstr>Slot Value Consolidation</vt:lpstr>
      <vt:lpstr>Materialize KB versions</vt:lpstr>
      <vt:lpstr>PowerPoint Presentation</vt:lpstr>
      <vt:lpstr>Multilingual KBP </vt:lpstr>
      <vt:lpstr>Monolingual to Multilingual Kelvin</vt:lpstr>
      <vt:lpstr>Trilingual KBP &amp; EDL</vt:lpstr>
      <vt:lpstr>Trilingual KBP &amp; EDL</vt:lpstr>
      <vt:lpstr>Trilingual KBP &amp; EDL</vt:lpstr>
      <vt:lpstr>PowerPoint Presentation</vt:lpstr>
      <vt:lpstr>2016 TAC KBP Results</vt:lpstr>
      <vt:lpstr>2016 TAC KBP Results</vt:lpstr>
      <vt:lpstr>2016 TAC KBP Results</vt:lpstr>
      <vt:lpstr>2016 EDL XLING Results</vt:lpstr>
      <vt:lpstr>2016 Results Observations</vt:lpstr>
      <vt:lpstr>Kelvin Docker Container</vt:lpstr>
      <vt:lpstr>PowerPoint Presentation</vt:lpstr>
      <vt:lpstr>Lessons Learned</vt:lpstr>
      <vt:lpstr>Conclusion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Strings to Things: KELVIN in 2016 KBP and EDL</dc:title>
  <dc:creator>Microsoft Office User</dc:creator>
  <cp:lastModifiedBy>Tim Finin</cp:lastModifiedBy>
  <cp:revision>94</cp:revision>
  <dcterms:created xsi:type="dcterms:W3CDTF">2016-11-09T20:01:28Z</dcterms:created>
  <dcterms:modified xsi:type="dcterms:W3CDTF">2017-12-06T20:49:00Z</dcterms:modified>
</cp:coreProperties>
</file>