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7"/>
  </p:notesMasterIdLst>
  <p:handoutMasterIdLst>
    <p:handoutMasterId r:id="rId18"/>
  </p:handoutMasterIdLst>
  <p:sldIdLst>
    <p:sldId id="258" r:id="rId3"/>
    <p:sldId id="259" r:id="rId4"/>
    <p:sldId id="262" r:id="rId5"/>
    <p:sldId id="260" r:id="rId6"/>
    <p:sldId id="261" r:id="rId7"/>
    <p:sldId id="264" r:id="rId8"/>
    <p:sldId id="263" r:id="rId9"/>
    <p:sldId id="265" r:id="rId10"/>
    <p:sldId id="272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2">
          <p15:clr>
            <a:srgbClr val="A4A3A4"/>
          </p15:clr>
        </p15:guide>
        <p15:guide id="2" pos="28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54"/>
    <p:restoredTop sz="93721"/>
  </p:normalViewPr>
  <p:slideViewPr>
    <p:cSldViewPr snapToGrid="0" snapToObjects="1" showGuides="1">
      <p:cViewPr varScale="1">
        <p:scale>
          <a:sx n="61" d="100"/>
          <a:sy n="61" d="100"/>
        </p:scale>
        <p:origin x="288" y="192"/>
      </p:cViewPr>
      <p:guideLst>
        <p:guide orient="horz" pos="2152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3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7B6BAB-A141-0D42-AFAA-675395747754}" type="datetimeFigureOut">
              <a:rPr lang="en-US" smtClean="0"/>
              <a:t>12/9/18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A82184-BBFA-E64C-A722-228CF42EE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8411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BD2C9C-FEC3-264C-A6BE-69B9AF48C859}" type="datetimeFigureOut">
              <a:rPr lang="en-US" smtClean="0"/>
              <a:t>12/9/18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86D2F1-D1D1-C540-BE56-C01815A65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862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DEA1E31-BBC0-6A4C-A2C3-D576450B5FB7}" type="slidenum">
              <a:rPr lang="el-GR"/>
              <a:pPr>
                <a:defRPr/>
              </a:pPr>
              <a:t>1</a:t>
            </a:fld>
            <a:endParaRPr lang="el-GR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500672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18B10-37E3-1C49-891A-B61298CC8625}" type="slidenum">
              <a:rPr lang="en-US" smtClean="0"/>
              <a:t>‹#›</a:t>
            </a:fld>
            <a:r>
              <a:rPr lang="en-US" dirty="0"/>
              <a:t>/46</a:t>
            </a:r>
          </a:p>
        </p:txBody>
      </p:sp>
    </p:spTree>
    <p:extLst>
      <p:ext uri="{BB962C8B-B14F-4D97-AF65-F5344CB8AC3E}">
        <p14:creationId xmlns:p14="http://schemas.microsoft.com/office/powerpoint/2010/main" val="2091394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4400" y="6500672"/>
            <a:ext cx="609600" cy="365125"/>
          </a:xfrm>
          <a:prstGeom prst="rect">
            <a:avLst/>
          </a:prstGeom>
        </p:spPr>
        <p:txBody>
          <a:bodyPr/>
          <a:lstStyle/>
          <a:p>
            <a:fld id="{F3418B10-37E3-1C49-891A-B61298CC8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58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4400" y="6500672"/>
            <a:ext cx="609600" cy="365125"/>
          </a:xfrm>
          <a:prstGeom prst="rect">
            <a:avLst/>
          </a:prstGeom>
        </p:spPr>
        <p:txBody>
          <a:bodyPr/>
          <a:lstStyle/>
          <a:p>
            <a:fld id="{F3418B10-37E3-1C49-891A-B61298CC8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263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47"/>
            <a:ext cx="6400354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457" indent="0" algn="ctr">
              <a:buNone/>
              <a:defRPr/>
            </a:lvl2pPr>
            <a:lvl3pPr marL="642915" indent="0" algn="ctr">
              <a:buNone/>
              <a:defRPr/>
            </a:lvl3pPr>
            <a:lvl4pPr marL="964372" indent="0" algn="ctr">
              <a:buNone/>
              <a:defRPr/>
            </a:lvl4pPr>
            <a:lvl5pPr marL="1285829" indent="0" algn="ctr">
              <a:buNone/>
              <a:defRPr/>
            </a:lvl5pPr>
            <a:lvl6pPr marL="1607287" indent="0" algn="ctr">
              <a:buNone/>
              <a:defRPr/>
            </a:lvl6pPr>
            <a:lvl7pPr marL="1928744" indent="0" algn="ctr">
              <a:buNone/>
              <a:defRPr/>
            </a:lvl7pPr>
            <a:lvl8pPr marL="2250201" indent="0" algn="ctr">
              <a:buNone/>
              <a:defRPr/>
            </a:lvl8pPr>
            <a:lvl9pPr marL="2571659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23628627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36693128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1"/>
            <a:ext cx="7772176" cy="13617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</p:spPr>
        <p:txBody>
          <a:bodyPr anchor="b"/>
          <a:lstStyle>
            <a:lvl1pPr marL="0" indent="0">
              <a:buNone/>
              <a:defRPr sz="1400"/>
            </a:lvl1pPr>
            <a:lvl2pPr marL="321457" indent="0">
              <a:buNone/>
              <a:defRPr sz="1300"/>
            </a:lvl2pPr>
            <a:lvl3pPr marL="642915" indent="0">
              <a:buNone/>
              <a:defRPr sz="1100"/>
            </a:lvl3pPr>
            <a:lvl4pPr marL="964372" indent="0">
              <a:buNone/>
              <a:defRPr sz="1000"/>
            </a:lvl4pPr>
            <a:lvl5pPr marL="1285829" indent="0">
              <a:buNone/>
              <a:defRPr sz="1000"/>
            </a:lvl5pPr>
            <a:lvl6pPr marL="1607287" indent="0">
              <a:buNone/>
              <a:defRPr sz="1000"/>
            </a:lvl6pPr>
            <a:lvl7pPr marL="1928744" indent="0">
              <a:buNone/>
              <a:defRPr sz="1000"/>
            </a:lvl7pPr>
            <a:lvl8pPr marL="2250201" indent="0">
              <a:buNone/>
              <a:defRPr sz="1000"/>
            </a:lvl8pPr>
            <a:lvl9pPr marL="257165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9703991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2969" y="3536156"/>
            <a:ext cx="3625453" cy="794742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8" y="3536156"/>
            <a:ext cx="3625453" cy="794742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39123834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457" indent="0">
              <a:buNone/>
              <a:defRPr sz="1400" b="1"/>
            </a:lvl2pPr>
            <a:lvl3pPr marL="642915" indent="0">
              <a:buNone/>
              <a:defRPr sz="1300" b="1"/>
            </a:lvl3pPr>
            <a:lvl4pPr marL="964372" indent="0">
              <a:buNone/>
              <a:defRPr sz="1100" b="1"/>
            </a:lvl4pPr>
            <a:lvl5pPr marL="1285829" indent="0">
              <a:buNone/>
              <a:defRPr sz="1100" b="1"/>
            </a:lvl5pPr>
            <a:lvl6pPr marL="1607287" indent="0">
              <a:buNone/>
              <a:defRPr sz="1100" b="1"/>
            </a:lvl6pPr>
            <a:lvl7pPr marL="1928744" indent="0">
              <a:buNone/>
              <a:defRPr sz="1100" b="1"/>
            </a:lvl7pPr>
            <a:lvl8pPr marL="2250201" indent="0">
              <a:buNone/>
              <a:defRPr sz="1100" b="1"/>
            </a:lvl8pPr>
            <a:lvl9pPr marL="2571659" indent="0">
              <a:buNone/>
              <a:defRPr sz="1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457" indent="0">
              <a:buNone/>
              <a:defRPr sz="1400" b="1"/>
            </a:lvl2pPr>
            <a:lvl3pPr marL="642915" indent="0">
              <a:buNone/>
              <a:defRPr sz="1300" b="1"/>
            </a:lvl3pPr>
            <a:lvl4pPr marL="964372" indent="0">
              <a:buNone/>
              <a:defRPr sz="1100" b="1"/>
            </a:lvl4pPr>
            <a:lvl5pPr marL="1285829" indent="0">
              <a:buNone/>
              <a:defRPr sz="1100" b="1"/>
            </a:lvl5pPr>
            <a:lvl6pPr marL="1607287" indent="0">
              <a:buNone/>
              <a:defRPr sz="1100" b="1"/>
            </a:lvl6pPr>
            <a:lvl7pPr marL="1928744" indent="0">
              <a:buNone/>
              <a:defRPr sz="1100" b="1"/>
            </a:lvl7pPr>
            <a:lvl8pPr marL="2250201" indent="0">
              <a:buNone/>
              <a:defRPr sz="1100" b="1"/>
            </a:lvl8pPr>
            <a:lvl9pPr marL="2571659" indent="0">
              <a:buNone/>
              <a:defRPr sz="1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4542408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943390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3169695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3473"/>
            <a:ext cx="3008189" cy="1161975"/>
          </a:xfrm>
        </p:spPr>
        <p:txBody>
          <a:bodyPr/>
          <a:lstStyle>
            <a:lvl1pPr algn="l">
              <a:defRPr sz="1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2"/>
            <a:ext cx="5111130" cy="585229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47" y="1435448"/>
            <a:ext cx="3008189" cy="4690318"/>
          </a:xfrm>
        </p:spPr>
        <p:txBody>
          <a:bodyPr/>
          <a:lstStyle>
            <a:lvl1pPr marL="0" indent="0">
              <a:buNone/>
              <a:defRPr sz="1000"/>
            </a:lvl1pPr>
            <a:lvl2pPr marL="321457" indent="0">
              <a:buNone/>
              <a:defRPr sz="800"/>
            </a:lvl2pPr>
            <a:lvl3pPr marL="642915" indent="0">
              <a:buNone/>
              <a:defRPr sz="700"/>
            </a:lvl3pPr>
            <a:lvl4pPr marL="964372" indent="0">
              <a:buNone/>
              <a:defRPr sz="600"/>
            </a:lvl4pPr>
            <a:lvl5pPr marL="1285829" indent="0">
              <a:buNone/>
              <a:defRPr sz="600"/>
            </a:lvl5pPr>
            <a:lvl6pPr marL="1607287" indent="0">
              <a:buNone/>
              <a:defRPr sz="600"/>
            </a:lvl6pPr>
            <a:lvl7pPr marL="1928744" indent="0">
              <a:buNone/>
              <a:defRPr sz="600"/>
            </a:lvl7pPr>
            <a:lvl8pPr marL="2250201" indent="0">
              <a:buNone/>
              <a:defRPr sz="600"/>
            </a:lvl8pPr>
            <a:lvl9pPr marL="2571659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003884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9928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35" y="4800824"/>
            <a:ext cx="5486177" cy="567035"/>
          </a:xfrm>
        </p:spPr>
        <p:txBody>
          <a:bodyPr/>
          <a:lstStyle>
            <a:lvl1pPr algn="l">
              <a:defRPr sz="1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35" y="612800"/>
            <a:ext cx="5486177" cy="4114354"/>
          </a:xfrm>
        </p:spPr>
        <p:txBody>
          <a:bodyPr/>
          <a:lstStyle>
            <a:lvl1pPr marL="0" indent="0">
              <a:buNone/>
              <a:defRPr sz="2200"/>
            </a:lvl1pPr>
            <a:lvl2pPr marL="321457" indent="0">
              <a:buNone/>
              <a:defRPr sz="2000"/>
            </a:lvl2pPr>
            <a:lvl3pPr marL="642915" indent="0">
              <a:buNone/>
              <a:defRPr sz="1700"/>
            </a:lvl3pPr>
            <a:lvl4pPr marL="964372" indent="0">
              <a:buNone/>
              <a:defRPr sz="1400"/>
            </a:lvl4pPr>
            <a:lvl5pPr marL="1285829" indent="0">
              <a:buNone/>
              <a:defRPr sz="1400"/>
            </a:lvl5pPr>
            <a:lvl6pPr marL="1607287" indent="0">
              <a:buNone/>
              <a:defRPr sz="1400"/>
            </a:lvl6pPr>
            <a:lvl7pPr marL="1928744" indent="0">
              <a:buNone/>
              <a:defRPr sz="1400"/>
            </a:lvl7pPr>
            <a:lvl8pPr marL="2250201" indent="0">
              <a:buNone/>
              <a:defRPr sz="1400"/>
            </a:lvl8pPr>
            <a:lvl9pPr marL="2571659" indent="0">
              <a:buNone/>
              <a:defRPr sz="1400"/>
            </a:lvl9pPr>
          </a:lstStyle>
          <a:p>
            <a:pPr lvl="0"/>
            <a:endParaRPr lang="en-US" noProof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35" y="5367859"/>
            <a:ext cx="5486177" cy="804788"/>
          </a:xfrm>
        </p:spPr>
        <p:txBody>
          <a:bodyPr/>
          <a:lstStyle>
            <a:lvl1pPr marL="0" indent="0">
              <a:buNone/>
              <a:defRPr sz="1000"/>
            </a:lvl1pPr>
            <a:lvl2pPr marL="321457" indent="0">
              <a:buNone/>
              <a:defRPr sz="800"/>
            </a:lvl2pPr>
            <a:lvl3pPr marL="642915" indent="0">
              <a:buNone/>
              <a:defRPr sz="700"/>
            </a:lvl3pPr>
            <a:lvl4pPr marL="964372" indent="0">
              <a:buNone/>
              <a:defRPr sz="600"/>
            </a:lvl4pPr>
            <a:lvl5pPr marL="1285829" indent="0">
              <a:buNone/>
              <a:defRPr sz="600"/>
            </a:lvl5pPr>
            <a:lvl6pPr marL="1607287" indent="0">
              <a:buNone/>
              <a:defRPr sz="600"/>
            </a:lvl6pPr>
            <a:lvl7pPr marL="1928744" indent="0">
              <a:buNone/>
              <a:defRPr sz="600"/>
            </a:lvl7pPr>
            <a:lvl8pPr marL="2250201" indent="0">
              <a:buNone/>
              <a:defRPr sz="600"/>
            </a:lvl8pPr>
            <a:lvl9pPr marL="2571659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3353792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1263450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11515" y="1151930"/>
            <a:ext cx="1839516" cy="31789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2969" y="1151930"/>
            <a:ext cx="5411391" cy="31789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733688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4400" y="6500672"/>
            <a:ext cx="609600" cy="365125"/>
          </a:xfrm>
          <a:prstGeom prst="rect">
            <a:avLst/>
          </a:prstGeom>
        </p:spPr>
        <p:txBody>
          <a:bodyPr/>
          <a:lstStyle/>
          <a:p>
            <a:fld id="{F3418B10-37E3-1C49-891A-B61298CC8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78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34400" y="6500672"/>
            <a:ext cx="609600" cy="365125"/>
          </a:xfrm>
          <a:prstGeom prst="rect">
            <a:avLst/>
          </a:prstGeom>
        </p:spPr>
        <p:txBody>
          <a:bodyPr/>
          <a:lstStyle/>
          <a:p>
            <a:fld id="{F3418B10-37E3-1C49-891A-B61298CC8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906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534400" y="6500672"/>
            <a:ext cx="609600" cy="365125"/>
          </a:xfrm>
          <a:prstGeom prst="rect">
            <a:avLst/>
          </a:prstGeom>
        </p:spPr>
        <p:txBody>
          <a:bodyPr/>
          <a:lstStyle/>
          <a:p>
            <a:fld id="{F3418B10-37E3-1C49-891A-B61298CC8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9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4400" y="6500672"/>
            <a:ext cx="609600" cy="365125"/>
          </a:xfrm>
          <a:prstGeom prst="rect">
            <a:avLst/>
          </a:prstGeom>
        </p:spPr>
        <p:txBody>
          <a:bodyPr/>
          <a:lstStyle/>
          <a:p>
            <a:fld id="{F3418B10-37E3-1C49-891A-B61298CC8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70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34400" y="6500672"/>
            <a:ext cx="609600" cy="365125"/>
          </a:xfrm>
          <a:prstGeom prst="rect">
            <a:avLst/>
          </a:prstGeom>
        </p:spPr>
        <p:txBody>
          <a:bodyPr/>
          <a:lstStyle/>
          <a:p>
            <a:fld id="{F3418B10-37E3-1C49-891A-B61298CC8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69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34400" y="6500672"/>
            <a:ext cx="609600" cy="365125"/>
          </a:xfrm>
          <a:prstGeom prst="rect">
            <a:avLst/>
          </a:prstGeom>
        </p:spPr>
        <p:txBody>
          <a:bodyPr/>
          <a:lstStyle/>
          <a:p>
            <a:fld id="{F3418B10-37E3-1C49-891A-B61298CC8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788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34400" y="6500672"/>
            <a:ext cx="609600" cy="365125"/>
          </a:xfrm>
          <a:prstGeom prst="rect">
            <a:avLst/>
          </a:prstGeom>
        </p:spPr>
        <p:txBody>
          <a:bodyPr/>
          <a:lstStyle/>
          <a:p>
            <a:fld id="{F3418B10-37E3-1C49-891A-B61298CC8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78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6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37400"/>
            <a:ext cx="8229600" cy="5063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6069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3363" indent="-233363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512763" indent="-27940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687388" indent="-174625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92969" y="1151930"/>
            <a:ext cx="7358063" cy="2321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5717" tIns="35717" rIns="35717" bIns="3571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2969" y="3536156"/>
            <a:ext cx="7358063" cy="794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5717" tIns="35717" rIns="35717" bIns="3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4349719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321457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642915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964372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285829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241093" indent="-241093" algn="ctr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522368" indent="-200911" algn="ctr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803643" indent="-160729" algn="ctr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125101" indent="-160729" algn="ctr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446558" indent="-160729" algn="ctr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21457"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642915"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964372"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285829"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box.google.com/datasetsearch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websemanticsjournal.org/index.php/ps/issue/view/54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/>
          <p:cNvSpPr>
            <a:spLocks noGrp="1" noChangeArrowheads="1"/>
          </p:cNvSpPr>
          <p:nvPr>
            <p:ph type="ctrTitle"/>
          </p:nvPr>
        </p:nvSpPr>
        <p:spPr>
          <a:xfrm>
            <a:off x="347663" y="1052513"/>
            <a:ext cx="8447087" cy="4392612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60000"/>
              </a:spcBef>
              <a:defRPr/>
            </a:pPr>
            <a:r>
              <a:rPr lang="en-US" sz="8000" dirty="0">
                <a:cs typeface="+mj-cs"/>
              </a:rPr>
              <a:t>Semantic Web</a:t>
            </a:r>
            <a:br>
              <a:rPr lang="en-US" sz="8000" b="0" dirty="0">
                <a:cs typeface="+mj-cs"/>
              </a:rPr>
            </a:br>
            <a:r>
              <a:rPr lang="en-US" sz="6000" b="0" dirty="0">
                <a:cs typeface="+mj-cs"/>
              </a:rPr>
              <a:t>outlook and trends</a:t>
            </a:r>
            <a:br>
              <a:rPr lang="en-US" sz="2400" b="0" dirty="0">
                <a:cs typeface="+mj-cs"/>
              </a:rPr>
            </a:br>
            <a:endParaRPr lang="el-GR" sz="2400" b="0" dirty="0"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945610" y="6469019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 2018</a:t>
            </a:r>
          </a:p>
        </p:txBody>
      </p:sp>
    </p:spTree>
    <p:extLst>
      <p:ext uri="{BB962C8B-B14F-4D97-AF65-F5344CB8AC3E}">
        <p14:creationId xmlns:p14="http://schemas.microsoft.com/office/powerpoint/2010/main" val="1511765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Microdata aka Schema.org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7400"/>
            <a:ext cx="8229600" cy="5166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It’s significant that the big search</a:t>
            </a:r>
            <a:br>
              <a:rPr lang="en-US" dirty="0"/>
            </a:br>
            <a:r>
              <a:rPr lang="en-US" dirty="0"/>
              <a:t>companies have embraced an RDF compatible way to embed data in Web pages</a:t>
            </a:r>
          </a:p>
          <a:p>
            <a:r>
              <a:rPr lang="en-US" dirty="0"/>
              <a:t>They are beginning to detect and </a:t>
            </a:r>
            <a:r>
              <a:rPr lang="en-US" dirty="0" err="1"/>
              <a:t>expliot</a:t>
            </a:r>
            <a:r>
              <a:rPr lang="en-US" dirty="0"/>
              <a:t> the data to provide better services</a:t>
            </a:r>
          </a:p>
          <a:p>
            <a:r>
              <a:rPr lang="en-US" dirty="0"/>
              <a:t>It demonstrates that it’s not rocket surgery, is easy to add, and is useful</a:t>
            </a:r>
          </a:p>
          <a:p>
            <a:r>
              <a:rPr lang="en-US" dirty="0"/>
              <a:t>Their measured incremental approach is pragmatic and will open up possibilities for more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0147" y="-101600"/>
            <a:ext cx="2182453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222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Wikidata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Wikipedia has been enormously</a:t>
            </a:r>
            <a:br>
              <a:rPr lang="en-US" dirty="0"/>
            </a:br>
            <a:r>
              <a:rPr lang="en-US" dirty="0"/>
              <a:t>successful and important, making all of us smarter</a:t>
            </a:r>
          </a:p>
          <a:p>
            <a:r>
              <a:rPr lang="en-US" dirty="0"/>
              <a:t>DBpedia shows its potential to make machines more intelligent</a:t>
            </a:r>
          </a:p>
          <a:p>
            <a:r>
              <a:rPr lang="en-US" dirty="0" err="1"/>
              <a:t>Wikidata</a:t>
            </a:r>
            <a:r>
              <a:rPr lang="en-US" dirty="0"/>
              <a:t> aims to better integrate these two and has the potential of creating a knowledge resource with a permeable barrier between the unstructured and structured representations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0" y="274638"/>
            <a:ext cx="17526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909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Application Areas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1009"/>
            <a:ext cx="8229600" cy="5636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 application areas will get a lot of attention because they important or new</a:t>
            </a:r>
          </a:p>
          <a:p>
            <a:r>
              <a:rPr lang="en-US" sz="2800" dirty="0"/>
              <a:t>Cybersecurity: Modeling cyber threat intelligence</a:t>
            </a:r>
          </a:p>
          <a:p>
            <a:r>
              <a:rPr lang="en-US" sz="2800" dirty="0"/>
              <a:t>Healthcare: Electronic healthcare records, personalized medicine</a:t>
            </a:r>
          </a:p>
          <a:p>
            <a:r>
              <a:rPr lang="en-US" sz="2800" dirty="0"/>
              <a:t>Mobile computing: Modeling and using context, integrating information from phone, web, email, calendar, GPS, sensors, etc.</a:t>
            </a:r>
          </a:p>
          <a:p>
            <a:r>
              <a:rPr lang="en-US" sz="2800" dirty="0"/>
              <a:t>Ecommerce: E.g., </a:t>
            </a:r>
            <a:r>
              <a:rPr lang="en-US" sz="2800" dirty="0" err="1"/>
              <a:t>GoodRelations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13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PDF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Publication is important to all scholarly disciplines, especially STEM areas</a:t>
            </a:r>
          </a:p>
          <a:p>
            <a:r>
              <a:rPr lang="en-US" dirty="0"/>
              <a:t>Modernizing this is more than putting </a:t>
            </a:r>
            <a:r>
              <a:rPr lang="en-US" dirty="0" err="1"/>
              <a:t>pdf</a:t>
            </a:r>
            <a:r>
              <a:rPr lang="en-US" dirty="0"/>
              <a:t> versions of articles online</a:t>
            </a:r>
          </a:p>
          <a:p>
            <a:r>
              <a:rPr lang="en-US" dirty="0"/>
              <a:t>There is an interest in also publishing data, services and code and linking these to papers</a:t>
            </a:r>
          </a:p>
          <a:p>
            <a:pPr lvl="1"/>
            <a:r>
              <a:rPr lang="en-US" dirty="0"/>
              <a:t>Capturing provenance is an interesting aspect</a:t>
            </a:r>
          </a:p>
          <a:p>
            <a:pPr lvl="1"/>
            <a:r>
              <a:rPr lang="en-US" dirty="0">
                <a:hlinkClick r:id="rId2"/>
              </a:rPr>
              <a:t>Google Dataset Search</a:t>
            </a:r>
            <a:endParaRPr lang="en-US" dirty="0"/>
          </a:p>
          <a:p>
            <a:r>
              <a:rPr lang="en-US" dirty="0"/>
              <a:t>We need new author tools, indexing services, search engines,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713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still exploring what can be done</a:t>
            </a:r>
          </a:p>
          <a:p>
            <a:pPr lvl="1"/>
            <a:r>
              <a:rPr lang="en-US" dirty="0"/>
              <a:t>and how to do it</a:t>
            </a:r>
          </a:p>
          <a:p>
            <a:pPr lvl="1"/>
            <a:r>
              <a:rPr lang="en-US" dirty="0"/>
              <a:t>and how to do it efficiently</a:t>
            </a:r>
          </a:p>
          <a:p>
            <a:pPr lvl="1"/>
            <a:r>
              <a:rPr lang="en-US" dirty="0"/>
              <a:t>and how to do it easily w/o a lot of training</a:t>
            </a:r>
          </a:p>
          <a:p>
            <a:pPr lvl="1"/>
            <a:r>
              <a:rPr lang="en-US" dirty="0"/>
              <a:t>and how to derive benefits from it (commercial or societal)</a:t>
            </a:r>
          </a:p>
          <a:p>
            <a:r>
              <a:rPr lang="en-US" dirty="0"/>
              <a:t>The technology and systems will change</a:t>
            </a:r>
          </a:p>
          <a:p>
            <a:r>
              <a:rPr lang="en-US" dirty="0"/>
              <a:t>It will be a fluid area for another decade or two</a:t>
            </a:r>
          </a:p>
          <a:p>
            <a:pPr lvl="1"/>
            <a:r>
              <a:rPr lang="en-US" dirty="0"/>
              <a:t>or maybe longer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333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9188"/>
            <a:ext cx="8229600" cy="946371"/>
          </a:xfrm>
        </p:spPr>
        <p:txBody>
          <a:bodyPr/>
          <a:lstStyle/>
          <a:p>
            <a:r>
              <a:rPr lang="en-US" dirty="0"/>
              <a:t>The Past ~30 Odd Years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8" y="1276678"/>
            <a:ext cx="4199513" cy="5325109"/>
          </a:xfrm>
        </p:spPr>
        <p:txBody>
          <a:bodyPr>
            <a:noAutofit/>
          </a:bodyPr>
          <a:lstStyle/>
          <a:p>
            <a:pPr marL="176213" indent="-176213"/>
            <a:r>
              <a:rPr lang="en-US" sz="2400" dirty="0"/>
              <a:t>1984 </a:t>
            </a:r>
            <a:r>
              <a:rPr lang="en-US" sz="2400" dirty="0" err="1"/>
              <a:t>Lenat’s</a:t>
            </a:r>
            <a:r>
              <a:rPr lang="en-US" sz="2400" dirty="0"/>
              <a:t> Cyc vision</a:t>
            </a:r>
          </a:p>
          <a:p>
            <a:pPr marL="176213" indent="-176213"/>
            <a:r>
              <a:rPr lang="en-US" sz="2400" dirty="0"/>
              <a:t>1989 TBL’s Web vision</a:t>
            </a:r>
          </a:p>
          <a:p>
            <a:pPr marL="176213" indent="-176213"/>
            <a:r>
              <a:rPr lang="en-US" sz="2400" dirty="0"/>
              <a:t>1991 DARPA Knowledge Sharing Effort</a:t>
            </a:r>
          </a:p>
          <a:p>
            <a:pPr marL="176213" indent="-176213"/>
            <a:r>
              <a:rPr lang="en-US" sz="2400" dirty="0"/>
              <a:t>1996 RDF</a:t>
            </a:r>
          </a:p>
          <a:p>
            <a:pPr marL="176213" indent="-176213"/>
            <a:r>
              <a:rPr lang="en-US" sz="2400" dirty="0"/>
              <a:t>1998 XML</a:t>
            </a:r>
          </a:p>
          <a:p>
            <a:pPr marL="176213" indent="-176213"/>
            <a:r>
              <a:rPr lang="en-US" sz="2400" dirty="0"/>
              <a:t>1999 RDFS</a:t>
            </a:r>
          </a:p>
          <a:p>
            <a:pPr marL="176213" indent="-176213"/>
            <a:r>
              <a:rPr lang="en-US" sz="2400" dirty="0"/>
              <a:t>2000 DARPA Agent Markup Language, OIL</a:t>
            </a:r>
          </a:p>
          <a:p>
            <a:pPr marL="176213" indent="-176213"/>
            <a:r>
              <a:rPr lang="en-US" sz="2400" dirty="0"/>
              <a:t>2001 W3C Semantic Web Activity</a:t>
            </a:r>
          </a:p>
          <a:p>
            <a:pPr marL="176213" indent="-176213"/>
            <a:endParaRPr 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91982" y="1276679"/>
            <a:ext cx="4352018" cy="53251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33363" indent="-2333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2763" indent="-2794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7388" indent="-174625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6213" indent="-176213"/>
            <a:r>
              <a:rPr lang="en-US" sz="2400" dirty="0"/>
              <a:t>2003 OWL</a:t>
            </a:r>
          </a:p>
          <a:p>
            <a:pPr marL="176213" indent="-176213"/>
            <a:r>
              <a:rPr lang="en-US" sz="2400" dirty="0"/>
              <a:t>2008 SPARQL</a:t>
            </a:r>
          </a:p>
          <a:p>
            <a:pPr marL="176213" indent="-176213"/>
            <a:r>
              <a:rPr lang="en-US" sz="2400" dirty="0"/>
              <a:t>2009 OWL 2</a:t>
            </a:r>
          </a:p>
          <a:p>
            <a:pPr marL="176213" indent="-176213"/>
            <a:r>
              <a:rPr lang="en-US" sz="2400" dirty="0"/>
              <a:t>~2009 Linked Data</a:t>
            </a:r>
          </a:p>
          <a:p>
            <a:pPr marL="176213" indent="-176213"/>
            <a:r>
              <a:rPr lang="en-US" sz="2400" dirty="0"/>
              <a:t>2011 </a:t>
            </a:r>
            <a:r>
              <a:rPr lang="en-US" sz="2400" dirty="0" err="1"/>
              <a:t>Schema.org</a:t>
            </a:r>
            <a:endParaRPr lang="en-US" sz="2400" dirty="0"/>
          </a:p>
          <a:p>
            <a:pPr marL="176213" indent="-176213"/>
            <a:r>
              <a:rPr lang="en-US" sz="2400" dirty="0"/>
              <a:t>2012 Wikidata</a:t>
            </a:r>
          </a:p>
          <a:p>
            <a:pPr marL="176213" indent="-176213"/>
            <a:r>
              <a:rPr lang="en-US" sz="2400" dirty="0"/>
              <a:t>2012 Microdata &amp; schema.org</a:t>
            </a:r>
          </a:p>
          <a:p>
            <a:pPr marL="176213" indent="-176213"/>
            <a:r>
              <a:rPr lang="en-US" sz="2400" dirty="0"/>
              <a:t>2013 Rule Inter. Format</a:t>
            </a:r>
          </a:p>
          <a:p>
            <a:pPr marL="176213" indent="-176213"/>
            <a:r>
              <a:rPr lang="en-US" sz="2400" dirty="0"/>
              <a:t>2009- vocabularies: SKOS, PROV, RDB2RDF, …</a:t>
            </a:r>
          </a:p>
          <a:p>
            <a:pPr marL="176213" indent="-176213"/>
            <a:r>
              <a:rPr lang="en-US" sz="2400" dirty="0"/>
              <a:t>2014 JSON-LD</a:t>
            </a:r>
          </a:p>
          <a:p>
            <a:pPr marL="176213" indent="-176213"/>
            <a:r>
              <a:rPr lang="en-US" sz="2400" dirty="0"/>
              <a:t>2017 SHACL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13104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Next 30?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1700" y="2631200"/>
            <a:ext cx="2730500" cy="1356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9600" dirty="0"/>
              <a:t>?</a:t>
            </a:r>
          </a:p>
          <a:p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67111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Hot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7400"/>
            <a:ext cx="8229600" cy="521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Here are six areas that I think will be</a:t>
            </a:r>
            <a:br>
              <a:rPr lang="en-US" dirty="0"/>
            </a:br>
            <a:r>
              <a:rPr lang="en-US" dirty="0"/>
              <a:t>important in the next five years</a:t>
            </a:r>
          </a:p>
          <a:p>
            <a:pPr marL="457200" indent="-228600"/>
            <a:r>
              <a:rPr lang="en-US" dirty="0"/>
              <a:t>Linked Data</a:t>
            </a:r>
          </a:p>
          <a:p>
            <a:pPr marL="457200" indent="-228600"/>
            <a:r>
              <a:rPr lang="en-US" dirty="0"/>
              <a:t>Semantic Data</a:t>
            </a:r>
          </a:p>
          <a:p>
            <a:pPr marL="457200" indent="-228600"/>
            <a:r>
              <a:rPr lang="en-US" dirty="0"/>
              <a:t>Big (Semantic) Data</a:t>
            </a:r>
          </a:p>
          <a:p>
            <a:pPr marL="457200" indent="-228600"/>
            <a:r>
              <a:rPr lang="en-US" dirty="0"/>
              <a:t>Populating RDF KGs from text</a:t>
            </a:r>
          </a:p>
          <a:p>
            <a:pPr marL="457200" indent="-228600"/>
            <a:r>
              <a:rPr lang="en-US" dirty="0"/>
              <a:t>Schema.org</a:t>
            </a:r>
          </a:p>
          <a:p>
            <a:pPr marL="457200" indent="-228600"/>
            <a:r>
              <a:rPr lang="en-US" dirty="0" err="1"/>
              <a:t>Wikidata</a:t>
            </a:r>
            <a:endParaRPr lang="en-US" dirty="0"/>
          </a:p>
          <a:p>
            <a:pPr marL="457200" indent="-228600"/>
            <a:r>
              <a:rPr lang="en-US" dirty="0"/>
              <a:t>Machine learning and structured data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8758" y="135650"/>
            <a:ext cx="1087741" cy="171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621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7400"/>
            <a:ext cx="8420100" cy="5420600"/>
          </a:xfrm>
        </p:spPr>
        <p:txBody>
          <a:bodyPr>
            <a:normAutofit/>
          </a:bodyPr>
          <a:lstStyle/>
          <a:p>
            <a:r>
              <a:rPr lang="en-US" sz="3000" dirty="0"/>
              <a:t>RDF is a good data language for many applications</a:t>
            </a:r>
          </a:p>
          <a:p>
            <a:pPr lvl="1"/>
            <a:r>
              <a:rPr lang="en-US" sz="2400" dirty="0"/>
              <a:t>Schema last applications, graph model is easy to map into others, Web oriented</a:t>
            </a:r>
          </a:p>
          <a:p>
            <a:r>
              <a:rPr lang="en-US" sz="3000" dirty="0"/>
              <a:t>OWL is a poor KR language in many ways</a:t>
            </a:r>
          </a:p>
          <a:p>
            <a:pPr marL="571500" lvl="1"/>
            <a:r>
              <a:rPr lang="en-US" sz="2400" dirty="0"/>
              <a:t>no certainties, contexts, default reasoning, procedural attachments, etc. Current OWL most rely on forward reasoning and don’t handle contradictions well.</a:t>
            </a:r>
          </a:p>
          <a:p>
            <a:pPr marL="292100"/>
            <a:r>
              <a:rPr lang="en-US" sz="3000" dirty="0"/>
              <a:t>Today’s immediate benefits mostly come from shallow reasoning and integrating and exploiting data rather than reasoning with deeper “ontological knowledge”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500" y="354574"/>
            <a:ext cx="1892300" cy="108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826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“Semantic”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37400"/>
            <a:ext cx="8469909" cy="5217400"/>
          </a:xfrm>
        </p:spPr>
        <p:txBody>
          <a:bodyPr>
            <a:normAutofit fontScale="92500"/>
          </a:bodyPr>
          <a:lstStyle/>
          <a:p>
            <a:r>
              <a:rPr lang="en-US" dirty="0"/>
              <a:t>The S word is very popular now</a:t>
            </a:r>
          </a:p>
          <a:p>
            <a:r>
              <a:rPr lang="en-US" dirty="0"/>
              <a:t>Semantic ≠ Semantic Web</a:t>
            </a:r>
          </a:p>
          <a:p>
            <a:r>
              <a:rPr lang="en-US" dirty="0"/>
              <a:t>Search companies are competing by better understanding (</a:t>
            </a:r>
            <a:r>
              <a:rPr lang="en-US" dirty="0" err="1"/>
              <a:t>i</a:t>
            </a:r>
            <a:r>
              <a:rPr lang="en-US" dirty="0"/>
              <a:t>) content on a web page and (ii) a user’s query</a:t>
            </a:r>
          </a:p>
          <a:p>
            <a:r>
              <a:rPr lang="en-US" dirty="0"/>
              <a:t>Facebook benefits from its social graph: you say you attended UMBC, not “UMBC”. FB knows it</a:t>
            </a:r>
            <a:r>
              <a:rPr lang="fr-FR" dirty="0"/>
              <a:t>’</a:t>
            </a:r>
            <a:r>
              <a:rPr lang="en-US" dirty="0"/>
              <a:t>s a university, which is a kind of educational institution</a:t>
            </a:r>
          </a:p>
          <a:p>
            <a:r>
              <a:rPr lang="en-US" dirty="0"/>
              <a:t>Hendler: “A little semantics goes a long way</a:t>
            </a:r>
          </a:p>
          <a:p>
            <a:pPr lvl="1"/>
            <a:r>
              <a:rPr lang="en-US" dirty="0"/>
              <a:t>It’s incremental: don’t try to do it all at once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8921" y="249459"/>
            <a:ext cx="1772179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566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(Semantic) Data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1437400"/>
            <a:ext cx="8394469" cy="5063272"/>
          </a:xfrm>
        </p:spPr>
        <p:txBody>
          <a:bodyPr>
            <a:normAutofit/>
          </a:bodyPr>
          <a:lstStyle/>
          <a:p>
            <a:r>
              <a:rPr lang="en-US" dirty="0"/>
              <a:t>The big data theme and the growth of</a:t>
            </a:r>
            <a:br>
              <a:rPr lang="en-US" dirty="0"/>
            </a:br>
            <a:r>
              <a:rPr lang="en-US" dirty="0"/>
              <a:t>RDF data combine to create a need for better semantic tools that can work at Web scale</a:t>
            </a:r>
          </a:p>
          <a:p>
            <a:r>
              <a:rPr lang="en-US" dirty="0"/>
              <a:t>Problems include:</a:t>
            </a:r>
          </a:p>
          <a:p>
            <a:pPr lvl="1"/>
            <a:r>
              <a:rPr lang="en-US" dirty="0"/>
              <a:t>Parallel reasoning (Hard, see </a:t>
            </a:r>
            <a:r>
              <a:rPr lang="en-US" dirty="0">
                <a:hlinkClick r:id="rId2"/>
              </a:rPr>
              <a:t>Webpie</a:t>
            </a:r>
            <a:r>
              <a:rPr lang="en-US" dirty="0"/>
              <a:t> paper &amp; letters)</a:t>
            </a:r>
          </a:p>
          <a:p>
            <a:pPr lvl="1"/>
            <a:r>
              <a:rPr lang="en-US" dirty="0"/>
              <a:t>Distributed SPARQL queries</a:t>
            </a:r>
          </a:p>
          <a:p>
            <a:pPr lvl="1"/>
            <a:r>
              <a:rPr lang="en-US" dirty="0"/>
              <a:t>Graph analytics on huge RDF graphs</a:t>
            </a:r>
          </a:p>
          <a:p>
            <a:pPr lvl="1"/>
            <a:r>
              <a:rPr lang="en-US" dirty="0"/>
              <a:t>Machine learning over RDF data</a:t>
            </a:r>
          </a:p>
          <a:p>
            <a:pPr lvl="1"/>
            <a:r>
              <a:rPr lang="en-US" dirty="0"/>
              <a:t>Extracting and using statistical knowledge from RDF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552" y="46259"/>
            <a:ext cx="1823548" cy="163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799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Knowledge Base Population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extraction involves extracting entities and relations from text</a:t>
            </a:r>
          </a:p>
          <a:p>
            <a:r>
              <a:rPr lang="en-US" dirty="0"/>
              <a:t>A common model: read lots of text documents and populate a knowledge Base with the entities, attributes and relations discovered</a:t>
            </a:r>
          </a:p>
          <a:p>
            <a:pPr lvl="1"/>
            <a:r>
              <a:rPr lang="en-US" dirty="0"/>
              <a:t>See DARPA Machine Reading Program, NIST TAC Knowledge Base Population track</a:t>
            </a:r>
          </a:p>
          <a:p>
            <a:r>
              <a:rPr lang="en-US" dirty="0"/>
              <a:t>RDF/OWL is increasingly chosen as the default target for such knowledge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9426" y="154700"/>
            <a:ext cx="1277074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395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1035845" y="696517"/>
            <a:ext cx="7358063" cy="2616398"/>
          </a:xfrm>
        </p:spPr>
        <p:txBody>
          <a:bodyPr/>
          <a:lstStyle/>
          <a:p>
            <a:pPr eaLnBrk="1" hangingPunct="1"/>
            <a:r>
              <a:rPr lang="en-US" dirty="0">
                <a:latin typeface="Gill Sans" charset="0"/>
                <a:ea typeface="ヒラギノ角ゴ ProN W3" charset="0"/>
                <a:cs typeface="ヒラギノ角ゴ ProN W3" charset="0"/>
              </a:rPr>
              <a:t>TAC 2012</a:t>
            </a:r>
            <a:br>
              <a:rPr lang="en-US" dirty="0">
                <a:latin typeface="Gill Sans" charset="0"/>
                <a:ea typeface="ヒラギノ角ゴ ProN W3" charset="0"/>
                <a:cs typeface="ヒラギノ角ゴ ProN W3" charset="0"/>
              </a:rPr>
            </a:br>
            <a:r>
              <a:rPr lang="en-US" dirty="0">
                <a:latin typeface="Gill Sans" charset="0"/>
                <a:ea typeface="ヒラギノ角ゴ ProN W3" charset="0"/>
                <a:cs typeface="ヒラギノ角ゴ ProN W3" charset="0"/>
              </a:rPr>
              <a:t>Cold Start</a:t>
            </a:r>
            <a:br>
              <a:rPr lang="en-US" dirty="0">
                <a:latin typeface="Gill Sans" charset="0"/>
                <a:ea typeface="ヒラギノ角ゴ ProN W3" charset="0"/>
                <a:cs typeface="ヒラギノ角ゴ ProN W3" charset="0"/>
              </a:rPr>
            </a:br>
            <a:r>
              <a:rPr lang="en-US" sz="2500" dirty="0">
                <a:latin typeface="Gill Sans" charset="0"/>
                <a:ea typeface="ヒラギノ角ゴ ProN W3" charset="0"/>
                <a:cs typeface="ヒラギノ角ゴ ProN W3" charset="0"/>
              </a:rPr>
              <a:t>Knowledge Base Population</a:t>
            </a:r>
          </a:p>
        </p:txBody>
      </p:sp>
      <p:pic>
        <p:nvPicPr>
          <p:cNvPr id="17411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688" y="3750470"/>
            <a:ext cx="4196953" cy="2616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958845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itle &amp; Subtitl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>
                <a:alpha val="84999"/>
              </a:srgbClr>
            </a:gs>
            <a:gs pos="100000">
              <a:srgbClr val="0B3280">
                <a:alpha val="8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>
                <a:alpha val="84999"/>
              </a:srgbClr>
            </a:gs>
            <a:gs pos="100000">
              <a:srgbClr val="0B3280">
                <a:alpha val="8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5875</TotalTime>
  <Words>555</Words>
  <Application>Microsoft Macintosh PowerPoint</Application>
  <PresentationFormat>On-screen Show (4:3)</PresentationFormat>
  <Paragraphs>92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Gill Sans</vt:lpstr>
      <vt:lpstr>Office Theme</vt:lpstr>
      <vt:lpstr>Title &amp; Subtitle</vt:lpstr>
      <vt:lpstr>Semantic Web outlook and trends </vt:lpstr>
      <vt:lpstr>The Past ~30 Odd Years</vt:lpstr>
      <vt:lpstr>The Next 30?</vt:lpstr>
      <vt:lpstr>What’s Hot</vt:lpstr>
      <vt:lpstr>Linked Data</vt:lpstr>
      <vt:lpstr>“Semantic” Data</vt:lpstr>
      <vt:lpstr>Big (Semantic) Data</vt:lpstr>
      <vt:lpstr>Knowledge Base Population</vt:lpstr>
      <vt:lpstr>TAC 2012 Cold Start Knowledge Base Population</vt:lpstr>
      <vt:lpstr>Microdata aka Schema.org</vt:lpstr>
      <vt:lpstr>Wikidata</vt:lpstr>
      <vt:lpstr>New Application Areas</vt:lpstr>
      <vt:lpstr>Beyond PDF</vt:lpstr>
      <vt:lpstr>Conclusion</vt:lpstr>
    </vt:vector>
  </TitlesOfParts>
  <Company>UMBC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finin</dc:creator>
  <cp:lastModifiedBy>Tim Finin</cp:lastModifiedBy>
  <cp:revision>70</cp:revision>
  <cp:lastPrinted>2013-05-08T19:53:58Z</cp:lastPrinted>
  <dcterms:created xsi:type="dcterms:W3CDTF">2012-04-04T03:21:41Z</dcterms:created>
  <dcterms:modified xsi:type="dcterms:W3CDTF">2018-12-10T20:42:46Z</dcterms:modified>
</cp:coreProperties>
</file>