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5" r:id="rId6"/>
    <p:sldId id="260" r:id="rId7"/>
    <p:sldId id="261" r:id="rId8"/>
    <p:sldId id="264" r:id="rId9"/>
    <p:sldId id="262" r:id="rId10"/>
    <p:sldId id="263" r:id="rId11"/>
    <p:sldId id="268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42"/>
    <p:restoredTop sz="94608"/>
  </p:normalViewPr>
  <p:slideViewPr>
    <p:cSldViewPr snapToGrid="0" snapToObjects="1" showGuides="1">
      <p:cViewPr varScale="1">
        <p:scale>
          <a:sx n="116" d="100"/>
          <a:sy n="116" d="100"/>
        </p:scale>
        <p:origin x="102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3FFF0-2052-CD4E-8BFA-FAA57187F065}" type="datetimeFigureOut">
              <a:rPr lang="en-US" smtClean="0"/>
              <a:t>5/30/19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FAD6-17AC-544C-8A60-282CE3715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31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3FFF0-2052-CD4E-8BFA-FAA57187F065}" type="datetimeFigureOut">
              <a:rPr lang="en-US" smtClean="0"/>
              <a:t>5/30/19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FAD6-17AC-544C-8A60-282CE3715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93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3FFF0-2052-CD4E-8BFA-FAA57187F065}" type="datetimeFigureOut">
              <a:rPr lang="en-US" smtClean="0"/>
              <a:t>5/30/19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FAD6-17AC-544C-8A60-282CE3715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88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3FFF0-2052-CD4E-8BFA-FAA57187F065}" type="datetimeFigureOut">
              <a:rPr lang="en-US" smtClean="0"/>
              <a:t>5/30/19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FAD6-17AC-544C-8A60-282CE3715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14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3FFF0-2052-CD4E-8BFA-FAA57187F065}" type="datetimeFigureOut">
              <a:rPr lang="en-US" smtClean="0"/>
              <a:t>5/30/19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FAD6-17AC-544C-8A60-282CE3715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25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3FFF0-2052-CD4E-8BFA-FAA57187F065}" type="datetimeFigureOut">
              <a:rPr lang="en-US" smtClean="0"/>
              <a:t>5/30/19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FAD6-17AC-544C-8A60-282CE3715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55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3FFF0-2052-CD4E-8BFA-FAA57187F065}" type="datetimeFigureOut">
              <a:rPr lang="en-US" smtClean="0"/>
              <a:t>5/30/19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FAD6-17AC-544C-8A60-282CE3715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20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3FFF0-2052-CD4E-8BFA-FAA57187F065}" type="datetimeFigureOut">
              <a:rPr lang="en-US" smtClean="0"/>
              <a:t>5/30/19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FAD6-17AC-544C-8A60-282CE3715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3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3FFF0-2052-CD4E-8BFA-FAA57187F065}" type="datetimeFigureOut">
              <a:rPr lang="en-US" smtClean="0"/>
              <a:t>5/30/19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FAD6-17AC-544C-8A60-282CE3715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87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3FFF0-2052-CD4E-8BFA-FAA57187F065}" type="datetimeFigureOut">
              <a:rPr lang="en-US" smtClean="0"/>
              <a:t>5/30/19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FAD6-17AC-544C-8A60-282CE3715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823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3FFF0-2052-CD4E-8BFA-FAA57187F065}" type="datetimeFigureOut">
              <a:rPr lang="en-US" smtClean="0"/>
              <a:t>5/30/19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FAD6-17AC-544C-8A60-282CE3715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86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3FFF0-2052-CD4E-8BFA-FAA57187F065}" type="datetimeFigureOut">
              <a:rPr lang="en-US" smtClean="0"/>
              <a:t>5/30/19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5FAD6-17AC-544C-8A60-282CE3715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353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kidata.org/wiki/Property:P2671" TargetMode="External"/><Relationship Id="rId2" Type="http://schemas.openxmlformats.org/officeDocument/2006/relationships/hyperlink" Target="http://g.co/kg/m/07hjh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inyurl.com/y99hbdwx" TargetMode="External"/><Relationship Id="rId4" Type="http://schemas.openxmlformats.org/officeDocument/2006/relationships/hyperlink" Target="https://g.co/kg/g/11r_php4q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basekb.com/doc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evelopers.google.com/apis-explorer/#p/kgsearch/v1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gkgClinton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918" y="1359114"/>
            <a:ext cx="7821202" cy="4139772"/>
          </a:xfrm>
        </p:spPr>
        <p:txBody>
          <a:bodyPr>
            <a:noAutofit/>
          </a:bodyPr>
          <a:lstStyle/>
          <a:p>
            <a:r>
              <a:rPr lang="en-US" sz="6600" b="1" dirty="0"/>
              <a:t>Freebase</a:t>
            </a:r>
            <a:br>
              <a:rPr lang="en-US" sz="5400" b="1" dirty="0"/>
            </a:br>
            <a:r>
              <a:rPr lang="en-US" sz="5400" b="1" dirty="0"/>
              <a:t>and the </a:t>
            </a:r>
            <a:br>
              <a:rPr lang="en-US" sz="5400" b="1" dirty="0"/>
            </a:br>
            <a:r>
              <a:rPr lang="en-US" sz="6600" b="1" dirty="0"/>
              <a:t>Google Knowledge</a:t>
            </a:r>
            <a:br>
              <a:rPr lang="en-US" sz="6600" b="1" dirty="0"/>
            </a:br>
            <a:r>
              <a:rPr lang="en-US" sz="6600" b="1" dirty="0"/>
              <a:t>Graph</a:t>
            </a:r>
            <a:endParaRPr lang="en-US" sz="5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5B4056-6A9A-7143-BB19-D87E472867A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-275422" y="724328"/>
            <a:ext cx="9507557" cy="578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05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0"/>
            <a:ext cx="12938527" cy="63548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dirty="0"/>
              <a:t>{"@context": {  "@vocab": "http://schema.org/",</a:t>
            </a:r>
          </a:p>
          <a:p>
            <a:pPr marL="0" indent="0">
              <a:buNone/>
            </a:pPr>
            <a:r>
              <a:rPr lang="en-US" sz="1700" dirty="0"/>
              <a:t>    "</a:t>
            </a:r>
            <a:r>
              <a:rPr lang="en-US" sz="1700" dirty="0" err="1"/>
              <a:t>goog</a:t>
            </a:r>
            <a:r>
              <a:rPr lang="en-US" sz="1700" dirty="0"/>
              <a:t>": "http://</a:t>
            </a:r>
            <a:r>
              <a:rPr lang="en-US" sz="1700" dirty="0" err="1"/>
              <a:t>schema.googleapis.com</a:t>
            </a:r>
            <a:r>
              <a:rPr lang="en-US" sz="1700" dirty="0"/>
              <a:t>/",</a:t>
            </a:r>
          </a:p>
          <a:p>
            <a:pPr marL="0" indent="0">
              <a:buNone/>
            </a:pPr>
            <a:r>
              <a:rPr lang="en-US" sz="1700" dirty="0"/>
              <a:t>    "</a:t>
            </a:r>
            <a:r>
              <a:rPr lang="en-US" sz="1700" dirty="0" err="1"/>
              <a:t>resultScore</a:t>
            </a:r>
            <a:r>
              <a:rPr lang="en-US" sz="1700" dirty="0"/>
              <a:t>": "</a:t>
            </a:r>
            <a:r>
              <a:rPr lang="en-US" sz="1700" dirty="0" err="1"/>
              <a:t>goog:resultScore</a:t>
            </a:r>
            <a:r>
              <a:rPr lang="en-US" sz="1700" dirty="0"/>
              <a:t>",</a:t>
            </a:r>
          </a:p>
          <a:p>
            <a:pPr marL="0" indent="0">
              <a:buNone/>
            </a:pPr>
            <a:r>
              <a:rPr lang="en-US" sz="1700" dirty="0"/>
              <a:t>    "</a:t>
            </a:r>
            <a:r>
              <a:rPr lang="en-US" sz="1700" dirty="0" err="1"/>
              <a:t>detailedDescription</a:t>
            </a:r>
            <a:r>
              <a:rPr lang="en-US" sz="1700" dirty="0"/>
              <a:t>": "</a:t>
            </a:r>
            <a:r>
              <a:rPr lang="en-US" sz="1700" dirty="0" err="1"/>
              <a:t>goog:detailedDescription</a:t>
            </a:r>
            <a:r>
              <a:rPr lang="en-US" sz="1700" dirty="0"/>
              <a:t>",</a:t>
            </a:r>
          </a:p>
          <a:p>
            <a:pPr marL="0" indent="0">
              <a:buNone/>
            </a:pPr>
            <a:r>
              <a:rPr lang="en-US" sz="1700" dirty="0"/>
              <a:t>    "</a:t>
            </a:r>
            <a:r>
              <a:rPr lang="en-US" sz="1700" dirty="0" err="1"/>
              <a:t>EntitySearchResult</a:t>
            </a:r>
            <a:r>
              <a:rPr lang="en-US" sz="1700" dirty="0"/>
              <a:t>": "</a:t>
            </a:r>
            <a:r>
              <a:rPr lang="en-US" sz="1700" dirty="0" err="1"/>
              <a:t>goog:EntitySearchResult</a:t>
            </a:r>
            <a:r>
              <a:rPr lang="en-US" sz="1700" dirty="0"/>
              <a:t>",</a:t>
            </a:r>
          </a:p>
          <a:p>
            <a:pPr marL="0" indent="0">
              <a:buNone/>
            </a:pPr>
            <a:r>
              <a:rPr lang="en-US" sz="1700" dirty="0"/>
              <a:t>    "kg": "http://</a:t>
            </a:r>
            <a:r>
              <a:rPr lang="en-US" sz="1700" dirty="0" err="1"/>
              <a:t>g.co</a:t>
            </a:r>
            <a:r>
              <a:rPr lang="en-US" sz="1700" dirty="0"/>
              <a:t>/kg"},</a:t>
            </a:r>
          </a:p>
          <a:p>
            <a:pPr marL="0" indent="0">
              <a:buNone/>
            </a:pPr>
            <a:r>
              <a:rPr lang="en-US" sz="1700" dirty="0"/>
              <a:t>  "@type": "</a:t>
            </a:r>
            <a:r>
              <a:rPr lang="en-US" sz="1700" dirty="0" err="1"/>
              <a:t>ItemList</a:t>
            </a:r>
            <a:r>
              <a:rPr lang="en-US" sz="1700" dirty="0"/>
              <a:t>",</a:t>
            </a:r>
          </a:p>
          <a:p>
            <a:pPr marL="0" indent="0">
              <a:buNone/>
            </a:pPr>
            <a:r>
              <a:rPr lang="en-US" sz="1700" dirty="0"/>
              <a:t>  "</a:t>
            </a:r>
            <a:r>
              <a:rPr lang="en-US" sz="1700" dirty="0" err="1"/>
              <a:t>itemListElement</a:t>
            </a:r>
            <a:r>
              <a:rPr lang="en-US" sz="1700" dirty="0"/>
              <a:t>": [</a:t>
            </a:r>
          </a:p>
          <a:p>
            <a:pPr marL="0" indent="0">
              <a:buNone/>
            </a:pPr>
            <a:r>
              <a:rPr lang="en-US" sz="1700" dirty="0"/>
              <a:t>    { "@type": "</a:t>
            </a:r>
            <a:r>
              <a:rPr lang="en-US" sz="1700" dirty="0" err="1"/>
              <a:t>EntitySearchResult</a:t>
            </a:r>
            <a:r>
              <a:rPr lang="en-US" sz="1700" dirty="0"/>
              <a:t>",</a:t>
            </a:r>
          </a:p>
          <a:p>
            <a:pPr marL="0" indent="0">
              <a:buNone/>
            </a:pPr>
            <a:r>
              <a:rPr lang="en-US" sz="1700" dirty="0"/>
              <a:t>      "result": {  "@id": "kg:/m/0dl567",</a:t>
            </a:r>
          </a:p>
          <a:p>
            <a:pPr marL="0" indent="0">
              <a:buNone/>
            </a:pPr>
            <a:r>
              <a:rPr lang="en-US" sz="1700" dirty="0"/>
              <a:t>        "name": "Taylor Swift",</a:t>
            </a:r>
          </a:p>
          <a:p>
            <a:pPr marL="0" indent="0">
              <a:buNone/>
            </a:pPr>
            <a:r>
              <a:rPr lang="en-US" sz="1700" dirty="0"/>
              <a:t>         "@type": ["Thing", "Person"],</a:t>
            </a:r>
          </a:p>
          <a:p>
            <a:pPr marL="0" indent="0">
              <a:buNone/>
            </a:pPr>
            <a:r>
              <a:rPr lang="en-US" sz="1700" dirty="0"/>
              <a:t>         "description": "Singer-songwriter",</a:t>
            </a:r>
          </a:p>
          <a:p>
            <a:pPr marL="0" indent="0">
              <a:buNone/>
            </a:pPr>
            <a:r>
              <a:rPr lang="en-US" sz="1700" dirty="0"/>
              <a:t>         "image": {"</a:t>
            </a:r>
            <a:r>
              <a:rPr lang="en-US" sz="1700" dirty="0" err="1"/>
              <a:t>contentUrl</a:t>
            </a:r>
            <a:r>
              <a:rPr lang="en-US" sz="1700" dirty="0"/>
              <a:t>": "https://t1.gstatic.com/</a:t>
            </a:r>
            <a:r>
              <a:rPr lang="en-US" sz="1700" dirty="0" err="1"/>
              <a:t>images?q</a:t>
            </a:r>
            <a:r>
              <a:rPr lang="en-US" sz="1700" dirty="0"/>
              <a:t>=tbn:ANd9GcQm</a:t>
            </a:r>
            <a:r>
              <a:rPr lang="is-IS" sz="1700" dirty="0"/>
              <a:t>…</a:t>
            </a:r>
            <a:r>
              <a:rPr lang="en-US" sz="1700" dirty="0"/>
              <a:t>",</a:t>
            </a:r>
          </a:p>
          <a:p>
            <a:pPr marL="0" indent="0">
              <a:buNone/>
            </a:pPr>
            <a:r>
              <a:rPr lang="en-US" sz="1700" dirty="0"/>
              <a:t>          "</a:t>
            </a:r>
            <a:r>
              <a:rPr lang="en-US" sz="1700" dirty="0" err="1"/>
              <a:t>url</a:t>
            </a:r>
            <a:r>
              <a:rPr lang="en-US" sz="1700" dirty="0"/>
              <a:t>": "https://</a:t>
            </a:r>
            <a:r>
              <a:rPr lang="en-US" sz="1700" dirty="0" err="1"/>
              <a:t>en.wikipedia.org</a:t>
            </a:r>
            <a:r>
              <a:rPr lang="en-US" sz="1700" dirty="0"/>
              <a:t>/wiki/</a:t>
            </a:r>
            <a:r>
              <a:rPr lang="en-US" sz="1700" dirty="0" err="1"/>
              <a:t>Taylor_Swift</a:t>
            </a:r>
            <a:r>
              <a:rPr lang="en-US" sz="1700" dirty="0"/>
              <a:t>",</a:t>
            </a:r>
          </a:p>
          <a:p>
            <a:pPr marL="0" indent="0">
              <a:buNone/>
            </a:pPr>
            <a:r>
              <a:rPr lang="en-US" sz="1700" dirty="0"/>
              <a:t>          "license": "http://</a:t>
            </a:r>
            <a:r>
              <a:rPr lang="en-US" sz="1700" dirty="0" err="1"/>
              <a:t>creativecommons.org</a:t>
            </a:r>
            <a:r>
              <a:rPr lang="en-US" sz="1700" dirty="0"/>
              <a:t>/licenses/by-</a:t>
            </a:r>
            <a:r>
              <a:rPr lang="en-US" sz="1700" dirty="0" err="1"/>
              <a:t>sa</a:t>
            </a:r>
            <a:r>
              <a:rPr lang="en-US" sz="1700" dirty="0"/>
              <a:t>/2.0"},</a:t>
            </a:r>
          </a:p>
          <a:p>
            <a:pPr marL="0" indent="0">
              <a:buNone/>
            </a:pPr>
            <a:r>
              <a:rPr lang="en-US" sz="1700" dirty="0"/>
              <a:t>        "</a:t>
            </a:r>
            <a:r>
              <a:rPr lang="en-US" sz="1700" dirty="0" err="1"/>
              <a:t>detailedDescription</a:t>
            </a:r>
            <a:r>
              <a:rPr lang="en-US" sz="1700" dirty="0"/>
              <a:t>": {"</a:t>
            </a:r>
            <a:r>
              <a:rPr lang="en-US" sz="1700" dirty="0" err="1"/>
              <a:t>articleBody</a:t>
            </a:r>
            <a:r>
              <a:rPr lang="en-US" sz="1700" dirty="0"/>
              <a:t>": "Taylor Alison Swift is an American singer-songwriter </a:t>
            </a:r>
            <a:r>
              <a:rPr lang="is-IS" sz="1700" dirty="0"/>
              <a:t>…</a:t>
            </a:r>
            <a:r>
              <a:rPr lang="en-US" sz="1700" dirty="0"/>
              <a:t>",</a:t>
            </a:r>
          </a:p>
          <a:p>
            <a:pPr marL="0" indent="0">
              <a:buNone/>
            </a:pPr>
            <a:r>
              <a:rPr lang="en-US" sz="1700" dirty="0"/>
              <a:t>           "</a:t>
            </a:r>
            <a:r>
              <a:rPr lang="en-US" sz="1700" dirty="0" err="1"/>
              <a:t>url</a:t>
            </a:r>
            <a:r>
              <a:rPr lang="en-US" sz="1700" dirty="0"/>
              <a:t>": "http://</a:t>
            </a:r>
            <a:r>
              <a:rPr lang="en-US" sz="1700" dirty="0" err="1"/>
              <a:t>en.wikipedia.org</a:t>
            </a:r>
            <a:r>
              <a:rPr lang="en-US" sz="1700" dirty="0"/>
              <a:t>/wiki/</a:t>
            </a:r>
            <a:r>
              <a:rPr lang="en-US" sz="1700" dirty="0" err="1"/>
              <a:t>Taylor_Swift</a:t>
            </a:r>
            <a:r>
              <a:rPr lang="en-US" sz="1700" dirty="0"/>
              <a:t>",</a:t>
            </a:r>
          </a:p>
          <a:p>
            <a:pPr marL="0" indent="0">
              <a:buNone/>
            </a:pPr>
            <a:r>
              <a:rPr lang="en-US" sz="1700" dirty="0"/>
              <a:t>           "license": "https://</a:t>
            </a:r>
            <a:r>
              <a:rPr lang="en-US" sz="1700" dirty="0" err="1"/>
              <a:t>en.wikipedia.org</a:t>
            </a:r>
            <a:r>
              <a:rPr lang="en-US" sz="1700" dirty="0"/>
              <a:t>/wiki/</a:t>
            </a:r>
            <a:r>
              <a:rPr lang="en-US" sz="1700" dirty="0" err="1"/>
              <a:t>Wikipedia:Text_of_Creative</a:t>
            </a:r>
            <a:r>
              <a:rPr lang="en-US" sz="1700" dirty="0"/>
              <a:t>_..."},</a:t>
            </a:r>
          </a:p>
          <a:p>
            <a:pPr marL="0" indent="0">
              <a:buNone/>
            </a:pPr>
            <a:r>
              <a:rPr lang="en-US" sz="1700" dirty="0"/>
              <a:t>        "</a:t>
            </a:r>
            <a:r>
              <a:rPr lang="en-US" sz="1700" dirty="0" err="1"/>
              <a:t>url</a:t>
            </a:r>
            <a:r>
              <a:rPr lang="en-US" sz="1700" dirty="0"/>
              <a:t>": "http://</a:t>
            </a:r>
            <a:r>
              <a:rPr lang="en-US" sz="1700" dirty="0" err="1"/>
              <a:t>taylorswift.com</a:t>
            </a:r>
            <a:r>
              <a:rPr lang="en-US" sz="1700" dirty="0"/>
              <a:t>/" },</a:t>
            </a:r>
          </a:p>
          <a:p>
            <a:pPr marL="0" indent="0">
              <a:buNone/>
            </a:pPr>
            <a:r>
              <a:rPr lang="en-US" sz="1700" dirty="0"/>
              <a:t>      "</a:t>
            </a:r>
            <a:r>
              <a:rPr lang="en-US" sz="1700" dirty="0" err="1"/>
              <a:t>resultScore</a:t>
            </a:r>
            <a:r>
              <a:rPr lang="en-US" sz="1700" dirty="0"/>
              <a:t>": 896.576599 } ] }</a:t>
            </a:r>
          </a:p>
        </p:txBody>
      </p:sp>
    </p:spTree>
    <p:extLst>
      <p:ext uri="{BB962C8B-B14F-4D97-AF65-F5344CB8AC3E}">
        <p14:creationId xmlns:p14="http://schemas.microsoft.com/office/powerpoint/2010/main" val="2644438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F95F2-0776-A64E-A9D2-0D01AA665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Tyrannosaurus 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(Q14332)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28E37-1585-044C-B1AA-3B9EB7EB7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/>
          <a:lstStyle/>
          <a:p>
            <a:r>
              <a:rPr lang="en-US" b="1" dirty="0"/>
              <a:t>m/07hjh</a:t>
            </a:r>
            <a:r>
              <a:rPr lang="en-US" dirty="0"/>
              <a:t>: Freebase ID of entity Tyrannosaurus</a:t>
            </a:r>
          </a:p>
          <a:p>
            <a:pPr lvl="1"/>
            <a:r>
              <a:rPr lang="en-US" dirty="0"/>
              <a:t>Try </a:t>
            </a:r>
            <a:r>
              <a:rPr lang="en-US" dirty="0">
                <a:hlinkClick r:id="rId2"/>
              </a:rPr>
              <a:t>http://g.co/kg/m/07hjh</a:t>
            </a:r>
            <a:endParaRPr lang="en-US" dirty="0"/>
          </a:p>
          <a:p>
            <a:pPr lvl="1"/>
            <a:r>
              <a:rPr lang="en-US" dirty="0" err="1"/>
              <a:t>Wikidata</a:t>
            </a:r>
            <a:r>
              <a:rPr lang="en-US" dirty="0"/>
              <a:t> property (P646) with label </a:t>
            </a:r>
            <a:r>
              <a:rPr lang="en-US" i="1" dirty="0"/>
              <a:t>Freebase ID</a:t>
            </a:r>
          </a:p>
          <a:p>
            <a:r>
              <a:rPr lang="en-US" b="1" dirty="0"/>
              <a:t>/g/11r_php4q: </a:t>
            </a:r>
            <a:r>
              <a:rPr lang="en-US" i="1" dirty="0"/>
              <a:t>Google Knowledge Graph ID</a:t>
            </a:r>
            <a:endParaRPr lang="en-US" b="1" dirty="0"/>
          </a:p>
          <a:p>
            <a:r>
              <a:rPr lang="en-US" dirty="0" err="1"/>
              <a:t>Wikidata</a:t>
            </a:r>
            <a:r>
              <a:rPr lang="en-US" dirty="0"/>
              <a:t> has a property (</a:t>
            </a:r>
            <a:r>
              <a:rPr lang="en-US" dirty="0">
                <a:hlinkClick r:id="rId3"/>
              </a:rPr>
              <a:t>P2671</a:t>
            </a:r>
            <a:r>
              <a:rPr lang="en-US" dirty="0"/>
              <a:t>) with label </a:t>
            </a:r>
            <a:r>
              <a:rPr lang="en-US" i="1" dirty="0"/>
              <a:t>Google Knowledge Graph ID</a:t>
            </a:r>
          </a:p>
          <a:p>
            <a:pPr lvl="1"/>
            <a:r>
              <a:rPr lang="en-US" i="1" dirty="0"/>
              <a:t>Try </a:t>
            </a:r>
            <a:r>
              <a:rPr lang="en-US" i="1" dirty="0">
                <a:hlinkClick r:id="rId4"/>
              </a:rPr>
              <a:t>https://g.co/kg/g/11r_php4q</a:t>
            </a:r>
            <a:endParaRPr lang="en-US" i="1" dirty="0"/>
          </a:p>
          <a:p>
            <a:r>
              <a:rPr lang="en-US" dirty="0"/>
              <a:t>Only 101 </a:t>
            </a:r>
            <a:r>
              <a:rPr lang="en-US" dirty="0" err="1"/>
              <a:t>Wikidata</a:t>
            </a:r>
            <a:r>
              <a:rPr lang="en-US" dirty="0"/>
              <a:t> items have </a:t>
            </a:r>
            <a:r>
              <a:rPr lang="en-US" dirty="0">
                <a:hlinkClick r:id="rId5"/>
              </a:rPr>
              <a:t>both</a:t>
            </a:r>
            <a:endParaRPr lang="en-US" dirty="0"/>
          </a:p>
          <a:p>
            <a:endParaRPr lang="en-US" i="1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528743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9AFC7-ECE9-CC43-BCF3-40B4D9A71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Is it the Google knowledge graph?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0AC32-EFC7-AD43-AB46-DCEEA3576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17638"/>
            <a:ext cx="8466463" cy="5165724"/>
          </a:xfrm>
        </p:spPr>
        <p:txBody>
          <a:bodyPr>
            <a:normAutofit/>
          </a:bodyPr>
          <a:lstStyle/>
          <a:p>
            <a:r>
              <a:rPr lang="en-US" dirty="0"/>
              <a:t>I don’t know…</a:t>
            </a:r>
          </a:p>
          <a:p>
            <a:r>
              <a:rPr lang="en-US" dirty="0"/>
              <a:t>Google says it’s now using </a:t>
            </a:r>
            <a:r>
              <a:rPr lang="en-US" dirty="0" err="1"/>
              <a:t>Wikidata</a:t>
            </a:r>
            <a:r>
              <a:rPr lang="en-US" dirty="0"/>
              <a:t> for the knowledge graph</a:t>
            </a:r>
          </a:p>
          <a:p>
            <a:r>
              <a:rPr lang="en-US" dirty="0"/>
              <a:t>We can only get some info. about some entities</a:t>
            </a:r>
          </a:p>
          <a:p>
            <a:r>
              <a:rPr lang="en-US" dirty="0"/>
              <a:t>Google may have many sources of data it uses to answer/enrich query results</a:t>
            </a:r>
          </a:p>
          <a:p>
            <a:r>
              <a:rPr lang="en-US" dirty="0"/>
              <a:t>My guess: </a:t>
            </a:r>
            <a:r>
              <a:rPr lang="en-US" dirty="0" err="1"/>
              <a:t>Wikidata</a:t>
            </a:r>
            <a:r>
              <a:rPr lang="en-US" dirty="0"/>
              <a:t> is the backbone of the knowledge graph, but Google links additional proprietary  info. to many entities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137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Started in 2005 by startup </a:t>
            </a:r>
            <a:r>
              <a:rPr lang="en-US" dirty="0" err="1"/>
              <a:t>Metaweb</a:t>
            </a:r>
            <a:endParaRPr lang="en-US" dirty="0"/>
          </a:p>
          <a:p>
            <a:r>
              <a:rPr lang="en-US" dirty="0"/>
              <a:t>Goal: create an “open, shared database of the world's knowledge”</a:t>
            </a:r>
          </a:p>
          <a:p>
            <a:r>
              <a:rPr lang="en-US" dirty="0"/>
              <a:t>Freebase online in 2007</a:t>
            </a:r>
          </a:p>
          <a:p>
            <a:r>
              <a:rPr lang="en-US" dirty="0"/>
              <a:t>Acquired by Google in 2010</a:t>
            </a:r>
          </a:p>
          <a:p>
            <a:r>
              <a:rPr lang="en-US" dirty="0"/>
              <a:t>Read-only in 2014</a:t>
            </a:r>
          </a:p>
          <a:p>
            <a:r>
              <a:rPr lang="en-US" dirty="0"/>
              <a:t>Absorbed into Google’s Knowledge Graph</a:t>
            </a:r>
          </a:p>
          <a:p>
            <a:r>
              <a:rPr lang="en-US" dirty="0"/>
              <a:t>Decommissioned in 2016</a:t>
            </a:r>
          </a:p>
          <a:p>
            <a:r>
              <a:rPr lang="en-US" dirty="0"/>
              <a:t>2014 dump available as RDF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027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reebas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67960"/>
          </a:xfrm>
          <a:prstGeom prst="rect">
            <a:avLst/>
          </a:prstGeom>
          <a:ln w="15875"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621" y="5524960"/>
            <a:ext cx="8229600" cy="1143000"/>
          </a:xfrm>
        </p:spPr>
        <p:txBody>
          <a:bodyPr/>
          <a:lstStyle/>
          <a:p>
            <a:r>
              <a:rPr lang="en-US" dirty="0"/>
              <a:t>Screenshot</a:t>
            </a:r>
          </a:p>
        </p:txBody>
      </p:sp>
    </p:spTree>
    <p:extLst>
      <p:ext uri="{BB962C8B-B14F-4D97-AF65-F5344CB8AC3E}">
        <p14:creationId xmlns:p14="http://schemas.microsoft.com/office/powerpoint/2010/main" val="729555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0684"/>
            <a:ext cx="8440220" cy="55073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Initially populated with Wikipedia data</a:t>
            </a:r>
          </a:p>
          <a:p>
            <a:pPr marL="460375" lvl="1" indent="-225425"/>
            <a:r>
              <a:rPr lang="en-US" sz="2400" dirty="0"/>
              <a:t>Crowdsourced updates/additions to schema &amp; data, like Wikipedia</a:t>
            </a:r>
          </a:p>
          <a:p>
            <a:pPr marL="460375" lvl="1" indent="-225425"/>
            <a:r>
              <a:rPr lang="en-US" sz="2400" dirty="0"/>
              <a:t>Tools to upload structured data, both schema &amp; data</a:t>
            </a:r>
          </a:p>
          <a:p>
            <a:r>
              <a:rPr lang="en-US" sz="2800" dirty="0"/>
              <a:t>Focus on data, not text</a:t>
            </a:r>
          </a:p>
          <a:p>
            <a:pPr lvl="1"/>
            <a:r>
              <a:rPr lang="en-US" sz="2400" dirty="0"/>
              <a:t>Text mostly in the form of short descriptions</a:t>
            </a:r>
          </a:p>
          <a:p>
            <a:r>
              <a:rPr lang="en-US" sz="2800" dirty="0"/>
              <a:t>Graph based schema, but syntax and semantics different from RDF</a:t>
            </a:r>
          </a:p>
          <a:p>
            <a:r>
              <a:rPr lang="en-US" sz="2800" dirty="0"/>
              <a:t>Open source data which could be downloaded  initially in a custom format, later in RDF</a:t>
            </a:r>
          </a:p>
          <a:p>
            <a:r>
              <a:rPr lang="en-US" sz="2800" dirty="0"/>
              <a:t>Business model: sell services using their custom query engine </a:t>
            </a:r>
          </a:p>
        </p:txBody>
      </p:sp>
    </p:spTree>
    <p:extLst>
      <p:ext uri="{BB962C8B-B14F-4D97-AF65-F5344CB8AC3E}">
        <p14:creationId xmlns:p14="http://schemas.microsoft.com/office/powerpoint/2010/main" val="1934647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F91FD-2EF7-FE43-A6B3-586642C7B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Freebase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90826-1681-E140-AD1C-2BA2FDB76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17637"/>
            <a:ext cx="8444429" cy="5280617"/>
          </a:xfrm>
        </p:spPr>
        <p:txBody>
          <a:bodyPr>
            <a:normAutofit/>
          </a:bodyPr>
          <a:lstStyle/>
          <a:p>
            <a:r>
              <a:rPr lang="en-US" dirty="0"/>
              <a:t>Statistics</a:t>
            </a:r>
          </a:p>
          <a:p>
            <a:pPr lvl="1"/>
            <a:r>
              <a:rPr lang="en-US" dirty="0"/>
              <a:t>~1500 types</a:t>
            </a:r>
          </a:p>
          <a:p>
            <a:pPr lvl="1"/>
            <a:r>
              <a:rPr lang="en-US" dirty="0"/>
              <a:t>~3,500 properties</a:t>
            </a:r>
          </a:p>
          <a:p>
            <a:pPr lvl="1"/>
            <a:r>
              <a:rPr lang="en-US" dirty="0"/>
              <a:t>~130M entities</a:t>
            </a:r>
          </a:p>
          <a:p>
            <a:pPr lvl="1"/>
            <a:r>
              <a:rPr lang="en-US" dirty="0"/>
              <a:t>~2B triples</a:t>
            </a:r>
          </a:p>
          <a:p>
            <a:r>
              <a:rPr lang="en-US" dirty="0"/>
              <a:t>Modeled many relations as object to allow more roles, e.g.</a:t>
            </a:r>
          </a:p>
          <a:p>
            <a:pPr marL="457200" lvl="1" indent="0">
              <a:buNone/>
            </a:pPr>
            <a:r>
              <a:rPr lang="en-US" sz="2400" dirty="0"/>
              <a:t>:</a:t>
            </a:r>
            <a:r>
              <a:rPr lang="en-US" sz="2400" dirty="0" err="1"/>
              <a:t>bho</a:t>
            </a:r>
            <a:r>
              <a:rPr lang="en-US" sz="2400" dirty="0"/>
              <a:t> :</a:t>
            </a:r>
            <a:r>
              <a:rPr lang="en-US" sz="2400" dirty="0" err="1"/>
              <a:t>spouseOf</a:t>
            </a:r>
            <a:r>
              <a:rPr lang="en-US" sz="2400" dirty="0"/>
              <a:t> [a :Marriage with spouse :</a:t>
            </a:r>
            <a:r>
              <a:rPr lang="en-US" sz="2400" dirty="0" err="1"/>
              <a:t>bho</a:t>
            </a:r>
            <a:r>
              <a:rPr lang="en-US" sz="2400" dirty="0"/>
              <a:t>, :</a:t>
            </a:r>
            <a:r>
              <a:rPr lang="en-US" sz="2400" dirty="0" err="1"/>
              <a:t>mo</a:t>
            </a:r>
            <a:r>
              <a:rPr lang="en-US" sz="2400" dirty="0"/>
              <a:t>;</a:t>
            </a:r>
          </a:p>
          <a:p>
            <a:pPr marL="457200" lvl="1" indent="0">
              <a:buNone/>
            </a:pPr>
            <a:r>
              <a:rPr lang="en-US" sz="2400" dirty="0"/>
              <a:t>                              :start “1992”; :location :chi]</a:t>
            </a:r>
          </a:p>
          <a:p>
            <a:pPr marL="344488" indent="-287338"/>
            <a:r>
              <a:rPr lang="en-US" dirty="0"/>
              <a:t>Larger, cleaner &amp; more organized than </a:t>
            </a:r>
            <a:r>
              <a:rPr lang="en-US" dirty="0" err="1"/>
              <a:t>DBpedia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398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Last Picture Show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r>
              <a:rPr lang="en-US" dirty="0"/>
              <a:t>A final dump with 1.9B triples in RDF was available from Google </a:t>
            </a:r>
          </a:p>
          <a:p>
            <a:pPr lvl="1"/>
            <a:r>
              <a:rPr lang="en-US" dirty="0"/>
              <a:t>See also </a:t>
            </a:r>
            <a:r>
              <a:rPr lang="en-US" dirty="0">
                <a:hlinkClick r:id="rId2"/>
              </a:rPr>
              <a:t>http://basekb.com/docs/</a:t>
            </a:r>
            <a:endParaRPr lang="en-US" dirty="0"/>
          </a:p>
          <a:p>
            <a:r>
              <a:rPr lang="en-US" dirty="0"/>
              <a:t>Used for DARPA Deft program, NIST TAC and other research efforts as a reference KB</a:t>
            </a:r>
          </a:p>
          <a:p>
            <a:pPr lvl="1"/>
            <a:r>
              <a:rPr lang="en-US" dirty="0"/>
              <a:t>FB relations still used for many evaluations</a:t>
            </a:r>
          </a:p>
          <a:p>
            <a:r>
              <a:rPr lang="en-US" dirty="0"/>
              <a:t>Data transferred to </a:t>
            </a:r>
            <a:r>
              <a:rPr lang="en-US" dirty="0" err="1"/>
              <a:t>Wikidata</a:t>
            </a:r>
            <a:r>
              <a:rPr lang="en-US" dirty="0"/>
              <a:t> and Google Knowledge graph</a:t>
            </a:r>
          </a:p>
        </p:txBody>
      </p:sp>
    </p:spTree>
    <p:extLst>
      <p:ext uri="{BB962C8B-B14F-4D97-AF65-F5344CB8AC3E}">
        <p14:creationId xmlns:p14="http://schemas.microsoft.com/office/powerpoint/2010/main" val="3131010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Google Knowledge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Freebase was the initial version of the Google knowledge Graph, aka Knowledge Vault</a:t>
            </a:r>
          </a:p>
          <a:p>
            <a:r>
              <a:rPr lang="en-US" dirty="0"/>
              <a:t>You can query it in a limited way</a:t>
            </a:r>
          </a:p>
          <a:p>
            <a:pPr lvl="1"/>
            <a:r>
              <a:rPr lang="en-US" dirty="0"/>
              <a:t>Inputs: query string, types, limit</a:t>
            </a:r>
          </a:p>
          <a:p>
            <a:pPr lvl="1"/>
            <a:r>
              <a:rPr lang="en-US" dirty="0"/>
              <a:t>Outputs: JSON object with ranked list of entities that match, along with types, short description, ID (= freebase ID)</a:t>
            </a:r>
          </a:p>
          <a:p>
            <a:r>
              <a:rPr lang="en-US" dirty="0"/>
              <a:t>See simple </a:t>
            </a:r>
            <a:r>
              <a:rPr lang="en-US" dirty="0" err="1"/>
              <a:t>gkg.py</a:t>
            </a:r>
            <a:r>
              <a:rPr lang="en-US" dirty="0"/>
              <a:t> example</a:t>
            </a:r>
          </a:p>
        </p:txBody>
      </p:sp>
    </p:spTree>
    <p:extLst>
      <p:ext uri="{BB962C8B-B14F-4D97-AF65-F5344CB8AC3E}">
        <p14:creationId xmlns:p14="http://schemas.microsoft.com/office/powerpoint/2010/main" val="1608889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95D3B-B80B-1049-85E4-E4AE3401E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63052"/>
          </a:xfrm>
        </p:spPr>
        <p:txBody>
          <a:bodyPr/>
          <a:lstStyle/>
          <a:p>
            <a:r>
              <a:rPr lang="en-US" dirty="0"/>
              <a:t>Experiment Online</a:t>
            </a:r>
          </a:p>
        </p:txBody>
      </p:sp>
      <p:pic>
        <p:nvPicPr>
          <p:cNvPr id="5" name="Picture 4" descr="A screenshot of a computer&#13;&#10;&#13;&#10;Description automatically generated">
            <a:hlinkClick r:id="rId2"/>
            <a:extLst>
              <a:ext uri="{FF2B5EF4-FFF2-40B4-BE49-F238E27FC236}">
                <a16:creationId xmlns:a16="http://schemas.microsoft.com/office/drawing/2014/main" id="{BFD4317B-E1CD-3C44-BAA3-2E562FC2C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41" y="865775"/>
            <a:ext cx="8004517" cy="5800992"/>
          </a:xfrm>
          <a:prstGeom prst="rect">
            <a:avLst/>
          </a:prstGeom>
        </p:spPr>
      </p:pic>
      <p:sp>
        <p:nvSpPr>
          <p:cNvPr id="6" name="TextBox 5">
            <a:hlinkClick r:id="rId4"/>
            <a:extLst>
              <a:ext uri="{FF2B5EF4-FFF2-40B4-BE49-F238E27FC236}">
                <a16:creationId xmlns:a16="http://schemas.microsoft.com/office/drawing/2014/main" id="{2C0C2C6E-9ABF-C24E-959B-ADE356EA390C}"/>
              </a:ext>
            </a:extLst>
          </p:cNvPr>
          <p:cNvSpPr txBox="1"/>
          <p:nvPr/>
        </p:nvSpPr>
        <p:spPr>
          <a:xfrm>
            <a:off x="1044308" y="6290974"/>
            <a:ext cx="7055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Try: </a:t>
            </a:r>
            <a:r>
              <a:rPr lang="en-US" sz="3200" dirty="0">
                <a:hlinkClick r:id="rId4"/>
              </a:rPr>
              <a:t>bit.ly/</a:t>
            </a:r>
            <a:r>
              <a:rPr lang="en-US" sz="3200" dirty="0" err="1">
                <a:hlinkClick r:id="rId4"/>
              </a:rPr>
              <a:t>gkgClinton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36909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Query about </a:t>
            </a:r>
            <a:r>
              <a:rPr lang="en-US" b="1" dirty="0"/>
              <a:t>Taylor Swift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kgsearch.googleapis.com</a:t>
            </a:r>
            <a:r>
              <a:rPr lang="en-US" dirty="0"/>
              <a:t>/v1/</a:t>
            </a:r>
            <a:r>
              <a:rPr lang="en-US" dirty="0" err="1"/>
              <a:t>entities:search?query</a:t>
            </a:r>
            <a:r>
              <a:rPr lang="en-US" dirty="0"/>
              <a:t>=</a:t>
            </a:r>
            <a:r>
              <a:rPr lang="en-US" dirty="0" err="1"/>
              <a:t>taylor+swift&amp;key</a:t>
            </a:r>
            <a:r>
              <a:rPr lang="en-US" dirty="0"/>
              <a:t>=</a:t>
            </a:r>
            <a:r>
              <a:rPr lang="en-US" dirty="0" err="1"/>
              <a:t>API_KEY&amp;limit</a:t>
            </a:r>
            <a:r>
              <a:rPr lang="en-US" dirty="0"/>
              <a:t>=1&amp;indent=True</a:t>
            </a:r>
          </a:p>
        </p:txBody>
      </p:sp>
    </p:spTree>
    <p:extLst>
      <p:ext uri="{BB962C8B-B14F-4D97-AF65-F5344CB8AC3E}">
        <p14:creationId xmlns:p14="http://schemas.microsoft.com/office/powerpoint/2010/main" val="2173308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3645</TotalTime>
  <Words>767</Words>
  <Application>Microsoft Macintosh PowerPoint</Application>
  <PresentationFormat>On-screen Show (4:3)</PresentationFormat>
  <Paragraphs>83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Freebase and the  Google Knowledge Graph</vt:lpstr>
      <vt:lpstr>Freebase</vt:lpstr>
      <vt:lpstr>Screenshot</vt:lpstr>
      <vt:lpstr>Approach</vt:lpstr>
      <vt:lpstr>Freebase Schema</vt:lpstr>
      <vt:lpstr>The Last Picture Show</vt:lpstr>
      <vt:lpstr>Google Knowledge Graph</vt:lpstr>
      <vt:lpstr>Experiment Online</vt:lpstr>
      <vt:lpstr>Example</vt:lpstr>
      <vt:lpstr>PowerPoint Presentation</vt:lpstr>
      <vt:lpstr>Tyrannosaurus (Q14332)</vt:lpstr>
      <vt:lpstr>Is it the Google knowledge graph?</vt:lpstr>
    </vt:vector>
  </TitlesOfParts>
  <Company>UMBC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Freebase and the Google Knowledge Graph</dc:title>
  <dc:creator>tim finin</dc:creator>
  <cp:lastModifiedBy>Tim Finin</cp:lastModifiedBy>
  <cp:revision>25</cp:revision>
  <dcterms:created xsi:type="dcterms:W3CDTF">2016-12-05T20:30:10Z</dcterms:created>
  <dcterms:modified xsi:type="dcterms:W3CDTF">2019-05-30T22:00:18Z</dcterms:modified>
</cp:coreProperties>
</file>