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74" r:id="rId6"/>
    <p:sldId id="273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72" r:id="rId15"/>
    <p:sldId id="266" r:id="rId16"/>
    <p:sldId id="271" r:id="rId17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0000"/>
    <a:srgbClr val="3366FF"/>
    <a:srgbClr val="0000CC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2"/>
    <p:restoredTop sz="89836" autoAdjust="0"/>
  </p:normalViewPr>
  <p:slideViewPr>
    <p:cSldViewPr showGuides="1">
      <p:cViewPr varScale="1">
        <p:scale>
          <a:sx n="132" d="100"/>
          <a:sy n="132" d="100"/>
        </p:scale>
        <p:origin x="576" y="176"/>
      </p:cViewPr>
      <p:guideLst>
        <p:guide orient="horz" pos="2160"/>
        <p:guide pos="3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0BEBD5-5E02-A44F-98F2-429B287B9D0B}" type="slidenum">
              <a:rPr lang="en-US">
                <a:latin typeface="Calibri Regular" charset="0"/>
              </a:rPr>
              <a:pPr>
                <a:defRPr/>
              </a:p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15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 err="1"/>
              <a:t>Click</a:t>
            </a:r>
            <a:r>
              <a:rPr lang="el-GR" noProof="0" dirty="0"/>
              <a:t> </a:t>
            </a:r>
            <a:r>
              <a:rPr lang="el-GR" noProof="0" dirty="0" err="1"/>
              <a:t>to</a:t>
            </a:r>
            <a:r>
              <a:rPr lang="el-GR" noProof="0" dirty="0"/>
              <a:t> </a:t>
            </a:r>
            <a:r>
              <a:rPr lang="el-GR" noProof="0" dirty="0" err="1"/>
              <a:t>edit</a:t>
            </a:r>
            <a:r>
              <a:rPr lang="el-GR" noProof="0" dirty="0"/>
              <a:t> </a:t>
            </a:r>
            <a:r>
              <a:rPr lang="el-GR" noProof="0" dirty="0" err="1"/>
              <a:t>Master</a:t>
            </a:r>
            <a:r>
              <a:rPr lang="el-GR" noProof="0" dirty="0"/>
              <a:t> </a:t>
            </a:r>
            <a:r>
              <a:rPr lang="el-GR" noProof="0" dirty="0" err="1"/>
              <a:t>text</a:t>
            </a:r>
            <a:r>
              <a:rPr lang="el-GR" noProof="0" dirty="0"/>
              <a:t> </a:t>
            </a:r>
            <a:r>
              <a:rPr lang="el-GR" noProof="0" dirty="0" err="1"/>
              <a:t>styles</a:t>
            </a:r>
            <a:endParaRPr lang="el-GR" noProof="0" dirty="0"/>
          </a:p>
          <a:p>
            <a:pPr lvl="1"/>
            <a:r>
              <a:rPr lang="el-GR" noProof="0" dirty="0" err="1"/>
              <a:t>Second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2"/>
            <a:r>
              <a:rPr lang="el-GR" noProof="0" dirty="0" err="1"/>
              <a:t>Third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3"/>
            <a:r>
              <a:rPr lang="el-GR" noProof="0" dirty="0" err="1"/>
              <a:t>Fourth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4"/>
            <a:r>
              <a:rPr lang="el-GR" noProof="0" dirty="0" err="1"/>
              <a:t>Fifth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fld id="{067CC83A-098E-4F43-BA05-5E4CC0C08045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646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86E207-7572-6B4C-9F47-B13658228E7C}" type="slidenum">
              <a:rPr lang="el-GR" sz="1400">
                <a:latin typeface="Calibri Regular" charset="0"/>
              </a:rPr>
              <a:pPr eaLnBrk="1" hangingPunct="1"/>
              <a:t>1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F74A55-60CC-DE4F-A35D-B7A598988E4A}" type="slidenum">
              <a:rPr lang="el-GR" sz="1400">
                <a:latin typeface="Calibri Regular" charset="0"/>
              </a:rPr>
              <a:pPr eaLnBrk="1" hangingPunct="1"/>
              <a:t>2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0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1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58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260350"/>
            <a:ext cx="8496300" cy="6119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1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2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7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197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81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0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title</a:t>
            </a:r>
            <a:r>
              <a:rPr lang="el-GR" dirty="0"/>
              <a:t> </a:t>
            </a:r>
            <a:r>
              <a:rPr lang="el-GR" dirty="0" err="1"/>
              <a:t>style</a:t>
            </a:r>
            <a:endParaRPr lang="el-GR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text</a:t>
            </a:r>
            <a:r>
              <a:rPr lang="el-GR" dirty="0"/>
              <a:t> </a:t>
            </a:r>
            <a:r>
              <a:rPr lang="el-GR" dirty="0" err="1"/>
              <a:t>styles</a:t>
            </a:r>
            <a:endParaRPr lang="el-GR" dirty="0"/>
          </a:p>
          <a:p>
            <a:pPr lvl="1"/>
            <a:r>
              <a:rPr lang="el-GR" dirty="0" err="1"/>
              <a:t>Second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2"/>
            <a:r>
              <a:rPr lang="el-GR" dirty="0" err="1"/>
              <a:t>Third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3"/>
            <a:r>
              <a:rPr lang="el-GR" dirty="0" err="1"/>
              <a:t>Fourth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4"/>
            <a:r>
              <a:rPr lang="el-GR" dirty="0" err="1"/>
              <a:t>Fifth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b="0" i="0">
          <a:solidFill>
            <a:srgbClr val="000000"/>
          </a:solidFill>
          <a:latin typeface="Calibri Regular" charset="0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 b="0" i="0">
          <a:solidFill>
            <a:srgbClr val="000000"/>
          </a:solidFill>
          <a:latin typeface="Calibri Regular" charset="0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.org/TR/xmlschema-2/#fac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void/" TargetMode="External"/><Relationship Id="rId2" Type="http://schemas.openxmlformats.org/officeDocument/2006/relationships/hyperlink" Target="http://oeg-lia3.dia.fi.upm.es/webOOPS/index-content.j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quadrant.com/tools/modeling-topbraid-composer-standard-edi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wiki.stanford.edu/wiki/WebProtege" TargetMode="External"/><Relationship Id="rId2" Type="http://schemas.openxmlformats.org/officeDocument/2006/relationships/hyperlink" Target="https://protegewiki.stanford.edu/wiki/ProtegeDesktopUserDo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WL2Pri" TargetMode="External"/><Relationship Id="rId2" Type="http://schemas.openxmlformats.org/officeDocument/2006/relationships/hyperlink" Target="http://bit.ly/manSy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280400" cy="403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9100" b="1" dirty="0"/>
              <a:t>Ontology</a:t>
            </a:r>
            <a:br>
              <a:rPr lang="en-US" sz="9100" b="1" dirty="0"/>
            </a:br>
            <a:r>
              <a:rPr lang="en-US" sz="9100" b="1" dirty="0"/>
              <a:t>Editors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67544" y="1484784"/>
            <a:ext cx="8153400" cy="24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(Person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only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Man)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Person))</a:t>
            </a:r>
            <a:endParaRPr lang="en-US" sz="2800" b="1" dirty="0">
              <a:latin typeface="Calibri Regular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4365104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The set of people who have at least one child that has some children that are only men (i.e., grandparents that only have grandsons)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10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1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values and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9"/>
            <a:ext cx="8568952" cy="2448272"/>
          </a:xfrm>
        </p:spPr>
        <p:txBody>
          <a:bodyPr/>
          <a:lstStyle/>
          <a:p>
            <a:pPr marL="228600" indent="-228600"/>
            <a:r>
              <a:rPr lang="en-US" dirty="0"/>
              <a:t>Data values typed or </a:t>
            </a:r>
            <a:r>
              <a:rPr lang="en-US" dirty="0" err="1"/>
              <a:t>untyped</a:t>
            </a:r>
            <a:r>
              <a:rPr lang="en-US" dirty="0"/>
              <a:t> (e.g.,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float)</a:t>
            </a:r>
          </a:p>
          <a:p>
            <a:pPr marL="228600" indent="-228600"/>
            <a:r>
              <a:rPr lang="en-US" dirty="0"/>
              <a:t>Constants with or w/o type, e.g.: </a:t>
            </a:r>
            <a:r>
              <a:rPr lang="en-US" dirty="0" err="1"/>
              <a:t>hasAge</a:t>
            </a:r>
            <a:r>
              <a:rPr lang="en-US" dirty="0"/>
              <a:t> value "21"^^long</a:t>
            </a:r>
          </a:p>
          <a:p>
            <a:pPr marL="228600" indent="-228600"/>
            <a:r>
              <a:rPr lang="en-US" dirty="0"/>
              <a:t>Use </a:t>
            </a:r>
            <a:r>
              <a:rPr lang="en-US" dirty="0" err="1"/>
              <a:t>datatype</a:t>
            </a:r>
            <a:r>
              <a:rPr lang="en-US" dirty="0"/>
              <a:t> names as classes: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endParaRPr lang="en-US" dirty="0"/>
          </a:p>
          <a:p>
            <a:pPr marL="228600" indent="-228600"/>
            <a:r>
              <a:rPr lang="en-US" dirty="0">
                <a:hlinkClick r:id="rId2"/>
              </a:rPr>
              <a:t>XSD facets</a:t>
            </a:r>
            <a:r>
              <a:rPr lang="en-US" dirty="0"/>
              <a:t>, e.g.: Person 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65]</a:t>
            </a:r>
          </a:p>
          <a:p>
            <a:pPr marL="228600" indent="-228600"/>
            <a:r>
              <a:rPr lang="en-US" dirty="0"/>
              <a:t>Ranges: Person 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18, &lt;= 30]</a:t>
            </a:r>
          </a:p>
        </p:txBody>
      </p:sp>
      <p:pic>
        <p:nvPicPr>
          <p:cNvPr id="6" name="Picture 5" descr="Screen Shot 2013-03-24 at 10.1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056"/>
            <a:ext cx="823432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We’ll use Protégé OWL v5.2 to implement a tiny ontology for people</a:t>
            </a:r>
          </a:p>
          <a:p>
            <a:r>
              <a:rPr lang="en-US" sz="3200" dirty="0"/>
              <a:t>Start by downloading and installing Protégé 5.2(</a:t>
            </a:r>
            <a:r>
              <a:rPr lang="en-US" sz="2800" dirty="0"/>
              <a:t>You will need Java)</a:t>
            </a:r>
          </a:p>
          <a:p>
            <a:r>
              <a:rPr lang="en-US" sz="3200" dirty="0"/>
              <a:t>You may want to install </a:t>
            </a:r>
            <a:r>
              <a:rPr lang="en-US" sz="3200" dirty="0" err="1"/>
              <a:t>Graphviz</a:t>
            </a:r>
            <a:endParaRPr lang="en-US" sz="3200" dirty="0"/>
          </a:p>
          <a:p>
            <a:r>
              <a:rPr lang="en-US" sz="3200" dirty="0"/>
              <a:t>Configure Protégé </a:t>
            </a:r>
          </a:p>
          <a:p>
            <a:pPr lvl="1"/>
            <a:r>
              <a:rPr lang="en-US" sz="3200" dirty="0"/>
              <a:t>E.g., select a reasoner to use (e.g., </a:t>
            </a:r>
            <a:r>
              <a:rPr lang="en-US" sz="3200" dirty="0" err="1"/>
              <a:t>HermiT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4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3" cy="5184576"/>
          </a:xfrm>
        </p:spPr>
        <p:txBody>
          <a:bodyPr/>
          <a:lstStyle/>
          <a:p>
            <a:r>
              <a:rPr lang="en-US" dirty="0"/>
              <a:t>Think about </a:t>
            </a:r>
            <a:r>
              <a:rPr lang="en-US" dirty="0" err="1"/>
              <a:t>usecases</a:t>
            </a:r>
            <a:endParaRPr lang="en-US" dirty="0"/>
          </a:p>
          <a:p>
            <a:r>
              <a:rPr lang="en-US" dirty="0"/>
              <a:t>Preliminaries</a:t>
            </a:r>
          </a:p>
          <a:p>
            <a:pPr lvl="1"/>
            <a:r>
              <a:rPr lang="en-US" dirty="0"/>
              <a:t>Choose namespace URL, import other ontologies used</a:t>
            </a:r>
          </a:p>
          <a:p>
            <a:r>
              <a:rPr lang="en-US" dirty="0"/>
              <a:t>Identify and define classes</a:t>
            </a:r>
          </a:p>
          <a:p>
            <a:pPr lvl="1"/>
            <a:r>
              <a:rPr lang="en-US" dirty="0"/>
              <a:t>Place in hierarchy, add </a:t>
            </a:r>
            <a:r>
              <a:rPr lang="en-US" b="1" dirty="0"/>
              <a:t>axioms</a:t>
            </a:r>
            <a:r>
              <a:rPr lang="en-US" dirty="0"/>
              <a:t> and run reasoner to check for errors or omissions</a:t>
            </a:r>
          </a:p>
          <a:p>
            <a:r>
              <a:rPr lang="en-US" dirty="0"/>
              <a:t>Identify and define properties</a:t>
            </a:r>
          </a:p>
          <a:p>
            <a:pPr lvl="1"/>
            <a:r>
              <a:rPr lang="en-US" dirty="0"/>
              <a:t>Place in hierarchy, add </a:t>
            </a:r>
            <a:r>
              <a:rPr lang="en-US" b="1" dirty="0"/>
              <a:t>axioms</a:t>
            </a:r>
            <a:r>
              <a:rPr lang="en-US" dirty="0"/>
              <a:t>, run reasoner</a:t>
            </a:r>
          </a:p>
          <a:p>
            <a:r>
              <a:rPr lang="en-US" dirty="0"/>
              <a:t>Add individuals &amp; reasoner to check for problems</a:t>
            </a:r>
          </a:p>
          <a:p>
            <a:r>
              <a:rPr lang="en-US" dirty="0"/>
              <a:t>Add comments and labels</a:t>
            </a:r>
          </a:p>
          <a:p>
            <a:r>
              <a:rPr lang="en-US" dirty="0"/>
              <a:t>Export in desired formats, maybe upload to Web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0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workflow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3" cy="5184576"/>
          </a:xfrm>
        </p:spPr>
        <p:txBody>
          <a:bodyPr/>
          <a:lstStyle/>
          <a:p>
            <a:r>
              <a:rPr lang="en-US" sz="3200" dirty="0"/>
              <a:t>Use </a:t>
            </a:r>
            <a:r>
              <a:rPr lang="en-US" sz="3200" dirty="0">
                <a:hlinkClick r:id="rId2"/>
              </a:rPr>
              <a:t>OOPS</a:t>
            </a:r>
            <a:r>
              <a:rPr lang="en-US" sz="3200" dirty="0"/>
              <a:t> to find common ontology pitfalls</a:t>
            </a:r>
          </a:p>
          <a:p>
            <a:r>
              <a:rPr lang="en-US" sz="3200" dirty="0"/>
              <a:t>Link concepts (and individuals) to common ontologies (e.g., DBpedia, Freebase, foaf)</a:t>
            </a:r>
          </a:p>
          <a:p>
            <a:pPr lvl="1"/>
            <a:r>
              <a:rPr lang="en-US" dirty="0"/>
              <a:t>Use owl:sameAs</a:t>
            </a:r>
          </a:p>
          <a:p>
            <a:r>
              <a:rPr lang="en-US" sz="3200" dirty="0"/>
              <a:t>Generate visualizations</a:t>
            </a:r>
          </a:p>
          <a:p>
            <a:r>
              <a:rPr lang="en-US" sz="3200" dirty="0"/>
              <a:t>Produce documentation</a:t>
            </a:r>
          </a:p>
          <a:p>
            <a:r>
              <a:rPr lang="en-US" sz="3200" dirty="0"/>
              <a:t>Develop examples with your use case(s)</a:t>
            </a:r>
          </a:p>
          <a:p>
            <a:r>
              <a:rPr lang="en-US" sz="3200" dirty="0"/>
              <a:t>Encode data, describe in </a:t>
            </a:r>
            <a:r>
              <a:rPr lang="en-US" sz="3200" dirty="0">
                <a:hlinkClick r:id="rId3"/>
              </a:rPr>
              <a:t>VoID</a:t>
            </a:r>
            <a:r>
              <a:rPr lang="en-US" sz="3200" dirty="0"/>
              <a:t> (Vocabulary of Interlinked Datasets),  add to LOD cloud</a:t>
            </a:r>
          </a:p>
        </p:txBody>
      </p:sp>
    </p:spTree>
    <p:extLst>
      <p:ext uri="{BB962C8B-B14F-4D97-AF65-F5344CB8AC3E}">
        <p14:creationId xmlns:p14="http://schemas.microsoft.com/office/powerpoint/2010/main" val="205290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4"/>
            <a:ext cx="8353176" cy="5328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Protégé OWL (v5.2) to build a simple ontology for people based on the following</a:t>
            </a:r>
          </a:p>
          <a:p>
            <a:pPr marL="457200" lvl="1" indent="-228600"/>
            <a:r>
              <a:rPr lang="en-US" dirty="0"/>
              <a:t>People have just one sex that’s either </a:t>
            </a:r>
            <a:r>
              <a:rPr lang="en-US" i="1" dirty="0"/>
              <a:t>male</a:t>
            </a:r>
            <a:r>
              <a:rPr lang="en-US" dirty="0"/>
              <a:t> or </a:t>
            </a:r>
            <a:r>
              <a:rPr lang="en-US" i="1" dirty="0"/>
              <a:t>female</a:t>
            </a:r>
            <a:r>
              <a:rPr lang="en-US" dirty="0"/>
              <a:t>, an integer age, and two parents, one male, one female</a:t>
            </a:r>
          </a:p>
          <a:p>
            <a:pPr marL="457200" lvl="1" indent="-228600"/>
            <a:r>
              <a:rPr lang="en-US" dirty="0"/>
              <a:t>A person’s grandparent is the parent of their parent</a:t>
            </a:r>
          </a:p>
          <a:p>
            <a:pPr marL="457200" lvl="1" indent="-228600"/>
            <a:r>
              <a:rPr lang="en-US" dirty="0"/>
              <a:t>Every person is either a man or a woman but not both</a:t>
            </a:r>
          </a:p>
          <a:p>
            <a:pPr marL="457200" lvl="1" indent="-228600"/>
            <a:r>
              <a:rPr lang="en-US" dirty="0"/>
              <a:t>A man is defined as any person whose sex is male and a woman as any person whose sex is female</a:t>
            </a:r>
          </a:p>
          <a:p>
            <a:pPr marL="457200" lvl="1" indent="-228600"/>
            <a:r>
              <a:rPr lang="en-US" dirty="0"/>
              <a:t>A boy is defined as a person whose sex is male and whose age is less than 18, a girl is …</a:t>
            </a:r>
          </a:p>
          <a:p>
            <a:pPr marL="457200" lvl="1" indent="-228600"/>
            <a:r>
              <a:rPr lang="en-US" dirty="0"/>
              <a:t>A person is either an adult or (age &gt;18), minor (age &lt;18), </a:t>
            </a:r>
            <a:r>
              <a:rPr lang="is-IS" dirty="0"/>
              <a:t>…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3312616" cy="4967288"/>
          </a:xfr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AllDifferent</a:t>
            </a:r>
            <a:r>
              <a:rPr lang="en-US" b="1" dirty="0"/>
              <a:t> people</a:t>
            </a:r>
          </a:p>
          <a:p>
            <a:pPr marL="114300" lvl="1" indent="0">
              <a:buNone/>
            </a:pPr>
            <a:r>
              <a:rPr lang="en-US" b="1" dirty="0"/>
              <a:t>Alice F</a:t>
            </a:r>
          </a:p>
          <a:p>
            <a:pPr marL="114300" lvl="1" indent="0">
              <a:buNone/>
            </a:pPr>
            <a:r>
              <a:rPr lang="en-US" b="1" dirty="0"/>
              <a:t>Bob M</a:t>
            </a:r>
          </a:p>
          <a:p>
            <a:pPr marL="114300" lvl="1" indent="0">
              <a:buNone/>
            </a:pPr>
            <a:r>
              <a:rPr lang="en-US" b="1" dirty="0"/>
              <a:t>Carol F</a:t>
            </a:r>
          </a:p>
          <a:p>
            <a:pPr marL="114300" lvl="1" indent="0">
              <a:buNone/>
            </a:pPr>
            <a:r>
              <a:rPr lang="en-US" b="1" dirty="0"/>
              <a:t>Don M</a:t>
            </a:r>
          </a:p>
          <a:p>
            <a:pPr marL="114300" lvl="1" indent="0">
              <a:buNone/>
            </a:pPr>
            <a:r>
              <a:rPr lang="en-US" b="1" dirty="0"/>
              <a:t>Edith F</a:t>
            </a:r>
          </a:p>
          <a:p>
            <a:pPr marL="114300" lvl="1" indent="0">
              <a:buNone/>
            </a:pPr>
            <a:r>
              <a:rPr lang="en-US" b="1" dirty="0"/>
              <a:t>Pat ?</a:t>
            </a:r>
          </a:p>
          <a:p>
            <a:pPr marL="0" indent="-287337">
              <a:buNone/>
            </a:pPr>
            <a:r>
              <a:rPr lang="en-US" b="1" dirty="0"/>
              <a:t>Other people</a:t>
            </a:r>
          </a:p>
          <a:p>
            <a:pPr marL="114300" lvl="1" indent="0">
              <a:buNone/>
            </a:pPr>
            <a:r>
              <a:rPr lang="en-US" b="1" dirty="0"/>
              <a:t>Frank M</a:t>
            </a:r>
          </a:p>
          <a:p>
            <a:pPr marL="114300" lvl="1" indent="0">
              <a:buNone/>
            </a:pPr>
            <a:r>
              <a:rPr lang="en-US" b="1" dirty="0"/>
              <a:t>Gwen 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412776"/>
            <a:ext cx="4536504" cy="49672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Some possible test cases</a:t>
            </a:r>
          </a:p>
          <a:p>
            <a:r>
              <a:rPr lang="en-US" sz="2400" dirty="0"/>
              <a:t>Alice parent Bob . Bob parent Carol</a:t>
            </a:r>
          </a:p>
          <a:p>
            <a:pPr lvl="1"/>
            <a:r>
              <a:rPr lang="en-US" sz="2000" dirty="0"/>
              <a:t>Alice grandparent Carol</a:t>
            </a:r>
          </a:p>
          <a:p>
            <a:r>
              <a:rPr lang="en-US" sz="2400" dirty="0"/>
              <a:t>Alice parent Bob . Alice parent Don.</a:t>
            </a:r>
          </a:p>
          <a:p>
            <a:pPr lvl="1"/>
            <a:r>
              <a:rPr lang="en-US" sz="2000" dirty="0"/>
              <a:t>Contradiction</a:t>
            </a:r>
          </a:p>
          <a:p>
            <a:r>
              <a:rPr lang="en-US" sz="2400" dirty="0"/>
              <a:t>Alice parent Bob . Pat parent Bob</a:t>
            </a:r>
          </a:p>
          <a:p>
            <a:pPr lvl="1"/>
            <a:r>
              <a:rPr lang="en-US" sz="2000" dirty="0"/>
              <a:t>Pat a female</a:t>
            </a:r>
          </a:p>
          <a:p>
            <a:r>
              <a:rPr lang="en-US" sz="2400" dirty="0"/>
              <a:t>Alice parent Bob . Gwen parent Bob .</a:t>
            </a:r>
          </a:p>
          <a:p>
            <a:pPr lvl="1"/>
            <a:r>
              <a:rPr lang="en-US" sz="2000" dirty="0"/>
              <a:t>Alice owl:sameAs Gwen</a:t>
            </a:r>
          </a:p>
        </p:txBody>
      </p:sp>
    </p:spTree>
    <p:extLst>
      <p:ext uri="{BB962C8B-B14F-4D97-AF65-F5344CB8AC3E}">
        <p14:creationId xmlns:p14="http://schemas.microsoft.com/office/powerpoint/2010/main" val="15424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IDEs for Ontologies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424614" cy="511175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dirty="0"/>
              <a:t>Some people use simple text editors</a:t>
            </a:r>
          </a:p>
          <a:p>
            <a:pPr marL="455613" lvl="1" indent="-228600" eaLnBrk="1" hangingPunct="1">
              <a:defRPr/>
            </a:pPr>
            <a:r>
              <a:rPr lang="en-US" sz="2800" dirty="0">
                <a:ea typeface="ＭＳ Ｐゴシック" charset="0"/>
              </a:rPr>
              <a:t>Working with XML serialization will drive you crazy</a:t>
            </a:r>
          </a:p>
          <a:p>
            <a:pPr marL="455613" lvl="1" indent="-228600" eaLnBrk="1" hangingPunct="1">
              <a:defRPr/>
            </a:pPr>
            <a:r>
              <a:rPr lang="en-US" sz="2800" dirty="0">
                <a:ea typeface="ＭＳ Ｐゴシック" charset="0"/>
              </a:rPr>
              <a:t>Using Turtle or an abstract syntax works well</a:t>
            </a:r>
          </a:p>
          <a:p>
            <a:pPr marL="342900" indent="-342900" eaLnBrk="1" hangingPunct="1">
              <a:defRPr/>
            </a:pPr>
            <a:r>
              <a:rPr lang="en-US" sz="3200" dirty="0"/>
              <a:t>Others prefer an IDE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Good IDEs include support for reasoning, visualization, and more</a:t>
            </a:r>
          </a:p>
          <a:p>
            <a:pPr marL="342900" indent="-342900" eaLnBrk="1" hangingPunct="1">
              <a:defRPr/>
            </a:pPr>
            <a:r>
              <a:rPr lang="en-US" sz="3200" dirty="0"/>
              <a:t>Protégé is a very popular IDE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From Stanford, free, lots of plugins</a:t>
            </a:r>
          </a:p>
          <a:p>
            <a:pPr marL="342900" indent="-342900" eaLnBrk="1" hangingPunct="1">
              <a:defRPr/>
            </a:pPr>
            <a:r>
              <a:rPr lang="en-US" sz="3200" dirty="0"/>
              <a:t>TopQuadrant </a:t>
            </a:r>
            <a:r>
              <a:rPr lang="en-US" sz="3200" dirty="0">
                <a:hlinkClick r:id="rId3"/>
              </a:rPr>
              <a:t>Composer</a:t>
            </a:r>
            <a:r>
              <a:rPr lang="en-US" sz="3200" dirty="0"/>
              <a:t> is also good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Feature rich but expensive ($600 for a single license)</a:t>
            </a:r>
          </a:p>
          <a:p>
            <a:pPr marL="342900" indent="-342900" eaLnBrk="1" hangingPunct="1">
              <a:defRPr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5.1</a:t>
            </a:r>
          </a:p>
        </p:txBody>
      </p:sp>
      <p:pic>
        <p:nvPicPr>
          <p:cNvPr id="3" name="Picture 2" descr="Screen Shot 2016-10-26 at 3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2" y="980728"/>
            <a:ext cx="9144000" cy="62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5.2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3200" dirty="0"/>
              <a:t>http://</a:t>
            </a:r>
            <a:r>
              <a:rPr lang="en-US" sz="3200" dirty="0" err="1"/>
              <a:t>protege.stanford.edu</a:t>
            </a:r>
            <a:r>
              <a:rPr lang="en-US" sz="3200" dirty="0"/>
              <a:t>/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Free, open source ontology editor and KB framework 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Predates OWL, still supports earlier Frames representation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In Java, extensible, large community of users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hlinkClick r:id="rId2"/>
              </a:rPr>
              <a:t>Desktop</a:t>
            </a:r>
            <a:r>
              <a:rPr lang="en-US" sz="3200" dirty="0"/>
              <a:t> and </a:t>
            </a:r>
            <a:r>
              <a:rPr lang="en-US" sz="3200" dirty="0">
                <a:hlinkClick r:id="rId3"/>
              </a:rPr>
              <a:t>Web</a:t>
            </a:r>
            <a:r>
              <a:rPr lang="en-US" sz="3200" dirty="0"/>
              <a:t> versions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Works will under Linux, Mac OS X and Windows</a:t>
            </a:r>
          </a:p>
        </p:txBody>
      </p:sp>
    </p:spTree>
    <p:extLst>
      <p:ext uri="{BB962C8B-B14F-4D97-AF65-F5344CB8AC3E}">
        <p14:creationId xmlns:p14="http://schemas.microsoft.com/office/powerpoint/2010/main" val="251854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Protégé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2" y="1044575"/>
            <a:ext cx="9971156" cy="61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Protégé </a:t>
            </a:r>
          </a:p>
        </p:txBody>
      </p:sp>
      <p:pic>
        <p:nvPicPr>
          <p:cNvPr id="6" name="Picture 5" descr="Screen Shot 2014-04-09 at 11.19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" y="908720"/>
            <a:ext cx="9144000" cy="64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YAS: Yet Another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 OWL's official abstract syntax nor XML serialization is easy to read or use</a:t>
            </a:r>
          </a:p>
          <a:p>
            <a:r>
              <a:rPr lang="en-US" dirty="0"/>
              <a:t>Protégé uses the Manchester syntax</a:t>
            </a:r>
          </a:p>
          <a:p>
            <a:r>
              <a:rPr lang="en-US" dirty="0"/>
              <a:t>Simpler and more compact: “some” and “only”, not “</a:t>
            </a:r>
            <a:r>
              <a:rPr lang="en-US" dirty="0" err="1"/>
              <a:t>someValuesFrom</a:t>
            </a:r>
            <a:r>
              <a:rPr lang="en-US" dirty="0"/>
              <a:t>” and “</a:t>
            </a:r>
            <a:r>
              <a:rPr lang="en-US" dirty="0" err="1"/>
              <a:t>allValuesFrom</a:t>
            </a:r>
            <a:r>
              <a:rPr lang="en-US" dirty="0"/>
              <a:t>”</a:t>
            </a:r>
          </a:p>
          <a:p>
            <a:r>
              <a:rPr lang="en-US" dirty="0"/>
              <a:t>A W3C recommendation (</a:t>
            </a:r>
            <a:r>
              <a:rPr lang="en-US" dirty="0">
                <a:hlinkClick r:id="rId2"/>
              </a:rPr>
              <a:t>http://bit.ly/manSyn</a:t>
            </a:r>
            <a:r>
              <a:rPr lang="en-US" dirty="0"/>
              <a:t>),  used in the OWL 2 Primer (</a:t>
            </a:r>
            <a:r>
              <a:rPr lang="en-US" dirty="0">
                <a:hlinkClick r:id="rId3"/>
              </a:rPr>
              <a:t>http://bit.ly/OWL2Pri</a:t>
            </a:r>
            <a:r>
              <a:rPr lang="en-US" dirty="0"/>
              <a:t>)</a:t>
            </a:r>
          </a:p>
          <a:p>
            <a:pPr marL="395287" lvl="1" indent="0">
              <a:buNone/>
            </a:pPr>
            <a:r>
              <a:rPr lang="en-US" sz="2800" dirty="0"/>
              <a:t>Class: man</a:t>
            </a:r>
          </a:p>
          <a:p>
            <a:pPr marL="395287" lvl="1" indent="0">
              <a:buNone/>
            </a:pPr>
            <a:r>
              <a:rPr lang="en-US" sz="2800" dirty="0"/>
              <a:t>   Annotations: </a:t>
            </a:r>
            <a:r>
              <a:rPr lang="en-US" sz="2800" dirty="0" err="1"/>
              <a:t>rdfs:label</a:t>
            </a:r>
            <a:r>
              <a:rPr lang="en-US" sz="2800" dirty="0"/>
              <a:t> "man"</a:t>
            </a:r>
          </a:p>
          <a:p>
            <a:pPr marL="395287" lvl="1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EquivalentTo</a:t>
            </a:r>
            <a:r>
              <a:rPr lang="en-US" sz="2800" dirty="0"/>
              <a:t>: adult and male and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258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E33267-FC3F-334E-98DC-07C897B24439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8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9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33625"/>
            <a:ext cx="8483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D8215A-C64F-7A42-9122-C1D1515C23A8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9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22827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10893</TotalTime>
  <Words>710</Words>
  <Application>Microsoft Macintosh PowerPoint</Application>
  <PresentationFormat>On-screen Show (4:3)</PresentationFormat>
  <Paragraphs>102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 Regular</vt:lpstr>
      <vt:lpstr>Courier New</vt:lpstr>
      <vt:lpstr>Wingdings</vt:lpstr>
      <vt:lpstr>Capsules</vt:lpstr>
      <vt:lpstr>Ontology Editors</vt:lpstr>
      <vt:lpstr>IDEs for Ontologies</vt:lpstr>
      <vt:lpstr>Protégé 5.1</vt:lpstr>
      <vt:lpstr>Protégé 5.2</vt:lpstr>
      <vt:lpstr>Desktop Protégé </vt:lpstr>
      <vt:lpstr>Web Protégé </vt:lpstr>
      <vt:lpstr>YAS: Yet Another Syntax</vt:lpstr>
      <vt:lpstr>Manchester OWL syntax</vt:lpstr>
      <vt:lpstr>Manchester OWL syntax</vt:lpstr>
      <vt:lpstr>Example</vt:lpstr>
      <vt:lpstr>Data values and datatypes</vt:lpstr>
      <vt:lpstr>Demonstration</vt:lpstr>
      <vt:lpstr>A basic workflow</vt:lpstr>
      <vt:lpstr>More workflow steps</vt:lpstr>
      <vt:lpstr>Demonstration</vt:lpstr>
      <vt:lpstr>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144</cp:revision>
  <cp:lastPrinted>2014-04-09T17:55:53Z</cp:lastPrinted>
  <dcterms:created xsi:type="dcterms:W3CDTF">2009-03-04T21:38:52Z</dcterms:created>
  <dcterms:modified xsi:type="dcterms:W3CDTF">2018-10-17T19:49:03Z</dcterms:modified>
</cp:coreProperties>
</file>