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5"/>
  </p:notesMasterIdLst>
  <p:handoutMasterIdLst>
    <p:handoutMasterId r:id="rId36"/>
  </p:handoutMasterIdLst>
  <p:sldIdLst>
    <p:sldId id="257" r:id="rId2"/>
    <p:sldId id="258" r:id="rId3"/>
    <p:sldId id="320" r:id="rId4"/>
    <p:sldId id="259" r:id="rId5"/>
    <p:sldId id="263" r:id="rId6"/>
    <p:sldId id="266" r:id="rId7"/>
    <p:sldId id="271" r:id="rId8"/>
    <p:sldId id="268" r:id="rId9"/>
    <p:sldId id="309" r:id="rId10"/>
    <p:sldId id="317" r:id="rId11"/>
    <p:sldId id="269" r:id="rId12"/>
    <p:sldId id="311" r:id="rId13"/>
    <p:sldId id="315" r:id="rId14"/>
    <p:sldId id="314" r:id="rId15"/>
    <p:sldId id="274" r:id="rId16"/>
    <p:sldId id="276" r:id="rId17"/>
    <p:sldId id="288" r:id="rId18"/>
    <p:sldId id="289" r:id="rId19"/>
    <p:sldId id="290" r:id="rId20"/>
    <p:sldId id="291" r:id="rId21"/>
    <p:sldId id="292" r:id="rId22"/>
    <p:sldId id="293" r:id="rId23"/>
    <p:sldId id="294" r:id="rId24"/>
    <p:sldId id="295" r:id="rId25"/>
    <p:sldId id="296" r:id="rId26"/>
    <p:sldId id="305" r:id="rId27"/>
    <p:sldId id="300" r:id="rId28"/>
    <p:sldId id="301" r:id="rId29"/>
    <p:sldId id="302" r:id="rId30"/>
    <p:sldId id="303" r:id="rId31"/>
    <p:sldId id="304" r:id="rId32"/>
    <p:sldId id="306" r:id="rId33"/>
    <p:sldId id="319" r:id="rId34"/>
  </p:sldIdLst>
  <p:sldSz cx="9144000" cy="6858000" type="screen4x3"/>
  <p:notesSz cx="9601200" cy="7315200"/>
  <p:defaultTextStyle>
    <a:defPPr>
      <a:defRPr lang="el-G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66FF"/>
    <a:srgbClr val="0000CC"/>
    <a:srgbClr val="E1F4FF"/>
    <a:srgbClr val="5F5F5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58"/>
    <p:restoredTop sz="91495"/>
  </p:normalViewPr>
  <p:slideViewPr>
    <p:cSldViewPr showGuides="1">
      <p:cViewPr varScale="1">
        <p:scale>
          <a:sx n="104" d="100"/>
          <a:sy n="104" d="100"/>
        </p:scale>
        <p:origin x="200" y="6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44"/>
    </p:cViewPr>
  </p:sorterViewPr>
  <p:notesViewPr>
    <p:cSldViewPr showGuides="1">
      <p:cViewPr varScale="1">
        <p:scale>
          <a:sx n="58" d="100"/>
          <a:sy n="58" d="100"/>
        </p:scale>
        <p:origin x="-852"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defRPr sz="1200">
                <a:latin typeface="Calibri"/>
              </a:defRPr>
            </a:lvl1pPr>
          </a:lstStyle>
          <a:p>
            <a:pPr>
              <a:defRPr/>
            </a:pPr>
            <a:endParaRPr lang="en-US"/>
          </a:p>
        </p:txBody>
      </p:sp>
      <p:sp>
        <p:nvSpPr>
          <p:cNvPr id="270339"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a:latin typeface="Calibri"/>
              </a:defRPr>
            </a:lvl1pPr>
          </a:lstStyle>
          <a:p>
            <a:pPr>
              <a:defRPr/>
            </a:pPr>
            <a:endParaRPr lang="en-US"/>
          </a:p>
        </p:txBody>
      </p:sp>
      <p:sp>
        <p:nvSpPr>
          <p:cNvPr id="27034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defRPr sz="1200">
                <a:latin typeface="Calibri"/>
              </a:defRPr>
            </a:lvl1pPr>
          </a:lstStyle>
          <a:p>
            <a:pPr>
              <a:defRPr/>
            </a:pPr>
            <a:endParaRPr lang="en-US"/>
          </a:p>
        </p:txBody>
      </p:sp>
      <p:sp>
        <p:nvSpPr>
          <p:cNvPr id="270341"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a:latin typeface="Calibri"/>
              </a:defRPr>
            </a:lvl1pPr>
          </a:lstStyle>
          <a:p>
            <a:pPr>
              <a:defRPr/>
            </a:pPr>
            <a:fld id="{29B74A82-3384-8344-A185-277BB850A402}" type="slidenum">
              <a:rPr lang="en-US"/>
              <a:pPr>
                <a:defRPr/>
              </a:pPr>
              <a:t>‹#›</a:t>
            </a:fld>
            <a:endParaRPr lang="en-US" dirty="0"/>
          </a:p>
        </p:txBody>
      </p:sp>
    </p:spTree>
    <p:extLst>
      <p:ext uri="{BB962C8B-B14F-4D97-AF65-F5344CB8AC3E}">
        <p14:creationId xmlns:p14="http://schemas.microsoft.com/office/powerpoint/2010/main" val="404592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defTabSz="966788">
              <a:defRPr sz="1400">
                <a:latin typeface="Calibri"/>
              </a:defRPr>
            </a:lvl1pPr>
          </a:lstStyle>
          <a:p>
            <a:pPr>
              <a:defRPr/>
            </a:pPr>
            <a:endParaRPr lang="en-US"/>
          </a:p>
        </p:txBody>
      </p:sp>
      <p:sp>
        <p:nvSpPr>
          <p:cNvPr id="39939"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algn="r" defTabSz="966788">
              <a:defRPr sz="1400">
                <a:latin typeface="Calibri"/>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9941"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p>
            <a:pPr lvl="0"/>
            <a:r>
              <a:rPr lang="el-GR" noProof="0" dirty="0"/>
              <a:t>Click to edit Master text styles</a:t>
            </a:r>
          </a:p>
          <a:p>
            <a:pPr lvl="1"/>
            <a:r>
              <a:rPr lang="el-GR" noProof="0" dirty="0"/>
              <a:t>Second level</a:t>
            </a:r>
          </a:p>
          <a:p>
            <a:pPr lvl="2"/>
            <a:r>
              <a:rPr lang="el-GR" noProof="0" dirty="0"/>
              <a:t>Third level</a:t>
            </a:r>
          </a:p>
          <a:p>
            <a:pPr lvl="3"/>
            <a:r>
              <a:rPr lang="el-GR" noProof="0" dirty="0"/>
              <a:t>Fourth level</a:t>
            </a:r>
          </a:p>
          <a:p>
            <a:pPr lvl="4"/>
            <a:r>
              <a:rPr lang="el-GR" noProof="0" dirty="0"/>
              <a:t>Fifth level</a:t>
            </a:r>
          </a:p>
        </p:txBody>
      </p:sp>
      <p:sp>
        <p:nvSpPr>
          <p:cNvPr id="39942"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defTabSz="966788">
              <a:defRPr sz="1400">
                <a:latin typeface="Calibri"/>
              </a:defRPr>
            </a:lvl1pPr>
          </a:lstStyle>
          <a:p>
            <a:pPr>
              <a:defRPr/>
            </a:pPr>
            <a:endParaRPr lang="en-US"/>
          </a:p>
        </p:txBody>
      </p:sp>
      <p:sp>
        <p:nvSpPr>
          <p:cNvPr id="39943"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algn="r" defTabSz="966788">
              <a:defRPr sz="1400">
                <a:latin typeface="Calibri"/>
              </a:defRPr>
            </a:lvl1pPr>
          </a:lstStyle>
          <a:p>
            <a:pPr>
              <a:defRPr/>
            </a:pPr>
            <a:fld id="{B582378E-FFE5-CC45-84A4-554D312EF881}" type="slidenum">
              <a:rPr lang="el-GR"/>
              <a:pPr>
                <a:defRPr/>
              </a:pPr>
              <a:t>‹#›</a:t>
            </a:fld>
            <a:endParaRPr lang="el-GR" dirty="0"/>
          </a:p>
        </p:txBody>
      </p:sp>
    </p:spTree>
    <p:extLst>
      <p:ext uri="{BB962C8B-B14F-4D97-AF65-F5344CB8AC3E}">
        <p14:creationId xmlns:p14="http://schemas.microsoft.com/office/powerpoint/2010/main" val="122926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C4874C-A6AC-C042-B43F-618A8D8ABA8C}" type="slidenum">
              <a:rPr lang="el-GR" sz="1400">
                <a:latin typeface="Calibri" charset="0"/>
              </a:rPr>
              <a:pPr eaLnBrk="1" hangingPunct="1"/>
              <a:t>1</a:t>
            </a:fld>
            <a:endParaRPr lang="el-GR" sz="1400">
              <a:latin typeface="Calibri" charset="0"/>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8E69E0-232E-CB42-B876-C5099DF0A488}" type="slidenum">
              <a:rPr lang="el-GR" sz="1400">
                <a:latin typeface="Calibri" charset="0"/>
              </a:rPr>
              <a:pPr eaLnBrk="1" hangingPunct="1"/>
              <a:t>11</a:t>
            </a:fld>
            <a:endParaRPr lang="el-GR" sz="14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190041-5282-0E45-8FA1-49E254652528}" type="slidenum">
              <a:rPr lang="el-GR" sz="1400">
                <a:latin typeface="Calibri" charset="0"/>
              </a:rPr>
              <a:pPr eaLnBrk="1" hangingPunct="1"/>
              <a:t>12</a:t>
            </a:fld>
            <a:endParaRPr lang="el-GR" sz="14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02FF01-F971-D84C-A5D2-011306E881CD}" type="slidenum">
              <a:rPr lang="el-GR" sz="1400">
                <a:latin typeface="Calibri" charset="0"/>
              </a:rPr>
              <a:pPr eaLnBrk="1" hangingPunct="1"/>
              <a:t>15</a:t>
            </a:fld>
            <a:endParaRPr lang="el-GR" sz="14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68EA58-2688-BD49-922F-A0F51ECEF3B7}" type="slidenum">
              <a:rPr lang="el-GR" sz="1400">
                <a:latin typeface="Calibri" charset="0"/>
              </a:rPr>
              <a:pPr eaLnBrk="1" hangingPunct="1"/>
              <a:t>16</a:t>
            </a:fld>
            <a:endParaRPr lang="el-GR" sz="14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3B4454-97D8-7D49-BD0E-1FED68BF89FC}" type="slidenum">
              <a:rPr lang="el-GR" sz="1400">
                <a:latin typeface="Calibri" charset="0"/>
              </a:rPr>
              <a:pPr eaLnBrk="1" hangingPunct="1"/>
              <a:t>17</a:t>
            </a:fld>
            <a:endParaRPr lang="el-GR" sz="1400">
              <a:latin typeface="Calibri"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B3E94A-4E94-4A43-8ABE-C12AC6507565}" type="slidenum">
              <a:rPr lang="el-GR" sz="1400">
                <a:latin typeface="Calibri" charset="0"/>
              </a:rPr>
              <a:pPr eaLnBrk="1" hangingPunct="1"/>
              <a:t>18</a:t>
            </a:fld>
            <a:endParaRPr lang="el-GR" sz="1400">
              <a:latin typeface="Calibri"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B590A18-5C13-944E-A93C-736793F8A0B1}" type="slidenum">
              <a:rPr lang="el-GR" sz="1400">
                <a:latin typeface="Calibri" charset="0"/>
              </a:rPr>
              <a:pPr eaLnBrk="1" hangingPunct="1"/>
              <a:t>19</a:t>
            </a:fld>
            <a:endParaRPr lang="el-GR" sz="1400">
              <a:latin typeface="Calibri"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524BED-682F-4345-9A9F-CB54F9CED455}" type="slidenum">
              <a:rPr lang="el-GR" sz="1400">
                <a:latin typeface="Calibri" charset="0"/>
              </a:rPr>
              <a:pPr eaLnBrk="1" hangingPunct="1"/>
              <a:t>20</a:t>
            </a:fld>
            <a:endParaRPr lang="el-GR" sz="1400">
              <a:latin typeface="Calibri"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E5DCC2-E22A-6A48-9EBD-23EF1696DD4E}" type="slidenum">
              <a:rPr lang="el-GR" sz="1400">
                <a:latin typeface="Calibri" charset="0"/>
              </a:rPr>
              <a:pPr eaLnBrk="1" hangingPunct="1"/>
              <a:t>21</a:t>
            </a:fld>
            <a:endParaRPr lang="el-GR" sz="1400">
              <a:latin typeface="Calibri"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31053B-EA82-DE44-B008-A3485E444D22}" type="slidenum">
              <a:rPr lang="el-GR" sz="1400">
                <a:latin typeface="Calibri" charset="0"/>
              </a:rPr>
              <a:pPr eaLnBrk="1" hangingPunct="1"/>
              <a:t>22</a:t>
            </a:fld>
            <a:endParaRPr lang="el-GR" sz="1400">
              <a:latin typeface="Calibri"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2</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B89DF0-992F-B84B-8166-E9B1C1BBD354}" type="slidenum">
              <a:rPr lang="el-GR" sz="1400">
                <a:latin typeface="Calibri" charset="0"/>
              </a:rPr>
              <a:pPr eaLnBrk="1" hangingPunct="1"/>
              <a:t>23</a:t>
            </a:fld>
            <a:endParaRPr lang="el-GR" sz="1400">
              <a:latin typeface="Calibri"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4D82C9-45B1-904F-9C59-93A94789FE67}" type="slidenum">
              <a:rPr lang="el-GR" sz="1400">
                <a:latin typeface="Calibri" charset="0"/>
              </a:rPr>
              <a:pPr eaLnBrk="1" hangingPunct="1"/>
              <a:t>24</a:t>
            </a:fld>
            <a:endParaRPr lang="el-GR" sz="1400">
              <a:latin typeface="Calibri"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2C140E-2CBE-D24A-BA81-6C839C027FF7}" type="slidenum">
              <a:rPr lang="el-GR" sz="1400">
                <a:latin typeface="Calibri" charset="0"/>
              </a:rPr>
              <a:pPr eaLnBrk="1" hangingPunct="1"/>
              <a:t>25</a:t>
            </a:fld>
            <a:endParaRPr lang="el-GR" sz="1400">
              <a:latin typeface="Calibri"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806B19-CA06-414D-8785-524C72B67F40}" type="slidenum">
              <a:rPr lang="el-GR" sz="1400">
                <a:latin typeface="Calibri" charset="0"/>
              </a:rPr>
              <a:pPr eaLnBrk="1" hangingPunct="1"/>
              <a:t>26</a:t>
            </a:fld>
            <a:endParaRPr lang="el-GR" sz="1400">
              <a:latin typeface="Calibri"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95DF7C-9181-1445-9294-3E06E069BA5B}" type="slidenum">
              <a:rPr lang="el-GR" sz="1400">
                <a:latin typeface="Calibri" charset="0"/>
              </a:rPr>
              <a:pPr eaLnBrk="1" hangingPunct="1"/>
              <a:t>27</a:t>
            </a:fld>
            <a:endParaRPr lang="el-GR" sz="1400">
              <a:latin typeface="Calibri"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22068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0F4E86-6304-734A-8D89-0CB10B8E98F5}" type="slidenum">
              <a:rPr lang="el-GR" sz="1400">
                <a:latin typeface="Calibri" charset="0"/>
              </a:rPr>
              <a:pPr eaLnBrk="1" hangingPunct="1"/>
              <a:t>28</a:t>
            </a:fld>
            <a:endParaRPr lang="el-GR" sz="1400">
              <a:latin typeface="Calibri"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6326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EC8D64-EE59-774D-BF1F-1D1701CA5A78}" type="slidenum">
              <a:rPr lang="el-GR" sz="1400">
                <a:latin typeface="Calibri" charset="0"/>
              </a:rPr>
              <a:pPr eaLnBrk="1" hangingPunct="1"/>
              <a:t>29</a:t>
            </a:fld>
            <a:endParaRPr lang="el-GR" sz="1400">
              <a:latin typeface="Calibri"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14920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011B9-1967-2B46-A43E-61E32825762C}" type="slidenum">
              <a:rPr lang="el-GR" sz="1400">
                <a:latin typeface="Calibri" charset="0"/>
              </a:rPr>
              <a:pPr eaLnBrk="1" hangingPunct="1"/>
              <a:t>30</a:t>
            </a:fld>
            <a:endParaRPr lang="el-GR" sz="1400">
              <a:latin typeface="Calibri"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charset="0"/>
            </a:endParaRPr>
          </a:p>
        </p:txBody>
      </p:sp>
    </p:spTree>
    <p:extLst>
      <p:ext uri="{BB962C8B-B14F-4D97-AF65-F5344CB8AC3E}">
        <p14:creationId xmlns:p14="http://schemas.microsoft.com/office/powerpoint/2010/main" val="2742843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59A445-0FC2-354A-B953-C8FF15665129}" type="slidenum">
              <a:rPr lang="el-GR" sz="1400">
                <a:latin typeface="Calibri" charset="0"/>
              </a:rPr>
              <a:pPr eaLnBrk="1" hangingPunct="1"/>
              <a:t>31</a:t>
            </a:fld>
            <a:endParaRPr lang="el-GR" sz="1400">
              <a:latin typeface="Calibri"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517662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7E33F9-F932-674F-9139-54B194E81B8A}" type="slidenum">
              <a:rPr lang="el-GR" sz="1400">
                <a:latin typeface="Calibri" charset="0"/>
              </a:rPr>
              <a:pPr eaLnBrk="1" hangingPunct="1"/>
              <a:t>32</a:t>
            </a:fld>
            <a:endParaRPr lang="el-GR" sz="14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3</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54741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1158E0-1B1F-0945-A829-C08D852BAE09}" type="slidenum">
              <a:rPr lang="el-GR" sz="1400">
                <a:latin typeface="Calibri" charset="0"/>
              </a:rPr>
              <a:pPr eaLnBrk="1" hangingPunct="1"/>
              <a:t>4</a:t>
            </a:fld>
            <a:endParaRPr lang="el-GR" sz="1400">
              <a:latin typeface="Calibri"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C9E2AF-0485-534B-A11D-184612C42902}" type="slidenum">
              <a:rPr lang="el-GR" sz="1400">
                <a:latin typeface="Calibri" charset="0"/>
              </a:rPr>
              <a:pPr eaLnBrk="1" hangingPunct="1"/>
              <a:t>5</a:t>
            </a:fld>
            <a:endParaRPr lang="el-GR" sz="1400">
              <a:latin typeface="Calibri"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C5BCB9-7803-0C4A-A803-EC714E13D041}" type="slidenum">
              <a:rPr lang="el-GR" sz="1400">
                <a:latin typeface="Calibri" charset="0"/>
              </a:rPr>
              <a:pPr eaLnBrk="1" hangingPunct="1"/>
              <a:t>6</a:t>
            </a:fld>
            <a:endParaRPr lang="el-GR" sz="14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887F2-D8A7-3141-BA3B-E36F1CBE517D}" type="slidenum">
              <a:rPr lang="el-GR" sz="1400">
                <a:latin typeface="Calibri" charset="0"/>
              </a:rPr>
              <a:pPr eaLnBrk="1" hangingPunct="1"/>
              <a:t>7</a:t>
            </a:fld>
            <a:endParaRPr lang="el-GR" sz="14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5A8A0-121A-3A44-85CF-46A222BA0FBA}" type="slidenum">
              <a:rPr lang="el-GR" sz="1400">
                <a:latin typeface="Calibri" charset="0"/>
              </a:rPr>
              <a:pPr eaLnBrk="1" hangingPunct="1"/>
              <a:t>8</a:t>
            </a:fld>
            <a:endParaRPr lang="el-GR" sz="14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9C5259-5D7A-EB44-9B61-14C19E5D7A3F}" type="slidenum">
              <a:rPr lang="el-GR" sz="1400">
                <a:latin typeface="Calibri" charset="0"/>
              </a:rPr>
              <a:pPr eaLnBrk="1" hangingPunct="1"/>
              <a:t>9</a:t>
            </a:fld>
            <a:endParaRPr lang="el-GR" sz="14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8" name="Rectangle 8"/>
          <p:cNvSpPr>
            <a:spLocks noGrp="1" noChangeArrowheads="1"/>
          </p:cNvSpPr>
          <p:nvPr>
            <p:ph type="subTitle" idx="1"/>
          </p:nvPr>
        </p:nvSpPr>
        <p:spPr>
          <a:xfrm>
            <a:off x="1692275" y="3789363"/>
            <a:ext cx="6119813" cy="1249362"/>
          </a:xfrm>
        </p:spPr>
        <p:txBody>
          <a:bodyPr anchor="ctr"/>
          <a:lstStyle>
            <a:lvl1pPr marL="0" indent="0" algn="ctr">
              <a:buFont typeface="Wingdings" charset="2"/>
              <a:buNone/>
              <a:defRPr/>
            </a:lvl1pPr>
          </a:lstStyle>
          <a:p>
            <a:r>
              <a:rPr lang="el-GR"/>
              <a:t>Click to edit Master subtitle style</a:t>
            </a:r>
          </a:p>
        </p:txBody>
      </p:sp>
      <p:sp>
        <p:nvSpPr>
          <p:cNvPr id="5132" name="AutoShape 12"/>
          <p:cNvSpPr>
            <a:spLocks noGrp="1" noChangeArrowheads="1"/>
          </p:cNvSpPr>
          <p:nvPr>
            <p:ph type="ctrTitle" sz="quarter"/>
          </p:nvPr>
        </p:nvSpPr>
        <p:spPr>
          <a:xfrm>
            <a:off x="468313" y="990600"/>
            <a:ext cx="8447087" cy="1905000"/>
          </a:xfrm>
          <a:prstGeom prst="roundRect">
            <a:avLst>
              <a:gd name="adj" fmla="val 50000"/>
            </a:avLst>
          </a:prstGeom>
          <a:noFill/>
        </p:spPr>
        <p:txBody>
          <a:bodyPr anchorCtr="0"/>
          <a:lstStyle>
            <a:lvl1pPr>
              <a:defRPr sz="4000"/>
            </a:lvl1pPr>
          </a:lstStyle>
          <a:p>
            <a:r>
              <a:rPr lang="el-GR"/>
              <a:t>Click to edit Master title style</a:t>
            </a:r>
          </a:p>
        </p:txBody>
      </p:sp>
    </p:spTree>
    <p:extLst>
      <p:ext uri="{BB962C8B-B14F-4D97-AF65-F5344CB8AC3E}">
        <p14:creationId xmlns:p14="http://schemas.microsoft.com/office/powerpoint/2010/main" val="294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16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60350"/>
            <a:ext cx="2124075" cy="6119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260350"/>
            <a:ext cx="6219825" cy="611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260350"/>
            <a:ext cx="8496300" cy="6119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66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67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444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8" y="1412875"/>
            <a:ext cx="41005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100513"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06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42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82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83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3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09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9"/>
          <p:cNvSpPr>
            <a:spLocks noGrp="1" noChangeArrowheads="1"/>
          </p:cNvSpPr>
          <p:nvPr>
            <p:ph type="title"/>
          </p:nvPr>
        </p:nvSpPr>
        <p:spPr bwMode="auto">
          <a:xfrm>
            <a:off x="323850" y="260350"/>
            <a:ext cx="8496300" cy="784225"/>
          </a:xfrm>
          <a:prstGeom prst="roundRect">
            <a:avLst>
              <a:gd name="adj" fmla="val 21667"/>
            </a:avLst>
          </a:prstGeom>
          <a:solidFill>
            <a:srgbClr val="E1F4FF"/>
          </a:solidFill>
          <a:ln>
            <a:noFill/>
          </a:ln>
          <a:extLst>
            <a:ext uri="{FAA26D3D-D897-4be2-8F04-BA451C77F1D7}">
              <ma14:placeholderFlag xmlns:ma14="http://schemas.microsoft.com/office/mac/drawingml/2011/main" xmlns="" val="1"/>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1" compatLnSpc="1">
            <a:prstTxWarp prst="textNoShape">
              <a:avLst/>
            </a:prstTxWarp>
          </a:bodyPr>
          <a:lstStyle/>
          <a:p>
            <a:pPr lvl="0"/>
            <a:r>
              <a:rPr lang="el-GR"/>
              <a:t>Click to edit Master title style</a:t>
            </a:r>
          </a:p>
        </p:txBody>
      </p:sp>
      <p:sp>
        <p:nvSpPr>
          <p:cNvPr id="1027" name="Rectangle 10"/>
          <p:cNvSpPr>
            <a:spLocks noGrp="1" noChangeArrowheads="1"/>
          </p:cNvSpPr>
          <p:nvPr>
            <p:ph type="body" idx="1"/>
          </p:nvPr>
        </p:nvSpPr>
        <p:spPr bwMode="auto">
          <a:xfrm>
            <a:off x="395288" y="1412875"/>
            <a:ext cx="8353425" cy="496728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t>Click to edit Master text styles</a:t>
            </a:r>
          </a:p>
          <a:p>
            <a:pPr lvl="1"/>
            <a:r>
              <a:rPr lang="el-GR"/>
              <a:t>Second level</a:t>
            </a:r>
          </a:p>
          <a:p>
            <a:pPr lvl="2"/>
            <a:r>
              <a:rPr lang="el-GR"/>
              <a:t>Third level</a:t>
            </a:r>
          </a:p>
          <a:p>
            <a:pPr lvl="3"/>
            <a:r>
              <a:rPr lang="el-GR"/>
              <a:t>Fourth level</a:t>
            </a:r>
          </a:p>
          <a:p>
            <a:pPr lvl="4"/>
            <a:r>
              <a:rPr lang="el-G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lnSpc>
          <a:spcPct val="90000"/>
        </a:lnSpc>
        <a:spcBef>
          <a:spcPct val="0"/>
        </a:spcBef>
        <a:spcAft>
          <a:spcPct val="0"/>
        </a:spcAft>
        <a:defRPr sz="4000" b="1">
          <a:solidFill>
            <a:srgbClr val="000000"/>
          </a:solidFill>
          <a:latin typeface="Calibri"/>
          <a:ea typeface="ＭＳ Ｐゴシック" charset="0"/>
          <a:cs typeface="ＭＳ Ｐゴシック" charset="0"/>
        </a:defRPr>
      </a:lvl1pPr>
      <a:lvl2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2pPr>
      <a:lvl3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3pPr>
      <a:lvl4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4pPr>
      <a:lvl5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5pPr>
      <a:lvl6pPr marL="457200" algn="ctr" rtl="0" fontAlgn="base">
        <a:lnSpc>
          <a:spcPct val="90000"/>
        </a:lnSpc>
        <a:spcBef>
          <a:spcPct val="0"/>
        </a:spcBef>
        <a:spcAft>
          <a:spcPct val="0"/>
        </a:spcAft>
        <a:defRPr sz="3600" b="1">
          <a:solidFill>
            <a:srgbClr val="000000"/>
          </a:solidFill>
          <a:latin typeface="Arial" charset="0"/>
        </a:defRPr>
      </a:lvl6pPr>
      <a:lvl7pPr marL="914400" algn="ctr" rtl="0" fontAlgn="base">
        <a:lnSpc>
          <a:spcPct val="90000"/>
        </a:lnSpc>
        <a:spcBef>
          <a:spcPct val="0"/>
        </a:spcBef>
        <a:spcAft>
          <a:spcPct val="0"/>
        </a:spcAft>
        <a:defRPr sz="3600" b="1">
          <a:solidFill>
            <a:srgbClr val="000000"/>
          </a:solidFill>
          <a:latin typeface="Arial" charset="0"/>
        </a:defRPr>
      </a:lvl7pPr>
      <a:lvl8pPr marL="1371600" algn="ctr" rtl="0" fontAlgn="base">
        <a:lnSpc>
          <a:spcPct val="90000"/>
        </a:lnSpc>
        <a:spcBef>
          <a:spcPct val="0"/>
        </a:spcBef>
        <a:spcAft>
          <a:spcPct val="0"/>
        </a:spcAft>
        <a:defRPr sz="3600" b="1">
          <a:solidFill>
            <a:srgbClr val="000000"/>
          </a:solidFill>
          <a:latin typeface="Arial" charset="0"/>
        </a:defRPr>
      </a:lvl8pPr>
      <a:lvl9pPr marL="1828800" algn="ctr" rtl="0" fontAlgn="base">
        <a:lnSpc>
          <a:spcPct val="90000"/>
        </a:lnSpc>
        <a:spcBef>
          <a:spcPct val="0"/>
        </a:spcBef>
        <a:spcAft>
          <a:spcPct val="0"/>
        </a:spcAft>
        <a:defRPr sz="3600" b="1">
          <a:solidFill>
            <a:srgbClr val="000000"/>
          </a:solidFill>
          <a:latin typeface="Arial" charset="0"/>
        </a:defRPr>
      </a:lvl9pPr>
    </p:titleStyle>
    <p:bodyStyle>
      <a:lvl1pPr marL="280988" indent="-280988" algn="l" rtl="0" eaLnBrk="0" fontAlgn="base" hangingPunct="0">
        <a:spcBef>
          <a:spcPct val="20000"/>
        </a:spcBef>
        <a:spcAft>
          <a:spcPct val="0"/>
        </a:spcAft>
        <a:buClr>
          <a:schemeClr val="tx1"/>
        </a:buClr>
        <a:buSzPct val="75000"/>
        <a:buFont typeface="Wingdings" charset="0"/>
        <a:buChar char="l"/>
        <a:defRPr sz="2800">
          <a:solidFill>
            <a:srgbClr val="000000"/>
          </a:solidFill>
          <a:latin typeface="Calibri"/>
          <a:ea typeface="ＭＳ Ｐゴシック" charset="0"/>
          <a:cs typeface="ＭＳ Ｐゴシック" charset="0"/>
        </a:defRPr>
      </a:lvl1pPr>
      <a:lvl2pPr marL="682625" indent="-287338" algn="l" rtl="0" eaLnBrk="0" fontAlgn="base" hangingPunct="0">
        <a:spcBef>
          <a:spcPct val="20000"/>
        </a:spcBef>
        <a:spcAft>
          <a:spcPct val="0"/>
        </a:spcAft>
        <a:buClr>
          <a:schemeClr val="tx1"/>
        </a:buClr>
        <a:buSzPct val="75000"/>
        <a:buChar char="–"/>
        <a:defRPr sz="2400">
          <a:solidFill>
            <a:srgbClr val="000000"/>
          </a:solidFill>
          <a:latin typeface="Calibri"/>
          <a:ea typeface="ＭＳ Ｐゴシック" charset="-128"/>
        </a:defRPr>
      </a:lvl2pPr>
      <a:lvl3pPr marL="1023938" indent="-227013" algn="l" rtl="0" eaLnBrk="0" fontAlgn="base" hangingPunct="0">
        <a:spcBef>
          <a:spcPct val="20000"/>
        </a:spcBef>
        <a:spcAft>
          <a:spcPct val="0"/>
        </a:spcAft>
        <a:buClr>
          <a:schemeClr val="tx1"/>
        </a:buClr>
        <a:buSzPct val="75000"/>
        <a:buFont typeface="Wingdings" charset="0"/>
        <a:buChar char="l"/>
        <a:defRPr sz="2000">
          <a:solidFill>
            <a:srgbClr val="000000"/>
          </a:solidFill>
          <a:latin typeface="Calibri"/>
          <a:ea typeface="ＭＳ Ｐゴシック" charset="-128"/>
        </a:defRPr>
      </a:lvl3pPr>
      <a:lvl4pPr marL="1365250" indent="-227013" algn="l" rtl="0" eaLnBrk="0" fontAlgn="base" hangingPunct="0">
        <a:spcBef>
          <a:spcPct val="20000"/>
        </a:spcBef>
        <a:spcAft>
          <a:spcPct val="0"/>
        </a:spcAft>
        <a:buClr>
          <a:schemeClr val="tx1"/>
        </a:buClr>
        <a:buSzPct val="80000"/>
        <a:buChar char="–"/>
        <a:defRPr>
          <a:solidFill>
            <a:srgbClr val="000000"/>
          </a:solidFill>
          <a:latin typeface="Calibri"/>
          <a:ea typeface="ＭＳ Ｐゴシック" charset="-128"/>
        </a:defRPr>
      </a:lvl4pPr>
      <a:lvl5pPr marL="1706563" indent="-227013" algn="l" rtl="0" eaLnBrk="0" fontAlgn="base" hangingPunct="0">
        <a:spcBef>
          <a:spcPct val="20000"/>
        </a:spcBef>
        <a:spcAft>
          <a:spcPct val="0"/>
        </a:spcAft>
        <a:buClr>
          <a:schemeClr val="tx1"/>
        </a:buClr>
        <a:buSzPct val="65000"/>
        <a:buFont typeface="Wingdings" charset="0"/>
        <a:buChar char="l"/>
        <a:defRPr>
          <a:solidFill>
            <a:srgbClr val="000000"/>
          </a:solidFill>
          <a:latin typeface="Calibri"/>
          <a:ea typeface="ＭＳ Ｐゴシック" charset="-128"/>
        </a:defRPr>
      </a:lvl5pPr>
      <a:lvl6pPr marL="21637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6pPr>
      <a:lvl7pPr marL="26209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7pPr>
      <a:lvl8pPr marL="30781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8pPr>
      <a:lvl9pPr marL="35353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Description_logi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s.man.ac.uk/~ezolin/d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nterpretation_(logi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atisfia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7" Type="http://schemas.openxmlformats.org/officeDocument/2006/relationships/hyperlink" Target="https://en.wikipedia.org/wiki/Decidability_(logi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Model_theory" TargetMode="External"/><Relationship Id="rId5" Type="http://schemas.openxmlformats.org/officeDocument/2006/relationships/hyperlink" Target="https://en.wikipedia.org/wiki/KL-ONE" TargetMode="External"/><Relationship Id="rId4" Type="http://schemas.openxmlformats.org/officeDocument/2006/relationships/hyperlink" Target="https://en.wikipedia.org/wiki/Semantic_networ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Natural_kin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see.umbc.edu/courses/undergraduate/471/s17/1/resources/whatsInALink.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eb.media.mit.edu/~minsky/papers/Frames/frame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2"/>
          <p:cNvSpPr>
            <a:spLocks noGrp="1" noChangeArrowheads="1"/>
          </p:cNvSpPr>
          <p:nvPr>
            <p:ph type="ctrTitle"/>
          </p:nvPr>
        </p:nvSpPr>
        <p:spPr>
          <a:xfrm>
            <a:off x="533400" y="1371600"/>
            <a:ext cx="8280400" cy="4038600"/>
          </a:xfrm>
          <a:noFill/>
          <a:extLst>
            <a:ext uri="{909E8E84-426E-40dd-AFC4-6F175D3DCCD1}">
              <a14:hiddenFill xmlns:a14="http://schemas.microsoft.com/office/drawing/2010/main" xmlns="">
                <a:solidFill>
                  <a:srgbClr val="E1F4FF"/>
                </a:solidFill>
              </a14:hiddenFill>
            </a:ext>
          </a:extLst>
        </p:spPr>
        <p:txBody>
          <a:bodyPr/>
          <a:lstStyle/>
          <a:p>
            <a:pPr eaLnBrk="1" hangingPunct="1"/>
            <a:r>
              <a:rPr lang="en-US" sz="9100">
                <a:latin typeface="Calibri" charset="0"/>
              </a:rPr>
              <a:t>Description Logics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ALC concepts</a:t>
            </a:r>
          </a:p>
        </p:txBody>
      </p:sp>
      <p:sp>
        <p:nvSpPr>
          <p:cNvPr id="3" name="Content Placeholder 2"/>
          <p:cNvSpPr>
            <a:spLocks noGrp="1"/>
          </p:cNvSpPr>
          <p:nvPr>
            <p:ph idx="1"/>
          </p:nvPr>
        </p:nvSpPr>
        <p:spPr/>
        <p:txBody>
          <a:bodyPr/>
          <a:lstStyle/>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i="1" dirty="0"/>
              <a:t>(everybody whose children are all male)</a:t>
            </a:r>
          </a:p>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a:t>
            </a:r>
            <a:r>
              <a:rPr lang="en-US" sz="2600" b="1" dirty="0" err="1"/>
              <a:t>hasChild.</a:t>
            </a:r>
            <a:r>
              <a:rPr lang="en-US" sz="2600" b="1" dirty="0" err="1">
                <a:latin typeface="Calibri" charset="0"/>
                <a:sym typeface="Wingdings" charset="0"/>
              </a:rPr>
              <a:t>T</a:t>
            </a:r>
            <a:r>
              <a:rPr lang="en-US" sz="2600" b="1" dirty="0"/>
              <a:t> </a:t>
            </a:r>
            <a:r>
              <a:rPr lang="en-US" sz="2600" i="1" dirty="0"/>
              <a:t>(everybody who has a child and whose children are all male)</a:t>
            </a:r>
          </a:p>
          <a:p>
            <a:r>
              <a:rPr lang="en-US" sz="2600" b="1" dirty="0" err="1"/>
              <a:t>Living_being</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Human_</a:t>
            </a:r>
            <a:r>
              <a:rPr lang="en-US" sz="2600" b="1" i="1" dirty="0" err="1"/>
              <a:t>being</a:t>
            </a:r>
            <a:r>
              <a:rPr lang="en-US" sz="2600" i="1" dirty="0"/>
              <a:t> (all living beings that are not human beings)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interestedIn.Mathematics</a:t>
            </a:r>
            <a:r>
              <a:rPr lang="en-US" sz="2600" dirty="0"/>
              <a:t> </a:t>
            </a:r>
            <a:r>
              <a:rPr lang="en-US" sz="2600" i="1" dirty="0"/>
              <a:t>(all students not interested in mathematics)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drinks.tea</a:t>
            </a:r>
            <a:r>
              <a:rPr lang="en-US" sz="2600" b="1" dirty="0"/>
              <a:t> </a:t>
            </a:r>
            <a:r>
              <a:rPr lang="en-US" sz="2600" i="1" dirty="0"/>
              <a:t>(all students who only drink tea)</a:t>
            </a:r>
          </a:p>
          <a:p>
            <a:r>
              <a:rPr lang="en-US" sz="2600" b="1" dirty="0"/>
              <a:t>∃</a:t>
            </a:r>
            <a:r>
              <a:rPr lang="en-US" sz="2600" b="1" dirty="0" err="1"/>
              <a:t>hasChild.Male</a:t>
            </a:r>
            <a:r>
              <a:rPr lang="en-US" sz="2600" b="1" dirty="0"/>
              <a:t> </a:t>
            </a:r>
            <a:r>
              <a:rPr lang="en-US" sz="2600" b="1" dirty="0">
                <a:latin typeface="Calibri" charset="0"/>
              </a:rPr>
              <a:t>V</a:t>
            </a:r>
            <a:r>
              <a:rPr lang="en-US" sz="2600" b="1" dirty="0"/>
              <a:t> ∀</a:t>
            </a:r>
            <a:r>
              <a:rPr lang="en-US" sz="2600" b="1" dirty="0" err="1"/>
              <a:t>hasChild</a:t>
            </a:r>
            <a:r>
              <a:rPr lang="en-US" sz="2600" b="1" dirty="0"/>
              <a:t>.⊥ </a:t>
            </a:r>
            <a:r>
              <a:rPr lang="en-US" sz="2600" i="1" dirty="0"/>
              <a:t>(everybody who has a son or no child)</a:t>
            </a:r>
          </a:p>
        </p:txBody>
      </p:sp>
    </p:spTree>
    <p:extLst>
      <p:ext uri="{BB962C8B-B14F-4D97-AF65-F5344CB8AC3E}">
        <p14:creationId xmlns:p14="http://schemas.microsoft.com/office/powerpoint/2010/main" val="34088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AutoShape 2"/>
          <p:cNvSpPr>
            <a:spLocks noGrp="1" noChangeArrowheads="1"/>
          </p:cNvSpPr>
          <p:nvPr>
            <p:ph type="title"/>
          </p:nvPr>
        </p:nvSpPr>
        <p:spPr/>
        <p:txBody>
          <a:bodyPr/>
          <a:lstStyle/>
          <a:p>
            <a:pPr eaLnBrk="1" hangingPunct="1"/>
            <a:r>
              <a:rPr lang="en-US">
                <a:latin typeface="Calibri" charset="0"/>
              </a:rPr>
              <a:t>Other Constructors</a:t>
            </a:r>
          </a:p>
        </p:txBody>
      </p:sp>
      <p:sp>
        <p:nvSpPr>
          <p:cNvPr id="30722" name="Rectangle 3"/>
          <p:cNvSpPr>
            <a:spLocks noGrp="1" noChangeArrowheads="1"/>
          </p:cNvSpPr>
          <p:nvPr>
            <p:ph type="body" idx="1"/>
          </p:nvPr>
        </p:nvSpPr>
        <p:spPr/>
        <p:txBody>
          <a:bodyPr/>
          <a:lstStyle/>
          <a:p>
            <a:pPr marL="342900" indent="-342900" eaLnBrk="1" hangingPunct="1">
              <a:buFont typeface="Wingdings" charset="0"/>
              <a:buNone/>
              <a:tabLst>
                <a:tab pos="2743200" algn="l"/>
                <a:tab pos="4572000" algn="l"/>
              </a:tabLst>
            </a:pPr>
            <a:r>
              <a:rPr lang="en-US" dirty="0">
                <a:latin typeface="Calibri" charset="0"/>
              </a:rPr>
              <a:t>The general DL model has additional constructors…</a:t>
            </a:r>
          </a:p>
          <a:p>
            <a:pPr marL="342900" indent="-342900" eaLnBrk="1" hangingPunct="1">
              <a:buFont typeface="Wingdings" charset="0"/>
              <a:buNone/>
              <a:tabLst>
                <a:tab pos="2743200" algn="l"/>
                <a:tab pos="4572000" algn="l"/>
              </a:tabLst>
            </a:pPr>
            <a:endParaRPr lang="en-US" sz="1100" b="1" dirty="0">
              <a:latin typeface="Calibri" charset="0"/>
            </a:endParaRPr>
          </a:p>
          <a:p>
            <a:pPr marL="342900" indent="-342900" eaLnBrk="1" hangingPunct="1">
              <a:buFont typeface="Wingdings" charset="0"/>
              <a:buNone/>
              <a:tabLst>
                <a:tab pos="2743200" algn="l"/>
                <a:tab pos="4572000" algn="l"/>
              </a:tabLst>
            </a:pPr>
            <a:r>
              <a:rPr lang="en-US" b="1" dirty="0">
                <a:latin typeface="Calibri" charset="0"/>
              </a:rPr>
              <a:t>Constructor 	Syntax 	Example</a:t>
            </a:r>
            <a:r>
              <a:rPr lang="en-US"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Number restriction	&gt;= n R	&gt;= 7 </a:t>
            </a:r>
            <a:r>
              <a:rPr lang="en-US" sz="2400" dirty="0" err="1">
                <a:latin typeface="Calibri" charset="0"/>
              </a:rPr>
              <a:t>hasChild</a:t>
            </a:r>
            <a:r>
              <a:rPr lang="en-US" sz="2400"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		&lt;= n R            	&lt;= 1 </a:t>
            </a:r>
            <a:r>
              <a:rPr lang="en-US" sz="2400" dirty="0" err="1">
                <a:latin typeface="Calibri" charset="0"/>
              </a:rPr>
              <a:t>hasmother</a:t>
            </a:r>
            <a:endParaRPr lang="en-US" sz="2400" dirty="0">
              <a:latin typeface="Calibri" charset="0"/>
            </a:endParaRPr>
          </a:p>
          <a:p>
            <a:pPr marL="342900" indent="-342900" eaLnBrk="1" hangingPunct="1">
              <a:buFont typeface="Wingdings" charset="0"/>
              <a:buNone/>
              <a:tabLst>
                <a:tab pos="2743200" algn="l"/>
                <a:tab pos="4572000" algn="l"/>
              </a:tabLst>
            </a:pPr>
            <a:r>
              <a:rPr lang="en-US" sz="2400" dirty="0">
                <a:latin typeface="Calibri" charset="0"/>
              </a:rPr>
              <a:t>Inverse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US" sz="2400" dirty="0">
                <a:latin typeface="Calibri" charset="0"/>
              </a:rPr>
              <a:t>Transitive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GB" sz="2400" dirty="0">
                <a:latin typeface="Calibri" charset="0"/>
              </a:rPr>
              <a:t>Role composition	R </a:t>
            </a:r>
            <a:r>
              <a:rPr lang="en-GB" sz="2400" dirty="0">
                <a:latin typeface="Georgia" charset="0"/>
                <a:cs typeface="Calibri" charset="0"/>
                <a:sym typeface="Zed" charset="0"/>
              </a:rPr>
              <a:t>◦ </a:t>
            </a:r>
            <a:r>
              <a:rPr lang="en-GB" sz="2400" dirty="0">
                <a:latin typeface="Calibri" charset="0"/>
                <a:cs typeface="Calibri" charset="0"/>
                <a:sym typeface="Zed" charset="0"/>
              </a:rPr>
              <a:t>R	</a:t>
            </a:r>
            <a:r>
              <a:rPr lang="en-GB" sz="2400" dirty="0" err="1">
                <a:latin typeface="Calibri" charset="0"/>
              </a:rPr>
              <a:t>hasParent</a:t>
            </a:r>
            <a:r>
              <a:rPr lang="en-GB" sz="2400" dirty="0">
                <a:latin typeface="Calibri" charset="0"/>
              </a:rPr>
              <a:t> </a:t>
            </a:r>
            <a:r>
              <a:rPr lang="en-GB" sz="2400" dirty="0">
                <a:latin typeface="Georgia" charset="0"/>
                <a:cs typeface="Calibri" charset="0"/>
                <a:sym typeface="Zed" charset="0"/>
              </a:rPr>
              <a:t>◦</a:t>
            </a:r>
            <a:r>
              <a:rPr lang="en-GB" sz="2400" dirty="0">
                <a:latin typeface="Calibri" charset="0"/>
              </a:rPr>
              <a:t> </a:t>
            </a:r>
            <a:r>
              <a:rPr lang="en-GB" sz="2400" dirty="0" err="1">
                <a:latin typeface="Calibri" charset="0"/>
              </a:rPr>
              <a:t>hasBrother</a:t>
            </a:r>
            <a:endParaRPr lang="en-US" sz="2400" dirty="0">
              <a:latin typeface="Calibri" charset="0"/>
            </a:endParaRPr>
          </a:p>
          <a:p>
            <a:pPr marL="342900" indent="-342900" eaLnBrk="1" hangingPunct="1">
              <a:buFont typeface="Wingdings" charset="0"/>
              <a:buNone/>
              <a:tabLst>
                <a:tab pos="2743200" algn="l"/>
                <a:tab pos="4572000" algn="l"/>
              </a:tabLst>
            </a:pPr>
            <a:r>
              <a:rPr lang="en-GB" sz="2400" dirty="0">
                <a:latin typeface="Calibri" charset="0"/>
              </a:rPr>
              <a:t>Qualified # </a:t>
            </a:r>
            <a:r>
              <a:rPr lang="en-GB" sz="2400" dirty="0" err="1">
                <a:latin typeface="Calibri" charset="0"/>
              </a:rPr>
              <a:t>restric</a:t>
            </a:r>
            <a:r>
              <a:rPr lang="en-GB" sz="2400" dirty="0">
                <a:latin typeface="Calibri" charset="0"/>
              </a:rPr>
              <a:t>.	&gt;= n R.C	</a:t>
            </a:r>
            <a:r>
              <a:rPr lang="en-GB" sz="2400" dirty="0">
                <a:latin typeface="Calibri" charset="0"/>
                <a:sym typeface="Zed" charset="0"/>
              </a:rPr>
              <a:t>&gt;= </a:t>
            </a:r>
            <a:r>
              <a:rPr lang="en-GB" sz="2400" dirty="0">
                <a:latin typeface="Calibri" charset="0"/>
              </a:rPr>
              <a:t>2 </a:t>
            </a:r>
            <a:r>
              <a:rPr lang="en-GB" sz="2400" dirty="0" err="1">
                <a:latin typeface="Calibri" charset="0"/>
              </a:rPr>
              <a:t>hasChild.Female</a:t>
            </a:r>
            <a:r>
              <a:rPr lang="en-GB" sz="2400" dirty="0">
                <a:latin typeface="Calibri" charset="0"/>
              </a:rPr>
              <a:t>          </a:t>
            </a:r>
            <a:endParaRPr lang="en-GB" sz="2400" dirty="0">
              <a:latin typeface="Calibri" charset="0"/>
              <a:sym typeface="Zed" charset="0"/>
            </a:endParaRPr>
          </a:p>
          <a:p>
            <a:pPr marL="342900" indent="-342900" eaLnBrk="1" hangingPunct="1">
              <a:buFont typeface="Wingdings" charset="0"/>
              <a:buNone/>
              <a:tabLst>
                <a:tab pos="2743200" algn="l"/>
                <a:tab pos="4572000" algn="l"/>
              </a:tabLst>
            </a:pPr>
            <a:r>
              <a:rPr lang="en-GB" sz="2400" dirty="0">
                <a:latin typeface="Calibri" charset="0"/>
              </a:rPr>
              <a:t>Singleton concepts	{&lt;name&gt;}	{Italy}</a:t>
            </a:r>
          </a:p>
          <a:p>
            <a:pPr marL="342900" indent="-342900" eaLnBrk="1" hangingPunct="1">
              <a:buFont typeface="Wingdings" charset="0"/>
              <a:buNone/>
              <a:tabLst>
                <a:tab pos="2743200" algn="l"/>
                <a:tab pos="4572000" algn="l"/>
              </a:tabLst>
            </a:pPr>
            <a:endParaRPr lang="en-US" sz="2400" dirty="0">
              <a:latin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AutoShape 2"/>
          <p:cNvSpPr>
            <a:spLocks noGrp="1" noChangeArrowheads="1"/>
          </p:cNvSpPr>
          <p:nvPr>
            <p:ph type="title"/>
          </p:nvPr>
        </p:nvSpPr>
        <p:spPr/>
        <p:txBody>
          <a:bodyPr/>
          <a:lstStyle/>
          <a:p>
            <a:pPr eaLnBrk="1" hangingPunct="1"/>
            <a:r>
              <a:rPr lang="en-US">
                <a:latin typeface="Calibri" charset="0"/>
              </a:rPr>
              <a:t>Special names and combinations</a:t>
            </a:r>
          </a:p>
        </p:txBody>
      </p:sp>
      <p:sp>
        <p:nvSpPr>
          <p:cNvPr id="32770" name="Rectangle 3"/>
          <p:cNvSpPr>
            <a:spLocks noGrp="1" noChangeArrowheads="1"/>
          </p:cNvSpPr>
          <p:nvPr>
            <p:ph type="body" idx="1"/>
          </p:nvPr>
        </p:nvSpPr>
        <p:spPr>
          <a:xfrm>
            <a:off x="395288" y="1412875"/>
            <a:ext cx="8497887" cy="5184775"/>
          </a:xfrm>
        </p:spPr>
        <p:txBody>
          <a:bodyPr/>
          <a:lstStyle/>
          <a:p>
            <a:pPr eaLnBrk="1" hangingPunct="1">
              <a:buFont typeface="Wingdings" charset="0"/>
              <a:buNone/>
              <a:defRPr/>
            </a:pPr>
            <a:r>
              <a:rPr lang="en-US" sz="2400" dirty="0"/>
              <a:t>See </a:t>
            </a:r>
            <a:r>
              <a:rPr lang="en-US" sz="2400" dirty="0">
                <a:hlinkClick r:id="rId3"/>
              </a:rPr>
              <a:t>http://en.wikipedia.org/wiki/Description_logic</a:t>
            </a:r>
            <a:endParaRPr lang="en-US" sz="2400" dirty="0"/>
          </a:p>
          <a:p>
            <a:pPr eaLnBrk="1" hangingPunct="1">
              <a:defRPr/>
            </a:pPr>
            <a:r>
              <a:rPr lang="en-US" sz="2400" dirty="0"/>
              <a:t>S = ALC + transitive properties</a:t>
            </a:r>
          </a:p>
          <a:p>
            <a:pPr eaLnBrk="1" hangingPunct="1">
              <a:defRPr/>
            </a:pPr>
            <a:r>
              <a:rPr lang="en-US" sz="2400" dirty="0"/>
              <a:t>H = role hierarchy, e.g., rdfs:subPropertyOf</a:t>
            </a:r>
          </a:p>
          <a:p>
            <a:pPr eaLnBrk="1" hangingPunct="1">
              <a:defRPr/>
            </a:pPr>
            <a:r>
              <a:rPr lang="en-US" sz="2400" dirty="0"/>
              <a:t>O = nominals, e.g., values constrained by enumerated classes (e.g., days of week) , as in </a:t>
            </a:r>
            <a:r>
              <a:rPr lang="en-US" sz="2400" dirty="0" err="1"/>
              <a:t>owl:oneOf</a:t>
            </a:r>
            <a:r>
              <a:rPr lang="en-US" sz="2400" dirty="0"/>
              <a:t> and </a:t>
            </a:r>
            <a:r>
              <a:rPr lang="en-US" sz="2400" dirty="0" err="1"/>
              <a:t>owl:hasValue</a:t>
            </a:r>
            <a:endParaRPr lang="en-US" sz="2400" dirty="0"/>
          </a:p>
          <a:p>
            <a:pPr eaLnBrk="1" hangingPunct="1">
              <a:defRPr/>
            </a:pPr>
            <a:r>
              <a:rPr lang="en-US" sz="2400" dirty="0"/>
              <a:t>I = inverse properties</a:t>
            </a:r>
          </a:p>
          <a:p>
            <a:pPr eaLnBrk="1" hangingPunct="1">
              <a:defRPr/>
            </a:pPr>
            <a:r>
              <a:rPr lang="en-US" sz="2400" dirty="0"/>
              <a:t>N = cardinality restrictions (</a:t>
            </a:r>
            <a:r>
              <a:rPr lang="en-US" sz="2400" dirty="0" err="1"/>
              <a:t>owl:cardinality</a:t>
            </a:r>
            <a:r>
              <a:rPr lang="en-US" sz="2400" dirty="0"/>
              <a:t>, </a:t>
            </a:r>
            <a:r>
              <a:rPr lang="en-US" sz="2400" dirty="0" err="1"/>
              <a:t>maxCardonality</a:t>
            </a:r>
            <a:r>
              <a:rPr lang="en-US" sz="2400" dirty="0"/>
              <a:t>)</a:t>
            </a:r>
          </a:p>
          <a:p>
            <a:pPr eaLnBrk="1" hangingPunct="1">
              <a:defRPr/>
            </a:pPr>
            <a:r>
              <a:rPr lang="en-US" sz="2400" baseline="30000" dirty="0"/>
              <a:t>(D)</a:t>
            </a:r>
            <a:r>
              <a:rPr lang="en-US" sz="2400" dirty="0"/>
              <a:t> = use of </a:t>
            </a:r>
            <a:r>
              <a:rPr lang="en-US" sz="2400" dirty="0" err="1"/>
              <a:t>datatypes</a:t>
            </a:r>
            <a:r>
              <a:rPr lang="en-US" sz="2400" dirty="0"/>
              <a:t> properties</a:t>
            </a:r>
          </a:p>
          <a:p>
            <a:pPr eaLnBrk="1" hangingPunct="1">
              <a:defRPr/>
            </a:pPr>
            <a:r>
              <a:rPr lang="en-US" sz="2400" dirty="0"/>
              <a:t>R = complex role axioms (e.g. (</a:t>
            </a:r>
            <a:r>
              <a:rPr lang="en-US" sz="2400" dirty="0" err="1"/>
              <a:t>ir</a:t>
            </a:r>
            <a:r>
              <a:rPr lang="en-US" sz="2400" dirty="0"/>
              <a:t>)reflexivity, disjointedness)</a:t>
            </a:r>
          </a:p>
          <a:p>
            <a:pPr eaLnBrk="1" hangingPunct="1">
              <a:defRPr/>
            </a:pPr>
            <a:r>
              <a:rPr lang="en-US" sz="2400" dirty="0"/>
              <a:t>Q = Qualified cardinality (e.g., at least two female children)</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a:t>
            </a:r>
            <a:r>
              <a:rPr lang="en-US" sz="2400" b="1" dirty="0"/>
              <a:t>OWL-DL is SHOIN</a:t>
            </a:r>
            <a:r>
              <a:rPr lang="en-US" sz="2400" b="1" baseline="30000" dirty="0"/>
              <a:t>(D)</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O</a:t>
            </a:r>
            <a:r>
              <a:rPr lang="en-US" sz="2400" b="1" dirty="0"/>
              <a:t>WL 2 is   SROIQ</a:t>
            </a:r>
            <a:r>
              <a:rPr lang="en-US" sz="2400" b="1" baseline="30000" dirty="0"/>
              <a:t>(D)</a:t>
            </a:r>
          </a:p>
          <a:p>
            <a:pPr marL="0" indent="0" eaLnBrk="1" hangingPunct="1">
              <a:buFont typeface="Wingdings" charset="0"/>
              <a:buNone/>
              <a:defRPr/>
            </a:pPr>
            <a:endParaRPr lang="en-US" sz="2400" b="1" dirty="0"/>
          </a:p>
        </p:txBody>
      </p:sp>
      <p:sp>
        <p:nvSpPr>
          <p:cNvPr id="34819" name="TextBox 1"/>
          <p:cNvSpPr txBox="1">
            <a:spLocks noChangeArrowheads="1"/>
          </p:cNvSpPr>
          <p:nvPr/>
        </p:nvSpPr>
        <p:spPr bwMode="auto">
          <a:xfrm>
            <a:off x="5004048" y="6021288"/>
            <a:ext cx="33313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dirty="0"/>
              <a:t>Note: R-&gt;H and Q-&gt;N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descr="Screen Shot 2012-03-13 at 2.49.36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75" y="-242888"/>
            <a:ext cx="9864725" cy="772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684213" y="6165850"/>
            <a:ext cx="7127875" cy="584200"/>
          </a:xfrm>
          <a:prstGeom prst="rect">
            <a:avLst/>
          </a:prstGeom>
          <a:solidFill>
            <a:schemeClr val="accent6">
              <a:lumMod val="75000"/>
              <a:alpha val="48000"/>
            </a:schemeClr>
          </a:solidFill>
        </p:spPr>
        <p:txBody>
          <a:bodyPr>
            <a:spAutoFit/>
          </a:bodyPr>
          <a:lstStyle/>
          <a:p>
            <a:pPr algn="ctr">
              <a:defRPr/>
            </a:pPr>
            <a:r>
              <a:rPr lang="en-US" sz="3200" dirty="0">
                <a:solidFill>
                  <a:srgbClr val="FF0000"/>
                </a:solidFill>
                <a:latin typeface="Calibri"/>
                <a:hlinkClick r:id="rId3"/>
              </a:rPr>
              <a:t>http://</a:t>
            </a:r>
            <a:r>
              <a:rPr lang="en-US" sz="3200" dirty="0" err="1">
                <a:solidFill>
                  <a:srgbClr val="FF0000"/>
                </a:solidFill>
                <a:latin typeface="Calibri"/>
                <a:hlinkClick r:id="rId3"/>
              </a:rPr>
              <a:t>www.cs.man.ac.uk</a:t>
            </a:r>
            <a:r>
              <a:rPr lang="en-US" sz="3200" dirty="0">
                <a:solidFill>
                  <a:srgbClr val="FF0000"/>
                </a:solidFill>
                <a:latin typeface="Calibri"/>
                <a:hlinkClick r:id="rId3"/>
              </a:rPr>
              <a:t>/~</a:t>
            </a:r>
            <a:r>
              <a:rPr lang="en-US" sz="3200" dirty="0" err="1">
                <a:solidFill>
                  <a:srgbClr val="FF0000"/>
                </a:solidFill>
                <a:latin typeface="Calibri"/>
                <a:hlinkClick r:id="rId3"/>
              </a:rPr>
              <a:t>ezolin</a:t>
            </a:r>
            <a:r>
              <a:rPr lang="en-US" sz="3200" dirty="0">
                <a:solidFill>
                  <a:srgbClr val="FF0000"/>
                </a:solidFill>
                <a:latin typeface="Calibri"/>
                <a:hlinkClick r:id="rId3"/>
              </a:rPr>
              <a:t>/dl/</a:t>
            </a:r>
            <a:endParaRPr lang="en-US" sz="3200" dirty="0">
              <a:solidFill>
                <a:srgbClr val="FF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AutoShape 2"/>
          <p:cNvSpPr>
            <a:spLocks noGrp="1" noChangeArrowheads="1"/>
          </p:cNvSpPr>
          <p:nvPr>
            <p:ph type="title"/>
          </p:nvPr>
        </p:nvSpPr>
        <p:spPr/>
        <p:txBody>
          <a:bodyPr/>
          <a:lstStyle/>
          <a:p>
            <a:pPr eaLnBrk="1" hangingPunct="1"/>
            <a:r>
              <a:rPr lang="en-US">
                <a:latin typeface="Calibri" charset="0"/>
              </a:rPr>
              <a:t>OWL as a DL </a:t>
            </a:r>
            <a:endParaRPr lang="en-US" baseline="30000">
              <a:latin typeface="Calibri" charset="0"/>
            </a:endParaRPr>
          </a:p>
        </p:txBody>
      </p:sp>
      <p:sp>
        <p:nvSpPr>
          <p:cNvPr id="37890" name="Rectangle 3"/>
          <p:cNvSpPr>
            <a:spLocks noGrp="1" noChangeArrowheads="1"/>
          </p:cNvSpPr>
          <p:nvPr>
            <p:ph type="body" idx="1"/>
          </p:nvPr>
        </p:nvSpPr>
        <p:spPr/>
        <p:txBody>
          <a:bodyPr/>
          <a:lstStyle/>
          <a:p>
            <a:pPr eaLnBrk="1" hangingPunct="1"/>
            <a:r>
              <a:rPr lang="en-US" sz="3200" dirty="0">
                <a:latin typeface="Calibri" charset="0"/>
              </a:rPr>
              <a:t>OWL-DL is SHOIN</a:t>
            </a:r>
            <a:r>
              <a:rPr lang="en-US" sz="3200" baseline="30000" dirty="0">
                <a:latin typeface="Calibri" charset="0"/>
              </a:rPr>
              <a:t>(D)</a:t>
            </a:r>
          </a:p>
          <a:p>
            <a:pPr eaLnBrk="1" hangingPunct="1"/>
            <a:r>
              <a:rPr lang="en-US" sz="3200" dirty="0">
                <a:latin typeface="Calibri" charset="0"/>
              </a:rPr>
              <a:t>We can think of OWL as having three kinds of statements</a:t>
            </a:r>
          </a:p>
          <a:p>
            <a:pPr eaLnBrk="1" hangingPunct="1"/>
            <a:r>
              <a:rPr lang="en-US" sz="3200" dirty="0">
                <a:latin typeface="Calibri" charset="0"/>
              </a:rPr>
              <a:t>Ways to specify classes </a:t>
            </a:r>
          </a:p>
          <a:p>
            <a:pPr lvl="1" eaLnBrk="1" hangingPunct="1"/>
            <a:r>
              <a:rPr lang="en-US" sz="2800" dirty="0">
                <a:latin typeface="Calibri" charset="0"/>
                <a:ea typeface="ＭＳ Ｐゴシック" charset="0"/>
              </a:rPr>
              <a:t>the intersection of humans and males</a:t>
            </a:r>
          </a:p>
          <a:p>
            <a:pPr eaLnBrk="1" hangingPunct="1"/>
            <a:r>
              <a:rPr lang="en-US" sz="3200" dirty="0">
                <a:latin typeface="Calibri" charset="0"/>
              </a:rPr>
              <a:t>Ways to state axioms about those classes</a:t>
            </a:r>
          </a:p>
          <a:p>
            <a:pPr lvl="1" eaLnBrk="1" hangingPunct="1"/>
            <a:r>
              <a:rPr lang="en-US" sz="2800" dirty="0">
                <a:latin typeface="Calibri" charset="0"/>
                <a:ea typeface="ＭＳ Ｐゴシック" charset="0"/>
              </a:rPr>
              <a:t>Humans are a subclass of apes</a:t>
            </a:r>
          </a:p>
          <a:p>
            <a:pPr eaLnBrk="1" hangingPunct="1"/>
            <a:r>
              <a:rPr lang="en-US" sz="3200" dirty="0">
                <a:latin typeface="Calibri" charset="0"/>
              </a:rPr>
              <a:t>Ways to talk about individuals</a:t>
            </a:r>
          </a:p>
          <a:p>
            <a:pPr lvl="1" eaLnBrk="1" hangingPunct="1"/>
            <a:r>
              <a:rPr lang="en-US" sz="2800" dirty="0">
                <a:latin typeface="Calibri" charset="0"/>
                <a:ea typeface="ＭＳ Ｐゴシック" charset="0"/>
              </a:rPr>
              <a:t>John is a human, a male, and has a child Mary</a:t>
            </a:r>
          </a:p>
          <a:p>
            <a:pPr eaLnBrk="1" hangingPunct="1"/>
            <a:endParaRPr lang="en-US" sz="3200" dirty="0">
              <a:latin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AutoShape 2"/>
          <p:cNvSpPr>
            <a:spLocks noGrp="1" noChangeArrowheads="1"/>
          </p:cNvSpPr>
          <p:nvPr>
            <p:ph type="title"/>
          </p:nvPr>
        </p:nvSpPr>
        <p:spPr/>
        <p:txBody>
          <a:bodyPr/>
          <a:lstStyle/>
          <a:p>
            <a:pPr eaLnBrk="1" hangingPunct="1"/>
            <a:r>
              <a:rPr lang="en-US">
                <a:latin typeface="Calibri" charset="0"/>
              </a:rPr>
              <a:t>Subsumption: </a:t>
            </a:r>
            <a:r>
              <a:rPr lang="en-US" i="1">
                <a:latin typeface="Calibri" charset="0"/>
                <a:sym typeface="Symbol" charset="0"/>
              </a:rPr>
              <a:t>D  C ?</a:t>
            </a:r>
          </a:p>
        </p:txBody>
      </p:sp>
      <p:sp>
        <p:nvSpPr>
          <p:cNvPr id="38914" name="Rectangle 3"/>
          <p:cNvSpPr>
            <a:spLocks noGrp="1" noChangeArrowheads="1"/>
          </p:cNvSpPr>
          <p:nvPr>
            <p:ph type="body" idx="1"/>
          </p:nvPr>
        </p:nvSpPr>
        <p:spPr>
          <a:xfrm>
            <a:off x="350128" y="1342032"/>
            <a:ext cx="8569200" cy="4967288"/>
          </a:xfrm>
        </p:spPr>
        <p:txBody>
          <a:bodyPr/>
          <a:lstStyle/>
          <a:p>
            <a:pPr marL="342900" indent="-342900" eaLnBrk="1" hangingPunct="1">
              <a:defRPr/>
            </a:pPr>
            <a:r>
              <a:rPr lang="en-US" dirty="0"/>
              <a:t>Concept C subsumes D </a:t>
            </a:r>
            <a:r>
              <a:rPr lang="en-US" dirty="0" err="1"/>
              <a:t>iff</a:t>
            </a:r>
            <a:r>
              <a:rPr lang="en-US" dirty="0"/>
              <a:t> on every </a:t>
            </a:r>
            <a:r>
              <a:rPr lang="en-US" dirty="0">
                <a:hlinkClick r:id="rId3"/>
              </a:rPr>
              <a:t>interpretation</a:t>
            </a:r>
            <a:r>
              <a:rPr lang="en-US" dirty="0"/>
              <a:t> </a:t>
            </a:r>
            <a:r>
              <a:rPr lang="en-US" i="1" dirty="0"/>
              <a:t>I</a:t>
            </a:r>
            <a:r>
              <a:rPr lang="en-US" dirty="0"/>
              <a:t> </a:t>
            </a:r>
          </a:p>
          <a:p>
            <a:pPr marL="457200" lvl="1" indent="0" eaLnBrk="1" hangingPunct="1">
              <a:buNone/>
              <a:defRPr/>
            </a:pPr>
            <a:r>
              <a:rPr lang="en-US" sz="2800" i="1" dirty="0">
                <a:ea typeface="ＭＳ Ｐゴシック" charset="0"/>
              </a:rPr>
              <a:t>I(D) </a:t>
            </a:r>
            <a:r>
              <a:rPr lang="en-US" sz="2800" i="1" dirty="0">
                <a:ea typeface="ＭＳ Ｐゴシック" charset="0"/>
                <a:sym typeface="Symbol" charset="0"/>
              </a:rPr>
              <a:t></a:t>
            </a:r>
            <a:r>
              <a:rPr lang="en-US" sz="2800" i="1" dirty="0">
                <a:ea typeface="ＭＳ Ｐゴシック" charset="0"/>
              </a:rPr>
              <a:t> I(C)</a:t>
            </a:r>
          </a:p>
          <a:p>
            <a:pPr marL="342900" indent="-342900" eaLnBrk="1" hangingPunct="1">
              <a:defRPr/>
            </a:pPr>
            <a:r>
              <a:rPr lang="en-US" dirty="0"/>
              <a:t>This means the same as </a:t>
            </a:r>
            <a:r>
              <a:rPr lang="en-US" dirty="0">
                <a:sym typeface="Symbol" charset="0"/>
              </a:rPr>
              <a:t>(x)(D(x) </a:t>
            </a:r>
            <a:r>
              <a:rPr lang="en-US" dirty="0">
                <a:sym typeface="Wingdings" charset="0"/>
              </a:rPr>
              <a:t> C(x))  </a:t>
            </a:r>
            <a:r>
              <a:rPr lang="en-US" dirty="0"/>
              <a:t>for complex statements D &amp; C</a:t>
            </a:r>
            <a:endParaRPr lang="en-US" dirty="0">
              <a:sym typeface="Wingdings" charset="0"/>
            </a:endParaRPr>
          </a:p>
          <a:p>
            <a:pPr marL="342900" indent="-342900" eaLnBrk="1" hangingPunct="1">
              <a:defRPr/>
            </a:pPr>
            <a:r>
              <a:rPr lang="en-US" dirty="0"/>
              <a:t>Determining whether one concept </a:t>
            </a:r>
            <a:r>
              <a:rPr lang="en-US" i="1" dirty="0"/>
              <a:t>logically</a:t>
            </a:r>
            <a:r>
              <a:rPr lang="en-US" dirty="0"/>
              <a:t> contains another is called the </a:t>
            </a:r>
            <a:r>
              <a:rPr lang="en-US" i="1" dirty="0"/>
              <a:t>subsumption problem.</a:t>
            </a:r>
            <a:endParaRPr lang="en-US" sz="3200" dirty="0"/>
          </a:p>
          <a:p>
            <a:pPr marL="342900" indent="-342900" eaLnBrk="1" hangingPunct="1">
              <a:defRPr/>
            </a:pPr>
            <a:r>
              <a:rPr lang="en-US" sz="3200" dirty="0"/>
              <a:t>Subsumption is </a:t>
            </a:r>
            <a:r>
              <a:rPr lang="en-US" sz="3200" b="1" dirty="0" err="1"/>
              <a:t>undecidable</a:t>
            </a:r>
            <a:r>
              <a:rPr lang="en-US" sz="3200" dirty="0"/>
              <a:t> for reasonably expressive languages</a:t>
            </a:r>
          </a:p>
          <a:p>
            <a:pPr marL="744537" lvl="1" indent="-342900" eaLnBrk="1" hangingPunct="1">
              <a:defRPr/>
            </a:pPr>
            <a:r>
              <a:rPr lang="en-US" sz="2800" dirty="0"/>
              <a:t>e.g.; for FOL, </a:t>
            </a:r>
            <a:r>
              <a:rPr lang="en-US" sz="2800" dirty="0" err="1"/>
              <a:t>subsumption</a:t>
            </a:r>
            <a:r>
              <a:rPr lang="en-US" sz="2800" dirty="0"/>
              <a:t> means “does one FOL sentence imply another”</a:t>
            </a:r>
          </a:p>
          <a:p>
            <a:pPr marL="342900" indent="-342900" eaLnBrk="1" hangingPunct="1">
              <a:defRPr/>
            </a:pPr>
            <a:r>
              <a:rPr lang="en-US" sz="3200" dirty="0"/>
              <a:t>and non-polynomial for fairly restricted ones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244475" y="1412875"/>
            <a:ext cx="8791575" cy="4725653"/>
          </a:xfrm>
          <a:prstGeom prst="rect">
            <a:avLst/>
          </a:prstGeom>
          <a:noFill/>
          <a:ln w="9525">
            <a:noFill/>
            <a:miter lim="800000"/>
            <a:headEnd/>
            <a:tailEnd/>
          </a:ln>
          <a:effectLst/>
        </p:spPr>
        <p:txBody>
          <a:bodyPr>
            <a:spAutoFit/>
          </a:bodyPr>
          <a:lstStyle/>
          <a:p>
            <a:pPr>
              <a:tabLst>
                <a:tab pos="3025775" algn="l"/>
                <a:tab pos="4854575" algn="l"/>
              </a:tabLst>
              <a:defRPr/>
            </a:pPr>
            <a:r>
              <a:rPr lang="en-US" sz="3200" dirty="0">
                <a:solidFill>
                  <a:srgbClr val="000000"/>
                </a:solidFill>
                <a:latin typeface="Calibri"/>
              </a:rPr>
              <a:t>These problems can be reduced to subsumption (for languages with negation) and to the </a:t>
            </a:r>
            <a:r>
              <a:rPr lang="en-US" sz="3200" dirty="0">
                <a:solidFill>
                  <a:srgbClr val="000000"/>
                </a:solidFill>
                <a:latin typeface="Calibri"/>
                <a:hlinkClick r:id="rId3"/>
              </a:rPr>
              <a:t>satisfiability</a:t>
            </a:r>
            <a:r>
              <a:rPr lang="en-US" sz="3200" dirty="0">
                <a:solidFill>
                  <a:srgbClr val="000000"/>
                </a:solidFill>
                <a:latin typeface="Calibri"/>
              </a:rPr>
              <a:t> problem</a:t>
            </a:r>
            <a:r>
              <a:rPr lang="en-US" sz="3200" dirty="0">
                <a:latin typeface="Calibri"/>
              </a:rPr>
              <a:t> </a:t>
            </a:r>
          </a:p>
          <a:p>
            <a:pPr marL="347663" indent="-234950">
              <a:lnSpc>
                <a:spcPct val="150000"/>
              </a:lnSpc>
              <a:buFont typeface="Arial"/>
              <a:buChar char="•"/>
              <a:tabLst>
                <a:tab pos="3025775" algn="l"/>
                <a:tab pos="4854575" algn="l"/>
              </a:tabLst>
              <a:defRPr/>
            </a:pPr>
            <a:r>
              <a:rPr lang="en-US" sz="2300" b="1" dirty="0">
                <a:solidFill>
                  <a:srgbClr val="000000"/>
                </a:solidFill>
                <a:latin typeface="Tahoma" charset="0"/>
              </a:rPr>
              <a:t>Concept satisfiability</a:t>
            </a:r>
            <a:r>
              <a:rPr lang="en-US" sz="2300" dirty="0">
                <a:latin typeface="Tahoma" charset="0"/>
              </a:rPr>
              <a:t> is C (necessarily) empty?</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Instance Checking     </a:t>
            </a:r>
            <a:r>
              <a:rPr lang="en-US" sz="2300" dirty="0">
                <a:latin typeface="Tahoma" charset="0"/>
              </a:rPr>
              <a:t>Father(john)?</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Equivalence	</a:t>
            </a:r>
            <a:r>
              <a:rPr lang="en-US" sz="2300" dirty="0" err="1">
                <a:latin typeface="Tahoma" charset="0"/>
              </a:rPr>
              <a:t>CreatureWithHeart</a:t>
            </a:r>
            <a:r>
              <a:rPr lang="en-US" sz="2300" dirty="0">
                <a:latin typeface="Tahoma" charset="0"/>
              </a:rPr>
              <a:t> </a:t>
            </a:r>
            <a:r>
              <a:rPr lang="en-US" sz="2300" dirty="0">
                <a:effectLst>
                  <a:outerShdw blurRad="38100" dist="38100" dir="2700000" algn="tl">
                    <a:srgbClr val="DDDDDD"/>
                  </a:outerShdw>
                </a:effectLst>
                <a:latin typeface="Tahoma" charset="0"/>
              </a:rPr>
              <a:t>≡ </a:t>
            </a:r>
            <a:r>
              <a:rPr lang="en-US" sz="2300" dirty="0" err="1">
                <a:latin typeface="Tahoma" charset="0"/>
              </a:rPr>
              <a:t>CreatureWithKidney</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err="1">
                <a:solidFill>
                  <a:srgbClr val="000000"/>
                </a:solidFill>
                <a:latin typeface="Tahoma" charset="0"/>
              </a:rPr>
              <a:t>Disjointness</a:t>
            </a:r>
            <a:r>
              <a:rPr lang="en-US" sz="2300" b="1" dirty="0">
                <a:solidFill>
                  <a:srgbClr val="000000"/>
                </a:solidFill>
                <a:latin typeface="Tahoma" charset="0"/>
              </a:rPr>
              <a:t>	</a:t>
            </a:r>
            <a:r>
              <a:rPr lang="en-US" sz="2300" dirty="0">
                <a:latin typeface="Tahoma" charset="0"/>
              </a:rPr>
              <a:t> C </a:t>
            </a:r>
            <a:r>
              <a:rPr lang="en-US" sz="2300" dirty="0">
                <a:effectLst>
                  <a:outerShdw blurRad="38100" dist="38100" dir="2700000" algn="tl">
                    <a:srgbClr val="DDDDDD"/>
                  </a:outerShdw>
                </a:effectLst>
                <a:latin typeface="Tahoma" charset="0"/>
              </a:rPr>
              <a:t>∏ D</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Retrieval</a:t>
            </a:r>
            <a:r>
              <a:rPr lang="en-US" sz="2300" dirty="0">
                <a:solidFill>
                  <a:srgbClr val="FF0000"/>
                </a:solidFill>
                <a:latin typeface="Tahoma" charset="0"/>
              </a:rPr>
              <a:t>	</a:t>
            </a:r>
            <a:r>
              <a:rPr lang="en-US" sz="2300" dirty="0">
                <a:latin typeface="Tahoma" charset="0"/>
              </a:rPr>
              <a:t>Father(X)?  X = {john, </a:t>
            </a:r>
            <a:r>
              <a:rPr lang="en-US" sz="2300" dirty="0" err="1">
                <a:latin typeface="Tahoma" charset="0"/>
              </a:rPr>
              <a:t>robert</a:t>
            </a:r>
            <a:r>
              <a:rPr lang="en-US" sz="2300" dirty="0">
                <a:latin typeface="Tahoma" charset="0"/>
              </a:rPr>
              <a:t>} </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Realization</a:t>
            </a:r>
            <a:r>
              <a:rPr lang="en-US" sz="2300" dirty="0">
                <a:solidFill>
                  <a:srgbClr val="99FF66"/>
                </a:solidFill>
                <a:latin typeface="Tahoma" charset="0"/>
              </a:rPr>
              <a:t>	</a:t>
            </a:r>
            <a:r>
              <a:rPr lang="en-US" sz="2300" dirty="0">
                <a:latin typeface="Tahoma" charset="0"/>
              </a:rPr>
              <a:t>X(john)?     X = {Father}</a:t>
            </a:r>
          </a:p>
        </p:txBody>
      </p:sp>
      <p:sp>
        <p:nvSpPr>
          <p:cNvPr id="43010" name="Rectangle 3"/>
          <p:cNvSpPr>
            <a:spLocks noGrp="1" noChangeArrowheads="1"/>
          </p:cNvSpPr>
          <p:nvPr>
            <p:ph type="title"/>
          </p:nvPr>
        </p:nvSpPr>
        <p:spPr>
          <a:prstGeom prst="rect">
            <a:avLst/>
          </a:prstGeom>
          <a:noFill/>
          <a:extLst>
            <a:ext uri="{909E8E84-426E-40dd-AFC4-6F175D3DCCD1}">
              <a14:hiddenFill xmlns:a14="http://schemas.microsoft.com/office/drawing/2010/main" xmlns="">
                <a:solidFill>
                  <a:srgbClr val="E1F4FF"/>
                </a:solidFill>
              </a14:hiddenFill>
            </a:ext>
          </a:extLst>
        </p:spPr>
        <p:txBody>
          <a:bodyPr anchorCtr="0"/>
          <a:lstStyle/>
          <a:p>
            <a:pPr eaLnBrk="1" hangingPunct="1"/>
            <a:r>
              <a:rPr lang="en-US">
                <a:latin typeface="Calibri" charset="0"/>
              </a:rPr>
              <a:t>Other reasoning problems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Definitions</a:t>
            </a:r>
          </a:p>
        </p:txBody>
      </p:sp>
      <p:sp>
        <p:nvSpPr>
          <p:cNvPr id="45058" name="Rectangle 3"/>
          <p:cNvSpPr>
            <a:spLocks noGrp="1" noChangeArrowheads="1"/>
          </p:cNvSpPr>
          <p:nvPr>
            <p:ph type="body" idx="1"/>
          </p:nvPr>
        </p:nvSpPr>
        <p:spPr>
          <a:xfrm>
            <a:off x="395288" y="1268413"/>
            <a:ext cx="8569325" cy="4967287"/>
          </a:xfrm>
          <a:noFill/>
        </p:spPr>
        <p:txBody>
          <a:bodyPr lIns="90342" tIns="44379" rIns="90342" bIns="44379"/>
          <a:lstStyle/>
          <a:p>
            <a:pPr marL="285750" indent="-285750" eaLnBrk="1" hangingPunct="1"/>
            <a:r>
              <a:rPr lang="en-US" sz="3200" dirty="0">
                <a:latin typeface="Calibri" charset="0"/>
              </a:rPr>
              <a:t>A </a:t>
            </a:r>
            <a:r>
              <a:rPr lang="en-US" sz="3200" b="1" dirty="0">
                <a:latin typeface="Calibri" charset="0"/>
              </a:rPr>
              <a:t>definition</a:t>
            </a:r>
            <a:r>
              <a:rPr lang="en-US" sz="3200" dirty="0">
                <a:latin typeface="Calibri" charset="0"/>
              </a:rPr>
              <a:t> is a description of a concept or a relationship</a:t>
            </a:r>
          </a:p>
          <a:p>
            <a:pPr marL="285750" indent="-285750" eaLnBrk="1" hangingPunct="1"/>
            <a:r>
              <a:rPr lang="en-US" sz="3200" dirty="0">
                <a:latin typeface="Calibri" charset="0"/>
              </a:rPr>
              <a:t>It is used to assign a meaning to a term</a:t>
            </a:r>
          </a:p>
          <a:p>
            <a:pPr marL="285750" indent="-285750" eaLnBrk="1" hangingPunct="1"/>
            <a:r>
              <a:rPr lang="en-US" sz="3200" dirty="0">
                <a:latin typeface="Calibri" charset="0"/>
              </a:rPr>
              <a:t>In description logics, definitions use a specialized logical language</a:t>
            </a:r>
          </a:p>
          <a:p>
            <a:pPr marL="285750" indent="-285750" eaLnBrk="1" hangingPunct="1"/>
            <a:r>
              <a:rPr lang="en-US" sz="3200" dirty="0">
                <a:latin typeface="Calibri" charset="0"/>
              </a:rPr>
              <a:t>Description logics are able to do limited reasoning about concepts defined in their logic </a:t>
            </a:r>
          </a:p>
          <a:p>
            <a:pPr marL="285750" indent="-285750" eaLnBrk="1" hangingPunct="1"/>
            <a:r>
              <a:rPr lang="en-US" sz="3200" dirty="0">
                <a:latin typeface="Calibri" charset="0"/>
              </a:rPr>
              <a:t>One important inference is </a:t>
            </a:r>
            <a:r>
              <a:rPr lang="en-US" sz="3200" b="1" dirty="0">
                <a:latin typeface="Calibri" charset="0"/>
              </a:rPr>
              <a:t>classification</a:t>
            </a:r>
            <a:r>
              <a:rPr lang="en-US" sz="3200" dirty="0">
                <a:latin typeface="Calibri" charset="0"/>
              </a:rPr>
              <a:t> (computation of subsumption)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Necessary vs. Sufficient</a:t>
            </a:r>
          </a:p>
        </p:txBody>
      </p:sp>
      <p:sp>
        <p:nvSpPr>
          <p:cNvPr id="47106" name="Rectangle 3"/>
          <p:cNvSpPr>
            <a:spLocks noGrp="1" noChangeArrowheads="1"/>
          </p:cNvSpPr>
          <p:nvPr>
            <p:ph type="body" idx="1"/>
          </p:nvPr>
        </p:nvSpPr>
        <p:spPr>
          <a:xfrm>
            <a:off x="395288" y="1268413"/>
            <a:ext cx="8353425" cy="5184775"/>
          </a:xfrm>
          <a:noFill/>
        </p:spPr>
        <p:txBody>
          <a:bodyPr lIns="90342" tIns="44379" rIns="90342" bIns="44379"/>
          <a:lstStyle/>
          <a:p>
            <a:pPr marL="285750" indent="-285750" eaLnBrk="1" hangingPunct="1">
              <a:lnSpc>
                <a:spcPts val="3563"/>
              </a:lnSpc>
            </a:pPr>
            <a:r>
              <a:rPr lang="en-US" sz="3200" i="1" dirty="0">
                <a:latin typeface="Calibri" charset="0"/>
              </a:rPr>
              <a:t>Necessary</a:t>
            </a:r>
            <a:r>
              <a:rPr lang="en-US" sz="3200" dirty="0">
                <a:latin typeface="Calibri" charset="0"/>
              </a:rPr>
              <a:t> properties of an object are common to all objects of that type</a:t>
            </a:r>
          </a:p>
          <a:p>
            <a:pPr marL="685800" lvl="1" indent="-228600" eaLnBrk="1" hangingPunct="1">
              <a:lnSpc>
                <a:spcPts val="3563"/>
              </a:lnSpc>
            </a:pPr>
            <a:r>
              <a:rPr lang="en-US" sz="2800" dirty="0">
                <a:latin typeface="Calibri" charset="0"/>
                <a:ea typeface="ＭＳ Ｐゴシック" charset="0"/>
              </a:rPr>
              <a:t>Being a </a:t>
            </a:r>
            <a:r>
              <a:rPr lang="en-US" sz="2800" i="1" dirty="0">
                <a:latin typeface="Calibri" charset="0"/>
                <a:ea typeface="ＭＳ Ｐゴシック" charset="0"/>
              </a:rPr>
              <a:t>man</a:t>
            </a:r>
            <a:r>
              <a:rPr lang="en-US" sz="2800" dirty="0">
                <a:latin typeface="Calibri" charset="0"/>
                <a:ea typeface="ＭＳ Ｐゴシック" charset="0"/>
              </a:rPr>
              <a:t> is a </a:t>
            </a:r>
            <a:r>
              <a:rPr lang="en-US" sz="2800" b="1" dirty="0">
                <a:latin typeface="Calibri" charset="0"/>
                <a:ea typeface="ＭＳ Ｐゴシック" charset="0"/>
              </a:rPr>
              <a:t>necessary</a:t>
            </a:r>
            <a:r>
              <a:rPr lang="en-US" sz="2800" dirty="0">
                <a:latin typeface="Calibri" charset="0"/>
                <a:ea typeface="ＭＳ Ｐゴシック" charset="0"/>
              </a:rPr>
              <a:t> condition for being a </a:t>
            </a:r>
            <a:r>
              <a:rPr lang="en-US" sz="2800" i="1" dirty="0">
                <a:latin typeface="Calibri" charset="0"/>
                <a:ea typeface="ＭＳ Ｐゴシック" charset="0"/>
              </a:rPr>
              <a:t>father</a:t>
            </a:r>
          </a:p>
          <a:p>
            <a:pPr marL="285750" indent="-285750" eaLnBrk="1" hangingPunct="1">
              <a:lnSpc>
                <a:spcPts val="3563"/>
              </a:lnSpc>
            </a:pPr>
            <a:r>
              <a:rPr lang="en-US" sz="3200" i="1" dirty="0">
                <a:latin typeface="Calibri" charset="0"/>
              </a:rPr>
              <a:t>Sufficient</a:t>
            </a:r>
            <a:r>
              <a:rPr lang="en-US" sz="3200" dirty="0">
                <a:latin typeface="Calibri" charset="0"/>
              </a:rPr>
              <a:t> properties allow one to identify an object as belonging to a type and need not be common to all members of the type</a:t>
            </a:r>
          </a:p>
          <a:p>
            <a:pPr marL="685800" lvl="1" indent="-228600" eaLnBrk="1" hangingPunct="1">
              <a:lnSpc>
                <a:spcPts val="3563"/>
              </a:lnSpc>
            </a:pPr>
            <a:r>
              <a:rPr lang="en-US" sz="2800" i="1" dirty="0">
                <a:latin typeface="Calibri" charset="0"/>
                <a:ea typeface="ＭＳ Ｐゴシック" charset="0"/>
              </a:rPr>
              <a:t>Speeding</a:t>
            </a:r>
            <a:r>
              <a:rPr lang="en-US" sz="2800" dirty="0">
                <a:latin typeface="Calibri" charset="0"/>
                <a:ea typeface="ＭＳ Ｐゴシック" charset="0"/>
              </a:rPr>
              <a:t> is a </a:t>
            </a:r>
            <a:r>
              <a:rPr lang="en-US" sz="2800" b="1" dirty="0">
                <a:latin typeface="Calibri" charset="0"/>
                <a:ea typeface="ＭＳ Ｐゴシック" charset="0"/>
              </a:rPr>
              <a:t>sufficient</a:t>
            </a:r>
            <a:r>
              <a:rPr lang="en-US" sz="2800" dirty="0">
                <a:latin typeface="Calibri" charset="0"/>
                <a:ea typeface="ＭＳ Ｐゴシック" charset="0"/>
              </a:rPr>
              <a:t> reason for being stopped by the police  (but there are others!)</a:t>
            </a:r>
          </a:p>
          <a:p>
            <a:pPr marL="285750" indent="-285750" eaLnBrk="1" hangingPunct="1">
              <a:lnSpc>
                <a:spcPts val="3563"/>
              </a:lnSpc>
            </a:pPr>
            <a:r>
              <a:rPr lang="en-US" sz="3200" b="1" dirty="0">
                <a:latin typeface="Calibri" charset="0"/>
              </a:rPr>
              <a:t>Definitions</a:t>
            </a:r>
            <a:r>
              <a:rPr lang="en-US" sz="3200" dirty="0">
                <a:latin typeface="Calibri" charset="0"/>
              </a:rPr>
              <a:t> typically specify </a:t>
            </a:r>
            <a:r>
              <a:rPr lang="en-US" sz="3200" b="1" dirty="0">
                <a:latin typeface="Calibri" charset="0"/>
              </a:rPr>
              <a:t>both</a:t>
            </a:r>
            <a:r>
              <a:rPr lang="en-US" sz="3200" dirty="0">
                <a:latin typeface="Calibri" charset="0"/>
              </a:rPr>
              <a:t> </a:t>
            </a:r>
            <a:r>
              <a:rPr lang="en-US" sz="3200" i="1" dirty="0">
                <a:latin typeface="Calibri" charset="0"/>
              </a:rPr>
              <a:t>necessary and sufficient </a:t>
            </a:r>
            <a:r>
              <a:rPr lang="en-US" sz="3200" dirty="0">
                <a:latin typeface="Calibri" charset="0"/>
              </a:rPr>
              <a:t>properties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Subsumption</a:t>
            </a:r>
          </a:p>
        </p:txBody>
      </p:sp>
      <p:sp>
        <p:nvSpPr>
          <p:cNvPr id="47106" name="Rectangle 3"/>
          <p:cNvSpPr>
            <a:spLocks noGrp="1" noChangeArrowheads="1"/>
          </p:cNvSpPr>
          <p:nvPr>
            <p:ph type="body" idx="1"/>
          </p:nvPr>
        </p:nvSpPr>
        <p:spPr>
          <a:xfrm>
            <a:off x="539552" y="980728"/>
            <a:ext cx="8497888" cy="5400675"/>
          </a:xfrm>
        </p:spPr>
        <p:txBody>
          <a:bodyPr lIns="90342" tIns="44379" rIns="90342" bIns="44379"/>
          <a:lstStyle/>
          <a:p>
            <a:pPr marL="233363" indent="-233363" eaLnBrk="1" hangingPunct="1">
              <a:defRPr/>
            </a:pPr>
            <a:r>
              <a:rPr lang="en-US" sz="3000" dirty="0"/>
              <a:t>Meaning of </a:t>
            </a:r>
            <a:r>
              <a:rPr lang="en-US" sz="3000" dirty="0" err="1"/>
              <a:t>Subsumption</a:t>
            </a:r>
            <a:endParaRPr lang="en-US" sz="3000" dirty="0"/>
          </a:p>
          <a:p>
            <a:pPr marL="339725" lvl="1" indent="0" eaLnBrk="1" hangingPunct="1">
              <a:lnSpc>
                <a:spcPct val="90000"/>
              </a:lnSpc>
              <a:buFontTx/>
              <a:buNone/>
              <a:defRPr/>
            </a:pPr>
            <a:r>
              <a:rPr lang="en-US" i="1" dirty="0">
                <a:latin typeface="Helvetica" charset="0"/>
                <a:ea typeface="ＭＳ Ｐゴシック" charset="0"/>
              </a:rPr>
              <a:t>A more general concept/description </a:t>
            </a:r>
            <a:r>
              <a:rPr lang="en-US" b="1" i="1" dirty="0">
                <a:latin typeface="Helvetica" charset="0"/>
                <a:ea typeface="ＭＳ Ｐゴシック" charset="0"/>
              </a:rPr>
              <a:t>subsumes</a:t>
            </a:r>
            <a:r>
              <a:rPr lang="en-US" i="1" dirty="0">
                <a:latin typeface="Helvetica" charset="0"/>
                <a:ea typeface="ＭＳ Ｐゴシック" charset="0"/>
              </a:rPr>
              <a:t> a more specific one.  Members of a subsumed concept are necessarily members of a subsuming concept</a:t>
            </a:r>
          </a:p>
          <a:p>
            <a:pPr marL="238125" indent="-228600" eaLnBrk="1" hangingPunct="1">
              <a:defRPr/>
            </a:pPr>
            <a:r>
              <a:rPr lang="en-US" sz="3000" dirty="0">
                <a:latin typeface="Calibri" panose="020F0502020204030204" pitchFamily="34" charset="0"/>
                <a:cs typeface="Calibri" panose="020F0502020204030204" pitchFamily="34" charset="0"/>
              </a:rPr>
              <a:t>Example: </a:t>
            </a:r>
            <a:r>
              <a:rPr lang="en-US" sz="3000" i="1" dirty="0">
                <a:latin typeface="Calibri" panose="020F0502020204030204" pitchFamily="34" charset="0"/>
                <a:cs typeface="Calibri" panose="020F0502020204030204" pitchFamily="34" charset="0"/>
              </a:rPr>
              <a:t>Animal </a:t>
            </a:r>
            <a:r>
              <a:rPr lang="en-US" sz="3000" dirty="0">
                <a:latin typeface="Calibri" panose="020F0502020204030204" pitchFamily="34" charset="0"/>
                <a:cs typeface="Calibri" panose="020F0502020204030204" pitchFamily="34" charset="0"/>
              </a:rPr>
              <a:t>subsumes </a:t>
            </a:r>
            <a:r>
              <a:rPr lang="en-US" sz="3000" i="1" dirty="0">
                <a:latin typeface="Calibri" panose="020F0502020204030204" pitchFamily="34" charset="0"/>
                <a:cs typeface="Calibri" panose="020F0502020204030204" pitchFamily="34" charset="0"/>
              </a:rPr>
              <a:t>Person; </a:t>
            </a:r>
            <a:r>
              <a:rPr lang="en-US" sz="3000" dirty="0">
                <a:latin typeface="Calibri" panose="020F0502020204030204" pitchFamily="34" charset="0"/>
                <a:cs typeface="Calibri" panose="020F0502020204030204" pitchFamily="34" charset="0"/>
              </a:rPr>
              <a:t>(aka IS-A, </a:t>
            </a:r>
            <a:r>
              <a:rPr lang="en-US" sz="3000" dirty="0" err="1">
                <a:latin typeface="Calibri" panose="020F0502020204030204" pitchFamily="34" charset="0"/>
                <a:cs typeface="Calibri" panose="020F0502020204030204" pitchFamily="34" charset="0"/>
              </a:rPr>
              <a:t>rdfs:subClassOf</a:t>
            </a:r>
            <a:r>
              <a:rPr lang="en-US" sz="3000" dirty="0">
                <a:latin typeface="Calibri" panose="020F0502020204030204" pitchFamily="34" charset="0"/>
                <a:cs typeface="Calibri" panose="020F0502020204030204" pitchFamily="34" charset="0"/>
              </a:rPr>
              <a:t>)</a:t>
            </a:r>
          </a:p>
          <a:p>
            <a:pPr marL="233363" indent="-233363" eaLnBrk="1" hangingPunct="1">
              <a:defRPr/>
            </a:pPr>
            <a:r>
              <a:rPr lang="en-US" sz="3000" dirty="0"/>
              <a:t>Two ways to formalize meaning of subsumption</a:t>
            </a:r>
          </a:p>
          <a:p>
            <a:pPr marL="457200" lvl="1" indent="-228600" eaLnBrk="1" hangingPunct="1">
              <a:defRPr/>
            </a:pPr>
            <a:r>
              <a:rPr lang="en-US" sz="2800" dirty="0">
                <a:ea typeface="ＭＳ Ｐゴシック" charset="0"/>
              </a:rPr>
              <a:t>Using logic: satisfying a subsumed concept implies that the subsuming concept is satisfied also</a:t>
            </a:r>
          </a:p>
          <a:p>
            <a:pPr marL="1031874" lvl="3" indent="0" eaLnBrk="1" hangingPunct="1">
              <a:buFontTx/>
              <a:buNone/>
              <a:defRPr/>
            </a:pPr>
            <a:r>
              <a:rPr lang="en-US" sz="2200" dirty="0">
                <a:ea typeface="ＭＳ Ｐゴシック" charset="0"/>
              </a:rPr>
              <a:t>E.g., if john is a person, he is also an animal</a:t>
            </a:r>
          </a:p>
          <a:p>
            <a:pPr marL="457200" lvl="1" indent="-228600" eaLnBrk="1" hangingPunct="1">
              <a:defRPr/>
            </a:pPr>
            <a:r>
              <a:rPr lang="en-US" sz="2800" dirty="0">
                <a:ea typeface="ＭＳ Ｐゴシック" charset="0"/>
              </a:rPr>
              <a:t>Using set theory: instances of subsumed concept are necessarily a subset of subsuming concept’s instances</a:t>
            </a:r>
          </a:p>
          <a:p>
            <a:pPr marL="1031874" lvl="3" indent="0" eaLnBrk="1" hangingPunct="1">
              <a:buFontTx/>
              <a:buNone/>
              <a:defRPr/>
            </a:pPr>
            <a:r>
              <a:rPr lang="en-US" sz="2200" dirty="0">
                <a:ea typeface="ＭＳ Ｐゴシック" charset="0"/>
              </a:rPr>
              <a:t>E.g., the set of all persons is a subset of all animals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What is </a:t>
            </a:r>
            <a:r>
              <a:rPr lang="en-GB" dirty="0">
                <a:latin typeface="Calibri" charset="0"/>
                <a:hlinkClick r:id="rId3"/>
              </a:rPr>
              <a:t>Description Logic</a:t>
            </a:r>
            <a:r>
              <a:rPr lang="en-GB" dirty="0">
                <a:latin typeface="Calibri" charset="0"/>
              </a:rPr>
              <a:t>?</a:t>
            </a:r>
            <a:endParaRPr lang="en-US" dirty="0">
              <a:latin typeface="Calibri" charset="0"/>
            </a:endParaRPr>
          </a:p>
        </p:txBody>
      </p:sp>
      <p:sp>
        <p:nvSpPr>
          <p:cNvPr id="642051" name="Rectangle 3"/>
          <p:cNvSpPr>
            <a:spLocks noGrp="1" noChangeArrowheads="1"/>
          </p:cNvSpPr>
          <p:nvPr>
            <p:ph type="body" idx="1"/>
          </p:nvPr>
        </p:nvSpPr>
        <p:spPr>
          <a:xfrm>
            <a:off x="468313" y="1196974"/>
            <a:ext cx="8424862" cy="5661025"/>
          </a:xfrm>
        </p:spPr>
        <p:txBody>
          <a:bodyPr/>
          <a:lstStyle/>
          <a:p>
            <a:pPr marL="342900" indent="-342900" eaLnBrk="1" hangingPunct="1">
              <a:defRPr/>
            </a:pPr>
            <a:r>
              <a:rPr lang="en-US" sz="3200" dirty="0"/>
              <a:t>A family of logic based KR formalisms</a:t>
            </a:r>
          </a:p>
          <a:p>
            <a:pPr marL="455613" lvl="1" indent="-228600" eaLnBrk="1" hangingPunct="1">
              <a:defRPr/>
            </a:pPr>
            <a:r>
              <a:rPr lang="en-US" sz="2800" dirty="0">
                <a:ea typeface="ＭＳ Ｐゴシック" charset="0"/>
              </a:rPr>
              <a:t>Descendants of </a:t>
            </a:r>
            <a:r>
              <a:rPr lang="en-US" sz="2800" dirty="0">
                <a:ea typeface="ＭＳ Ｐゴシック" charset="0"/>
                <a:hlinkClick r:id="rId4"/>
              </a:rPr>
              <a:t>semantic networks</a:t>
            </a:r>
            <a:r>
              <a:rPr lang="en-US" sz="2800" dirty="0">
                <a:ea typeface="ＭＳ Ｐゴシック" charset="0"/>
              </a:rPr>
              <a:t> and </a:t>
            </a:r>
            <a:r>
              <a:rPr lang="en-US" sz="2800" dirty="0">
                <a:ea typeface="ＭＳ Ｐゴシック" charset="0"/>
                <a:hlinkClick r:id="rId5"/>
              </a:rPr>
              <a:t>KL-ONE</a:t>
            </a:r>
            <a:endParaRPr lang="en-US" sz="2800" dirty="0">
              <a:ea typeface="ＭＳ Ｐゴシック" charset="0"/>
            </a:endParaRPr>
          </a:p>
          <a:p>
            <a:pPr marL="455613" lvl="1" indent="-228600" eaLnBrk="1" hangingPunct="1">
              <a:defRPr/>
            </a:pPr>
            <a:r>
              <a:rPr lang="en-US" sz="2800" dirty="0">
                <a:ea typeface="ＭＳ Ｐゴシック" charset="0"/>
              </a:rPr>
              <a:t>Describe domain in terms of concepts (classes), roles (relationships) and individuals</a:t>
            </a:r>
          </a:p>
          <a:p>
            <a:pPr marL="342900" indent="-342900" eaLnBrk="1" hangingPunct="1">
              <a:defRPr/>
            </a:pPr>
            <a:r>
              <a:rPr lang="en-US" sz="3200" dirty="0"/>
              <a:t>Distinguished by:</a:t>
            </a:r>
          </a:p>
          <a:p>
            <a:pPr marL="511175" lvl="1" indent="-284163" eaLnBrk="1" hangingPunct="1">
              <a:defRPr/>
            </a:pPr>
            <a:r>
              <a:rPr lang="en-US" sz="2600" dirty="0">
                <a:ea typeface="ＭＳ Ｐゴシック" charset="0"/>
              </a:rPr>
              <a:t>Formal semantics (typically </a:t>
            </a:r>
            <a:r>
              <a:rPr lang="en-US" sz="2600" dirty="0">
                <a:ea typeface="ＭＳ Ｐゴシック" charset="0"/>
                <a:hlinkClick r:id="rId6"/>
              </a:rPr>
              <a:t>model theoretic</a:t>
            </a:r>
            <a:r>
              <a:rPr lang="en-US" sz="2600" dirty="0">
                <a:ea typeface="ＭＳ Ｐゴシック" charset="0"/>
              </a:rPr>
              <a:t>) based on a </a:t>
            </a:r>
            <a:r>
              <a:rPr lang="en-US" sz="2600" dirty="0">
                <a:ea typeface="ＭＳ Ｐゴシック" charset="0"/>
                <a:hlinkClick r:id="rId7"/>
              </a:rPr>
              <a:t>decidable</a:t>
            </a:r>
            <a:r>
              <a:rPr lang="en-US" sz="2600" dirty="0">
                <a:ea typeface="ＭＳ Ｐゴシック" charset="0"/>
              </a:rPr>
              <a:t> fragments of FOL</a:t>
            </a:r>
          </a:p>
          <a:p>
            <a:pPr marL="455613" lvl="1" indent="-228600" eaLnBrk="1" hangingPunct="1">
              <a:defRPr/>
            </a:pPr>
            <a:r>
              <a:rPr lang="en-US" sz="2800" dirty="0">
                <a:ea typeface="ＭＳ Ｐゴシック" charset="0"/>
              </a:rPr>
              <a:t>Provision of inference services</a:t>
            </a:r>
          </a:p>
          <a:p>
            <a:pPr marL="852488" lvl="2" indent="-284163" eaLnBrk="1" hangingPunct="1">
              <a:defRPr/>
            </a:pPr>
            <a:r>
              <a:rPr lang="en-US" sz="2400" dirty="0">
                <a:ea typeface="ＭＳ Ｐゴシック" charset="0"/>
              </a:rPr>
              <a:t>Sound and complete decision procedures for key problems</a:t>
            </a:r>
          </a:p>
          <a:p>
            <a:pPr marL="852488" lvl="2" indent="-284163" eaLnBrk="1" hangingPunct="1">
              <a:defRPr/>
            </a:pPr>
            <a:r>
              <a:rPr lang="en-US" sz="2400" dirty="0">
                <a:ea typeface="ＭＳ Ｐゴシック" charset="0"/>
              </a:rPr>
              <a:t>Implemented systems (highly optimized)</a:t>
            </a:r>
          </a:p>
          <a:p>
            <a:pPr marL="109538" indent="-284163" eaLnBrk="1" hangingPunct="1">
              <a:defRPr/>
            </a:pPr>
            <a:r>
              <a:rPr lang="en-US" sz="3200" dirty="0"/>
              <a:t>Formal basis for OWL (DL profile)</a:t>
            </a:r>
            <a:endParaRPr lang="en-US" sz="3200" dirty="0">
              <a:ea typeface="ＭＳ Ｐゴシック" charset="0"/>
            </a:endParaRPr>
          </a:p>
          <a:p>
            <a:pPr marL="342900" indent="-342900" eaLnBrk="1" hangingPunct="1">
              <a:defRPr/>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2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2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How Does Classification Work?</a:t>
            </a:r>
          </a:p>
        </p:txBody>
      </p:sp>
      <p:grpSp>
        <p:nvGrpSpPr>
          <p:cNvPr id="51202" name="Group 3"/>
          <p:cNvGrpSpPr>
            <a:grpSpLocks/>
          </p:cNvGrpSpPr>
          <p:nvPr/>
        </p:nvGrpSpPr>
        <p:grpSpPr bwMode="auto">
          <a:xfrm>
            <a:off x="2679700" y="1917700"/>
            <a:ext cx="1727200" cy="660400"/>
            <a:chOff x="1690" y="1210"/>
            <a:chExt cx="1090" cy="417"/>
          </a:xfrm>
        </p:grpSpPr>
        <p:sp>
          <p:nvSpPr>
            <p:cNvPr id="512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9"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1203" name="Group 6"/>
          <p:cNvGrpSpPr>
            <a:grpSpLocks/>
          </p:cNvGrpSpPr>
          <p:nvPr/>
        </p:nvGrpSpPr>
        <p:grpSpPr bwMode="auto">
          <a:xfrm>
            <a:off x="1612900" y="3136900"/>
            <a:ext cx="1727200" cy="660400"/>
            <a:chOff x="1017" y="1980"/>
            <a:chExt cx="1090" cy="416"/>
          </a:xfrm>
        </p:grpSpPr>
        <p:sp>
          <p:nvSpPr>
            <p:cNvPr id="512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7"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1204" name="Group 9"/>
          <p:cNvGrpSpPr>
            <a:grpSpLocks/>
          </p:cNvGrpSpPr>
          <p:nvPr/>
        </p:nvGrpSpPr>
        <p:grpSpPr bwMode="auto">
          <a:xfrm>
            <a:off x="1536700" y="4508500"/>
            <a:ext cx="1727200" cy="660400"/>
            <a:chOff x="969" y="2845"/>
            <a:chExt cx="1090" cy="417"/>
          </a:xfrm>
        </p:grpSpPr>
        <p:sp>
          <p:nvSpPr>
            <p:cNvPr id="512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5"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1205" name="Group 12"/>
          <p:cNvGrpSpPr>
            <a:grpSpLocks/>
          </p:cNvGrpSpPr>
          <p:nvPr/>
        </p:nvGrpSpPr>
        <p:grpSpPr bwMode="auto">
          <a:xfrm>
            <a:off x="4090988" y="3136900"/>
            <a:ext cx="1876425" cy="660400"/>
            <a:chOff x="2581" y="1980"/>
            <a:chExt cx="1183" cy="416"/>
          </a:xfrm>
        </p:grpSpPr>
        <p:sp>
          <p:nvSpPr>
            <p:cNvPr id="512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3"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1206" name="Group 15"/>
          <p:cNvGrpSpPr>
            <a:grpSpLocks/>
          </p:cNvGrpSpPr>
          <p:nvPr/>
        </p:nvGrpSpPr>
        <p:grpSpPr bwMode="auto">
          <a:xfrm>
            <a:off x="6642100" y="4508500"/>
            <a:ext cx="1727200" cy="660400"/>
            <a:chOff x="4190" y="2845"/>
            <a:chExt cx="1089" cy="417"/>
          </a:xfrm>
        </p:grpSpPr>
        <p:sp>
          <p:nvSpPr>
            <p:cNvPr id="512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1"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1207" name="Group 18"/>
          <p:cNvGrpSpPr>
            <a:grpSpLocks/>
          </p:cNvGrpSpPr>
          <p:nvPr/>
        </p:nvGrpSpPr>
        <p:grpSpPr bwMode="auto">
          <a:xfrm>
            <a:off x="6642100" y="3136900"/>
            <a:ext cx="1727200" cy="660400"/>
            <a:chOff x="4190" y="1980"/>
            <a:chExt cx="1089" cy="416"/>
          </a:xfrm>
        </p:grpSpPr>
        <p:sp>
          <p:nvSpPr>
            <p:cNvPr id="512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19"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1208" name="Line 21"/>
          <p:cNvSpPr>
            <a:spLocks noChangeShapeType="1"/>
          </p:cNvSpPr>
          <p:nvPr/>
        </p:nvSpPr>
        <p:spPr bwMode="auto">
          <a:xfrm flipV="1">
            <a:off x="2533650" y="2514600"/>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09" name="Line 22"/>
          <p:cNvSpPr>
            <a:spLocks noChangeShapeType="1"/>
          </p:cNvSpPr>
          <p:nvPr/>
        </p:nvSpPr>
        <p:spPr bwMode="auto">
          <a:xfrm flipH="1" flipV="1">
            <a:off x="4114800" y="2514600"/>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0" name="Line 23"/>
          <p:cNvSpPr>
            <a:spLocks noChangeShapeType="1"/>
          </p:cNvSpPr>
          <p:nvPr/>
        </p:nvSpPr>
        <p:spPr bwMode="auto">
          <a:xfrm flipV="1">
            <a:off x="2362200" y="3810000"/>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1" name="Line 24"/>
          <p:cNvSpPr>
            <a:spLocks noChangeShapeType="1"/>
          </p:cNvSpPr>
          <p:nvPr/>
        </p:nvSpPr>
        <p:spPr bwMode="auto">
          <a:xfrm flipV="1">
            <a:off x="7467600" y="3810000"/>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2" name="Line 25"/>
          <p:cNvSpPr>
            <a:spLocks noChangeShapeType="1"/>
          </p:cNvSpPr>
          <p:nvPr/>
        </p:nvSpPr>
        <p:spPr bwMode="auto">
          <a:xfrm>
            <a:off x="5956300" y="3505200"/>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3" name="Rectangle 26"/>
          <p:cNvSpPr>
            <a:spLocks noChangeArrowheads="1"/>
          </p:cNvSpPr>
          <p:nvPr/>
        </p:nvSpPr>
        <p:spPr bwMode="auto">
          <a:xfrm>
            <a:off x="5862638" y="3195638"/>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1214" name="Rectangle 27"/>
          <p:cNvSpPr>
            <a:spLocks noChangeArrowheads="1"/>
          </p:cNvSpPr>
          <p:nvPr/>
        </p:nvSpPr>
        <p:spPr bwMode="auto">
          <a:xfrm>
            <a:off x="1366838" y="5329238"/>
            <a:ext cx="1609725"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dog is</a:t>
            </a:r>
            <a:br>
              <a:rPr lang="en-US" sz="2000" b="1" i="1">
                <a:latin typeface="Calibri" charset="0"/>
              </a:rPr>
            </a:br>
            <a:r>
              <a:rPr lang="en-US" sz="2000" b="1" i="1">
                <a:latin typeface="Calibri" charset="0"/>
              </a:rPr>
              <a:t>a mammal”</a:t>
            </a:r>
          </a:p>
        </p:txBody>
      </p:sp>
      <p:sp>
        <p:nvSpPr>
          <p:cNvPr id="51215" name="Rectangle 28"/>
          <p:cNvSpPr>
            <a:spLocks noChangeArrowheads="1"/>
          </p:cNvSpPr>
          <p:nvPr/>
        </p:nvSpPr>
        <p:spPr bwMode="auto">
          <a:xfrm>
            <a:off x="4033838" y="4186238"/>
            <a:ext cx="2066925"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sick animal has a disease”</a:t>
            </a:r>
          </a:p>
        </p:txBody>
      </p:sp>
      <p:sp>
        <p:nvSpPr>
          <p:cNvPr id="51216" name="Rectangle 29"/>
          <p:cNvSpPr>
            <a:spLocks noChangeArrowheads="1"/>
          </p:cNvSpPr>
          <p:nvPr/>
        </p:nvSpPr>
        <p:spPr bwMode="auto">
          <a:xfrm>
            <a:off x="6853238" y="5329238"/>
            <a:ext cx="1533525"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“rabies is a disease”</a:t>
            </a:r>
          </a:p>
        </p:txBody>
      </p:sp>
      <p:sp>
        <p:nvSpPr>
          <p:cNvPr id="51217" name="TextBox 1"/>
          <p:cNvSpPr txBox="1">
            <a:spLocks noChangeArrowheads="1"/>
          </p:cNvSpPr>
          <p:nvPr/>
        </p:nvSpPr>
        <p:spPr bwMode="auto">
          <a:xfrm>
            <a:off x="250825" y="6092825"/>
            <a:ext cx="8569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A sick animal is </a:t>
            </a:r>
            <a:r>
              <a:rPr lang="en-US" sz="2000" b="1">
                <a:latin typeface="Calibri" charset="0"/>
              </a:rPr>
              <a:t>defined</a:t>
            </a:r>
            <a:r>
              <a:rPr lang="en-US" sz="2000">
                <a:latin typeface="Calibri" charset="0"/>
              </a:rPr>
              <a:t> as something that is both an animal and has at least one thing that is a kind of a disease</a:t>
            </a:r>
          </a:p>
        </p:txBody>
      </p:sp>
      <p:sp>
        <p:nvSpPr>
          <p:cNvPr id="6" name="TextBox 5">
            <a:extLst>
              <a:ext uri="{FF2B5EF4-FFF2-40B4-BE49-F238E27FC236}">
                <a16:creationId xmlns:a16="http://schemas.microsoft.com/office/drawing/2014/main" id="{EF4DFEF9-94D4-A946-ABD3-4963972E6258}"/>
              </a:ext>
            </a:extLst>
          </p:cNvPr>
          <p:cNvSpPr txBox="1"/>
          <p:nvPr/>
        </p:nvSpPr>
        <p:spPr>
          <a:xfrm>
            <a:off x="4266823" y="2509550"/>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Defining a “rabid dog”</a:t>
            </a:r>
          </a:p>
        </p:txBody>
      </p:sp>
      <p:grpSp>
        <p:nvGrpSpPr>
          <p:cNvPr id="53250" name="Group 3"/>
          <p:cNvGrpSpPr>
            <a:grpSpLocks/>
          </p:cNvGrpSpPr>
          <p:nvPr/>
        </p:nvGrpSpPr>
        <p:grpSpPr bwMode="auto">
          <a:xfrm>
            <a:off x="2679700" y="1412875"/>
            <a:ext cx="1727200" cy="660400"/>
            <a:chOff x="1690" y="1210"/>
            <a:chExt cx="1090" cy="417"/>
          </a:xfrm>
        </p:grpSpPr>
        <p:sp>
          <p:nvSpPr>
            <p:cNvPr id="53279"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80"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3251" name="Group 6"/>
          <p:cNvGrpSpPr>
            <a:grpSpLocks/>
          </p:cNvGrpSpPr>
          <p:nvPr/>
        </p:nvGrpSpPr>
        <p:grpSpPr bwMode="auto">
          <a:xfrm>
            <a:off x="1612900" y="2632075"/>
            <a:ext cx="1727200" cy="660400"/>
            <a:chOff x="1017" y="1980"/>
            <a:chExt cx="1090" cy="416"/>
          </a:xfrm>
        </p:grpSpPr>
        <p:sp>
          <p:nvSpPr>
            <p:cNvPr id="53277"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8"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3252" name="Group 9"/>
          <p:cNvGrpSpPr>
            <a:grpSpLocks/>
          </p:cNvGrpSpPr>
          <p:nvPr/>
        </p:nvGrpSpPr>
        <p:grpSpPr bwMode="auto">
          <a:xfrm>
            <a:off x="1536700" y="4003675"/>
            <a:ext cx="1727200" cy="660400"/>
            <a:chOff x="969" y="2845"/>
            <a:chExt cx="1090" cy="417"/>
          </a:xfrm>
        </p:grpSpPr>
        <p:sp>
          <p:nvSpPr>
            <p:cNvPr id="53275"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6"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3253" name="Group 12"/>
          <p:cNvGrpSpPr>
            <a:grpSpLocks/>
          </p:cNvGrpSpPr>
          <p:nvPr/>
        </p:nvGrpSpPr>
        <p:grpSpPr bwMode="auto">
          <a:xfrm>
            <a:off x="4090988" y="2632075"/>
            <a:ext cx="1876425" cy="660400"/>
            <a:chOff x="2581" y="1980"/>
            <a:chExt cx="1183" cy="416"/>
          </a:xfrm>
        </p:grpSpPr>
        <p:sp>
          <p:nvSpPr>
            <p:cNvPr id="53273"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4"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3254" name="Group 15"/>
          <p:cNvGrpSpPr>
            <a:grpSpLocks/>
          </p:cNvGrpSpPr>
          <p:nvPr/>
        </p:nvGrpSpPr>
        <p:grpSpPr bwMode="auto">
          <a:xfrm>
            <a:off x="6642100" y="4003675"/>
            <a:ext cx="1727200" cy="660400"/>
            <a:chOff x="4190" y="2845"/>
            <a:chExt cx="1089" cy="417"/>
          </a:xfrm>
        </p:grpSpPr>
        <p:sp>
          <p:nvSpPr>
            <p:cNvPr id="53271"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2"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3255" name="Group 18"/>
          <p:cNvGrpSpPr>
            <a:grpSpLocks/>
          </p:cNvGrpSpPr>
          <p:nvPr/>
        </p:nvGrpSpPr>
        <p:grpSpPr bwMode="auto">
          <a:xfrm>
            <a:off x="6642100" y="2632075"/>
            <a:ext cx="1727200" cy="660400"/>
            <a:chOff x="4190" y="1980"/>
            <a:chExt cx="1089" cy="416"/>
          </a:xfrm>
        </p:grpSpPr>
        <p:sp>
          <p:nvSpPr>
            <p:cNvPr id="53269"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0"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3256" name="Line 21"/>
          <p:cNvSpPr>
            <a:spLocks noChangeShapeType="1"/>
          </p:cNvSpPr>
          <p:nvPr/>
        </p:nvSpPr>
        <p:spPr bwMode="auto">
          <a:xfrm flipV="1">
            <a:off x="2533650" y="2009775"/>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7" name="Line 22"/>
          <p:cNvSpPr>
            <a:spLocks noChangeShapeType="1"/>
          </p:cNvSpPr>
          <p:nvPr/>
        </p:nvSpPr>
        <p:spPr bwMode="auto">
          <a:xfrm flipH="1" flipV="1">
            <a:off x="4114800" y="2009775"/>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8" name="Line 23"/>
          <p:cNvSpPr>
            <a:spLocks noChangeShapeType="1"/>
          </p:cNvSpPr>
          <p:nvPr/>
        </p:nvSpPr>
        <p:spPr bwMode="auto">
          <a:xfrm flipV="1">
            <a:off x="2362200" y="33051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9" name="Line 24"/>
          <p:cNvSpPr>
            <a:spLocks noChangeShapeType="1"/>
          </p:cNvSpPr>
          <p:nvPr/>
        </p:nvSpPr>
        <p:spPr bwMode="auto">
          <a:xfrm flipV="1">
            <a:off x="7467600" y="33051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0" name="Line 25"/>
          <p:cNvSpPr>
            <a:spLocks noChangeShapeType="1"/>
          </p:cNvSpPr>
          <p:nvPr/>
        </p:nvSpPr>
        <p:spPr bwMode="auto">
          <a:xfrm>
            <a:off x="5956300" y="3000375"/>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1" name="Rectangle 26"/>
          <p:cNvSpPr>
            <a:spLocks noChangeArrowheads="1"/>
          </p:cNvSpPr>
          <p:nvPr/>
        </p:nvSpPr>
        <p:spPr bwMode="auto">
          <a:xfrm>
            <a:off x="5862638" y="26908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3262" name="Group 27"/>
          <p:cNvGrpSpPr>
            <a:grpSpLocks/>
          </p:cNvGrpSpPr>
          <p:nvPr/>
        </p:nvGrpSpPr>
        <p:grpSpPr bwMode="auto">
          <a:xfrm>
            <a:off x="1444625" y="5311775"/>
            <a:ext cx="1701800" cy="635000"/>
            <a:chOff x="911" y="3671"/>
            <a:chExt cx="1074" cy="401"/>
          </a:xfrm>
        </p:grpSpPr>
        <p:sp>
          <p:nvSpPr>
            <p:cNvPr id="53267" name="Oval 28"/>
            <p:cNvSpPr>
              <a:spLocks noChangeArrowheads="1"/>
            </p:cNvSpPr>
            <p:nvPr/>
          </p:nvSpPr>
          <p:spPr bwMode="auto">
            <a:xfrm>
              <a:off x="911" y="3671"/>
              <a:ext cx="1074" cy="401"/>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3268" name="Rectangle 29"/>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3263" name="Line 30"/>
          <p:cNvSpPr>
            <a:spLocks noChangeShapeType="1"/>
          </p:cNvSpPr>
          <p:nvPr/>
        </p:nvSpPr>
        <p:spPr bwMode="auto">
          <a:xfrm flipV="1">
            <a:off x="2362200" y="4676775"/>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4" name="Rectangle 31"/>
          <p:cNvSpPr>
            <a:spLocks noChangeArrowheads="1"/>
          </p:cNvSpPr>
          <p:nvPr/>
        </p:nvSpPr>
        <p:spPr bwMode="auto">
          <a:xfrm>
            <a:off x="4643438" y="45958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3265" name="Line 32"/>
          <p:cNvSpPr>
            <a:spLocks noChangeShapeType="1"/>
          </p:cNvSpPr>
          <p:nvPr/>
        </p:nvSpPr>
        <p:spPr bwMode="auto">
          <a:xfrm flipV="1">
            <a:off x="3136900" y="4448175"/>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6" name="TextBox 32"/>
          <p:cNvSpPr txBox="1">
            <a:spLocks noChangeArrowheads="1"/>
          </p:cNvSpPr>
          <p:nvPr/>
        </p:nvSpPr>
        <p:spPr bwMode="auto">
          <a:xfrm>
            <a:off x="358775" y="6206901"/>
            <a:ext cx="8569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The </a:t>
            </a:r>
            <a:r>
              <a:rPr lang="en-US" sz="2000" b="1" dirty="0">
                <a:latin typeface="Calibri" charset="0"/>
              </a:rPr>
              <a:t>rabid dog </a:t>
            </a:r>
            <a:r>
              <a:rPr lang="en-US" sz="2000" dirty="0" err="1">
                <a:latin typeface="Calibri" charset="0"/>
              </a:rPr>
              <a:t>cocept</a:t>
            </a:r>
            <a:r>
              <a:rPr lang="en-US" sz="2000" dirty="0">
                <a:latin typeface="Calibri" charset="0"/>
              </a:rPr>
              <a:t>  is </a:t>
            </a:r>
            <a:r>
              <a:rPr lang="en-US" sz="2000" b="1" dirty="0">
                <a:latin typeface="Calibri" charset="0"/>
              </a:rPr>
              <a:t>defined</a:t>
            </a:r>
            <a:r>
              <a:rPr lang="en-US" sz="2000" dirty="0">
                <a:latin typeface="Calibri" charset="0"/>
              </a:rPr>
              <a:t> as something that is both a dog and has rabies</a:t>
            </a:r>
          </a:p>
        </p:txBody>
      </p:sp>
      <p:sp>
        <p:nvSpPr>
          <p:cNvPr id="34" name="TextBox 33">
            <a:extLst>
              <a:ext uri="{FF2B5EF4-FFF2-40B4-BE49-F238E27FC236}">
                <a16:creationId xmlns:a16="http://schemas.microsoft.com/office/drawing/2014/main" id="{0BCA8225-DF0B-E348-8258-95809C3CF3A4}"/>
              </a:ext>
            </a:extLst>
          </p:cNvPr>
          <p:cNvSpPr txBox="1"/>
          <p:nvPr/>
        </p:nvSpPr>
        <p:spPr>
          <a:xfrm>
            <a:off x="2270020" y="4715143"/>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Classification as a “sick animal”</a:t>
            </a:r>
          </a:p>
        </p:txBody>
      </p:sp>
      <p:grpSp>
        <p:nvGrpSpPr>
          <p:cNvPr id="55298" name="Group 3"/>
          <p:cNvGrpSpPr>
            <a:grpSpLocks/>
          </p:cNvGrpSpPr>
          <p:nvPr/>
        </p:nvGrpSpPr>
        <p:grpSpPr bwMode="auto">
          <a:xfrm>
            <a:off x="2679700" y="1341438"/>
            <a:ext cx="1727200" cy="660400"/>
            <a:chOff x="1690" y="1210"/>
            <a:chExt cx="1090" cy="417"/>
          </a:xfrm>
        </p:grpSpPr>
        <p:sp>
          <p:nvSpPr>
            <p:cNvPr id="553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9"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5299" name="Group 6"/>
          <p:cNvGrpSpPr>
            <a:grpSpLocks/>
          </p:cNvGrpSpPr>
          <p:nvPr/>
        </p:nvGrpSpPr>
        <p:grpSpPr bwMode="auto">
          <a:xfrm>
            <a:off x="1612900" y="2560638"/>
            <a:ext cx="1727200" cy="660400"/>
            <a:chOff x="1017" y="1980"/>
            <a:chExt cx="1090" cy="416"/>
          </a:xfrm>
        </p:grpSpPr>
        <p:sp>
          <p:nvSpPr>
            <p:cNvPr id="553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7"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5300" name="Group 9"/>
          <p:cNvGrpSpPr>
            <a:grpSpLocks/>
          </p:cNvGrpSpPr>
          <p:nvPr/>
        </p:nvGrpSpPr>
        <p:grpSpPr bwMode="auto">
          <a:xfrm>
            <a:off x="1536700" y="3932238"/>
            <a:ext cx="1727200" cy="660400"/>
            <a:chOff x="969" y="2845"/>
            <a:chExt cx="1090" cy="417"/>
          </a:xfrm>
        </p:grpSpPr>
        <p:sp>
          <p:nvSpPr>
            <p:cNvPr id="553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5"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5301" name="Group 12"/>
          <p:cNvGrpSpPr>
            <a:grpSpLocks/>
          </p:cNvGrpSpPr>
          <p:nvPr/>
        </p:nvGrpSpPr>
        <p:grpSpPr bwMode="auto">
          <a:xfrm>
            <a:off x="4090988" y="2560638"/>
            <a:ext cx="1876425" cy="660400"/>
            <a:chOff x="2581" y="1980"/>
            <a:chExt cx="1183" cy="416"/>
          </a:xfrm>
        </p:grpSpPr>
        <p:sp>
          <p:nvSpPr>
            <p:cNvPr id="553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3"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5302" name="Group 15"/>
          <p:cNvGrpSpPr>
            <a:grpSpLocks/>
          </p:cNvGrpSpPr>
          <p:nvPr/>
        </p:nvGrpSpPr>
        <p:grpSpPr bwMode="auto">
          <a:xfrm>
            <a:off x="6642100" y="3932238"/>
            <a:ext cx="1727200" cy="660400"/>
            <a:chOff x="4190" y="2845"/>
            <a:chExt cx="1089" cy="417"/>
          </a:xfrm>
        </p:grpSpPr>
        <p:sp>
          <p:nvSpPr>
            <p:cNvPr id="553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1"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5303" name="Group 18"/>
          <p:cNvGrpSpPr>
            <a:grpSpLocks/>
          </p:cNvGrpSpPr>
          <p:nvPr/>
        </p:nvGrpSpPr>
        <p:grpSpPr bwMode="auto">
          <a:xfrm>
            <a:off x="6642100" y="2560638"/>
            <a:ext cx="1727200" cy="660400"/>
            <a:chOff x="4190" y="1980"/>
            <a:chExt cx="1089" cy="416"/>
          </a:xfrm>
        </p:grpSpPr>
        <p:sp>
          <p:nvSpPr>
            <p:cNvPr id="553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19"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5304"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5"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6"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7"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8"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9"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5310"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1"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5312" name="Group 29"/>
          <p:cNvGrpSpPr>
            <a:grpSpLocks/>
          </p:cNvGrpSpPr>
          <p:nvPr/>
        </p:nvGrpSpPr>
        <p:grpSpPr bwMode="auto">
          <a:xfrm>
            <a:off x="1431925" y="5227638"/>
            <a:ext cx="1727200" cy="660400"/>
            <a:chOff x="903" y="3663"/>
            <a:chExt cx="1090" cy="417"/>
          </a:xfrm>
        </p:grpSpPr>
        <p:sp>
          <p:nvSpPr>
            <p:cNvPr id="55316"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5317"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5313"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4" name="Line 33"/>
          <p:cNvSpPr>
            <a:spLocks noChangeShapeType="1"/>
          </p:cNvSpPr>
          <p:nvPr/>
        </p:nvSpPr>
        <p:spPr bwMode="auto">
          <a:xfrm flipV="1">
            <a:off x="2990850" y="3233738"/>
            <a:ext cx="1714500" cy="21336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5" name="TextBox 33"/>
          <p:cNvSpPr txBox="1">
            <a:spLocks noChangeArrowheads="1"/>
          </p:cNvSpPr>
          <p:nvPr/>
        </p:nvSpPr>
        <p:spPr bwMode="auto">
          <a:xfrm>
            <a:off x="179388" y="6237288"/>
            <a:ext cx="8569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We can easily prove that s rabid dog is a kind of sick animal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Defining “rabid animal”</a:t>
            </a:r>
          </a:p>
        </p:txBody>
      </p:sp>
      <p:grpSp>
        <p:nvGrpSpPr>
          <p:cNvPr id="57346" name="Group 3"/>
          <p:cNvGrpSpPr>
            <a:grpSpLocks/>
          </p:cNvGrpSpPr>
          <p:nvPr/>
        </p:nvGrpSpPr>
        <p:grpSpPr bwMode="auto">
          <a:xfrm>
            <a:off x="2679700" y="1341438"/>
            <a:ext cx="1727200" cy="660400"/>
            <a:chOff x="1690" y="1210"/>
            <a:chExt cx="1090" cy="417"/>
          </a:xfrm>
        </p:grpSpPr>
        <p:sp>
          <p:nvSpPr>
            <p:cNvPr id="57381"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2"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7347" name="Group 6"/>
          <p:cNvGrpSpPr>
            <a:grpSpLocks/>
          </p:cNvGrpSpPr>
          <p:nvPr/>
        </p:nvGrpSpPr>
        <p:grpSpPr bwMode="auto">
          <a:xfrm>
            <a:off x="1612900" y="2560638"/>
            <a:ext cx="1727200" cy="660400"/>
            <a:chOff x="1017" y="1980"/>
            <a:chExt cx="1090" cy="416"/>
          </a:xfrm>
        </p:grpSpPr>
        <p:sp>
          <p:nvSpPr>
            <p:cNvPr id="57379"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0"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7348" name="Group 9"/>
          <p:cNvGrpSpPr>
            <a:grpSpLocks/>
          </p:cNvGrpSpPr>
          <p:nvPr/>
        </p:nvGrpSpPr>
        <p:grpSpPr bwMode="auto">
          <a:xfrm>
            <a:off x="1536700" y="3932238"/>
            <a:ext cx="1727200" cy="660400"/>
            <a:chOff x="969" y="2845"/>
            <a:chExt cx="1090" cy="417"/>
          </a:xfrm>
        </p:grpSpPr>
        <p:sp>
          <p:nvSpPr>
            <p:cNvPr id="57377"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8"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7349" name="Group 12"/>
          <p:cNvGrpSpPr>
            <a:grpSpLocks/>
          </p:cNvGrpSpPr>
          <p:nvPr/>
        </p:nvGrpSpPr>
        <p:grpSpPr bwMode="auto">
          <a:xfrm>
            <a:off x="4090988" y="2560638"/>
            <a:ext cx="1876425" cy="660400"/>
            <a:chOff x="2581" y="1980"/>
            <a:chExt cx="1183" cy="416"/>
          </a:xfrm>
        </p:grpSpPr>
        <p:sp>
          <p:nvSpPr>
            <p:cNvPr id="57375"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6"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7350" name="Group 15"/>
          <p:cNvGrpSpPr>
            <a:grpSpLocks/>
          </p:cNvGrpSpPr>
          <p:nvPr/>
        </p:nvGrpSpPr>
        <p:grpSpPr bwMode="auto">
          <a:xfrm>
            <a:off x="6642100" y="3932238"/>
            <a:ext cx="1727200" cy="660400"/>
            <a:chOff x="4190" y="2845"/>
            <a:chExt cx="1089" cy="417"/>
          </a:xfrm>
        </p:grpSpPr>
        <p:sp>
          <p:nvSpPr>
            <p:cNvPr id="57373"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4"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7351" name="Group 18"/>
          <p:cNvGrpSpPr>
            <a:grpSpLocks/>
          </p:cNvGrpSpPr>
          <p:nvPr/>
        </p:nvGrpSpPr>
        <p:grpSpPr bwMode="auto">
          <a:xfrm>
            <a:off x="6642100" y="2560638"/>
            <a:ext cx="1727200" cy="660400"/>
            <a:chOff x="4190" y="1980"/>
            <a:chExt cx="1089" cy="416"/>
          </a:xfrm>
        </p:grpSpPr>
        <p:sp>
          <p:nvSpPr>
            <p:cNvPr id="57371"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2"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7352"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3"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5"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6"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7"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58"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9"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7360" name="Group 29"/>
          <p:cNvGrpSpPr>
            <a:grpSpLocks/>
          </p:cNvGrpSpPr>
          <p:nvPr/>
        </p:nvGrpSpPr>
        <p:grpSpPr bwMode="auto">
          <a:xfrm>
            <a:off x="1431925" y="5227638"/>
            <a:ext cx="1727200" cy="660400"/>
            <a:chOff x="903" y="3663"/>
            <a:chExt cx="1090" cy="417"/>
          </a:xfrm>
        </p:grpSpPr>
        <p:sp>
          <p:nvSpPr>
            <p:cNvPr id="57369"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7370"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7361"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2" name="Line 33"/>
          <p:cNvSpPr>
            <a:spLocks noChangeShapeType="1"/>
          </p:cNvSpPr>
          <p:nvPr/>
        </p:nvSpPr>
        <p:spPr bwMode="auto">
          <a:xfrm flipV="1">
            <a:off x="2990850" y="3233738"/>
            <a:ext cx="1714500" cy="2133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3" name="Oval 34"/>
          <p:cNvSpPr>
            <a:spLocks noChangeArrowheads="1"/>
          </p:cNvSpPr>
          <p:nvPr/>
        </p:nvSpPr>
        <p:spPr bwMode="auto">
          <a:xfrm>
            <a:off x="4368800" y="5316538"/>
            <a:ext cx="2159000" cy="558800"/>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7364" name="Rectangle 35"/>
          <p:cNvSpPr>
            <a:spLocks noChangeArrowheads="1"/>
          </p:cNvSpPr>
          <p:nvPr/>
        </p:nvSpPr>
        <p:spPr bwMode="auto">
          <a:xfrm>
            <a:off x="4395788" y="5362575"/>
            <a:ext cx="208597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sp>
        <p:nvSpPr>
          <p:cNvPr id="57365" name="Line 36"/>
          <p:cNvSpPr>
            <a:spLocks noChangeShapeType="1"/>
          </p:cNvSpPr>
          <p:nvPr/>
        </p:nvSpPr>
        <p:spPr bwMode="auto">
          <a:xfrm flipH="1" flipV="1">
            <a:off x="3657600" y="2014538"/>
            <a:ext cx="1066800" cy="3352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6" name="Line 37"/>
          <p:cNvSpPr>
            <a:spLocks noChangeShapeType="1"/>
          </p:cNvSpPr>
          <p:nvPr/>
        </p:nvSpPr>
        <p:spPr bwMode="auto">
          <a:xfrm flipV="1">
            <a:off x="5880100" y="4529138"/>
            <a:ext cx="889000" cy="762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7" name="Rectangle 38"/>
          <p:cNvSpPr>
            <a:spLocks noChangeArrowheads="1"/>
          </p:cNvSpPr>
          <p:nvPr/>
        </p:nvSpPr>
        <p:spPr bwMode="auto">
          <a:xfrm>
            <a:off x="5557838" y="4829175"/>
            <a:ext cx="769937"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68" name="TextBox 38"/>
          <p:cNvSpPr txBox="1">
            <a:spLocks noChangeArrowheads="1"/>
          </p:cNvSpPr>
          <p:nvPr/>
        </p:nvSpPr>
        <p:spPr bwMode="auto">
          <a:xfrm>
            <a:off x="683568" y="6105525"/>
            <a:ext cx="7495407"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the </a:t>
            </a:r>
            <a:r>
              <a:rPr lang="en-US" sz="2000" b="1" dirty="0">
                <a:latin typeface="Calibri" charset="0"/>
              </a:rPr>
              <a:t>rabid animal </a:t>
            </a:r>
            <a:r>
              <a:rPr lang="en-US" sz="2000" dirty="0">
                <a:latin typeface="Calibri" charset="0"/>
              </a:rPr>
              <a:t>concept  is </a:t>
            </a:r>
            <a:r>
              <a:rPr lang="en-US" sz="2000" b="1" dirty="0">
                <a:latin typeface="Calibri" charset="0"/>
              </a:rPr>
              <a:t>defined</a:t>
            </a:r>
            <a:r>
              <a:rPr lang="en-US" sz="2000" dirty="0">
                <a:latin typeface="Calibri" charset="0"/>
              </a:rPr>
              <a:t> as something that is both an animal and has rabies</a:t>
            </a:r>
          </a:p>
        </p:txBody>
      </p:sp>
      <p:sp>
        <p:nvSpPr>
          <p:cNvPr id="40" name="TextBox 39">
            <a:extLst>
              <a:ext uri="{FF2B5EF4-FFF2-40B4-BE49-F238E27FC236}">
                <a16:creationId xmlns:a16="http://schemas.microsoft.com/office/drawing/2014/main" id="{25047B7C-F648-7849-8D3E-E2E33685F07A}"/>
              </a:ext>
            </a:extLst>
          </p:cNvPr>
          <p:cNvSpPr txBox="1"/>
          <p:nvPr/>
        </p:nvSpPr>
        <p:spPr>
          <a:xfrm>
            <a:off x="4268527" y="3970111"/>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sz="3600" dirty="0">
                <a:latin typeface="Calibri" charset="0"/>
              </a:rPr>
              <a:t>DL reasoners places concepts in hierarchy</a:t>
            </a:r>
          </a:p>
        </p:txBody>
      </p:sp>
      <p:grpSp>
        <p:nvGrpSpPr>
          <p:cNvPr id="59394" name="Group 3"/>
          <p:cNvGrpSpPr>
            <a:grpSpLocks/>
          </p:cNvGrpSpPr>
          <p:nvPr/>
        </p:nvGrpSpPr>
        <p:grpSpPr bwMode="auto">
          <a:xfrm>
            <a:off x="2679700" y="1527175"/>
            <a:ext cx="1727200" cy="660400"/>
            <a:chOff x="1690" y="1210"/>
            <a:chExt cx="1090" cy="417"/>
          </a:xfrm>
        </p:grpSpPr>
        <p:sp>
          <p:nvSpPr>
            <p:cNvPr id="59435"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6"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9395" name="Group 6"/>
          <p:cNvGrpSpPr>
            <a:grpSpLocks/>
          </p:cNvGrpSpPr>
          <p:nvPr/>
        </p:nvGrpSpPr>
        <p:grpSpPr bwMode="auto">
          <a:xfrm>
            <a:off x="1612900" y="2746375"/>
            <a:ext cx="1727200" cy="660400"/>
            <a:chOff x="1017" y="1980"/>
            <a:chExt cx="1090" cy="416"/>
          </a:xfrm>
        </p:grpSpPr>
        <p:sp>
          <p:nvSpPr>
            <p:cNvPr id="59433"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4"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9396" name="Group 9"/>
          <p:cNvGrpSpPr>
            <a:grpSpLocks/>
          </p:cNvGrpSpPr>
          <p:nvPr/>
        </p:nvGrpSpPr>
        <p:grpSpPr bwMode="auto">
          <a:xfrm>
            <a:off x="1536700" y="4117975"/>
            <a:ext cx="1727200" cy="660400"/>
            <a:chOff x="969" y="2845"/>
            <a:chExt cx="1090" cy="417"/>
          </a:xfrm>
        </p:grpSpPr>
        <p:sp>
          <p:nvSpPr>
            <p:cNvPr id="59431"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2"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9397" name="Group 12"/>
          <p:cNvGrpSpPr>
            <a:grpSpLocks/>
          </p:cNvGrpSpPr>
          <p:nvPr/>
        </p:nvGrpSpPr>
        <p:grpSpPr bwMode="auto">
          <a:xfrm>
            <a:off x="4090988" y="2746375"/>
            <a:ext cx="1876425" cy="660400"/>
            <a:chOff x="2581" y="1980"/>
            <a:chExt cx="1183" cy="416"/>
          </a:xfrm>
        </p:grpSpPr>
        <p:sp>
          <p:nvSpPr>
            <p:cNvPr id="59429"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0"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9398" name="Group 15"/>
          <p:cNvGrpSpPr>
            <a:grpSpLocks/>
          </p:cNvGrpSpPr>
          <p:nvPr/>
        </p:nvGrpSpPr>
        <p:grpSpPr bwMode="auto">
          <a:xfrm>
            <a:off x="6642100" y="4117975"/>
            <a:ext cx="1727200" cy="660400"/>
            <a:chOff x="4190" y="2845"/>
            <a:chExt cx="1089" cy="417"/>
          </a:xfrm>
        </p:grpSpPr>
        <p:sp>
          <p:nvSpPr>
            <p:cNvPr id="59427"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8"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9399" name="Group 18"/>
          <p:cNvGrpSpPr>
            <a:grpSpLocks/>
          </p:cNvGrpSpPr>
          <p:nvPr/>
        </p:nvGrpSpPr>
        <p:grpSpPr bwMode="auto">
          <a:xfrm>
            <a:off x="6642100" y="2746375"/>
            <a:ext cx="1727200" cy="660400"/>
            <a:chOff x="4190" y="1980"/>
            <a:chExt cx="1089" cy="416"/>
          </a:xfrm>
        </p:grpSpPr>
        <p:sp>
          <p:nvSpPr>
            <p:cNvPr id="59425"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6"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9400" name="Line 21"/>
          <p:cNvSpPr>
            <a:spLocks noChangeShapeType="1"/>
          </p:cNvSpPr>
          <p:nvPr/>
        </p:nvSpPr>
        <p:spPr bwMode="auto">
          <a:xfrm flipV="1">
            <a:off x="2533650" y="2124075"/>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1" name="Line 22"/>
          <p:cNvSpPr>
            <a:spLocks noChangeShapeType="1"/>
          </p:cNvSpPr>
          <p:nvPr/>
        </p:nvSpPr>
        <p:spPr bwMode="auto">
          <a:xfrm flipH="1" flipV="1">
            <a:off x="4114800" y="2124075"/>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Line 23"/>
          <p:cNvSpPr>
            <a:spLocks noChangeShapeType="1"/>
          </p:cNvSpPr>
          <p:nvPr/>
        </p:nvSpPr>
        <p:spPr bwMode="auto">
          <a:xfrm flipV="1">
            <a:off x="2362200" y="34194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3" name="Line 24"/>
          <p:cNvSpPr>
            <a:spLocks noChangeShapeType="1"/>
          </p:cNvSpPr>
          <p:nvPr/>
        </p:nvSpPr>
        <p:spPr bwMode="auto">
          <a:xfrm flipV="1">
            <a:off x="7467600" y="34194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4" name="Line 25"/>
          <p:cNvSpPr>
            <a:spLocks noChangeShapeType="1"/>
          </p:cNvSpPr>
          <p:nvPr/>
        </p:nvSpPr>
        <p:spPr bwMode="auto">
          <a:xfrm>
            <a:off x="5956300" y="3114675"/>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5" name="Rectangle 26"/>
          <p:cNvSpPr>
            <a:spLocks noChangeArrowheads="1"/>
          </p:cNvSpPr>
          <p:nvPr/>
        </p:nvSpPr>
        <p:spPr bwMode="auto">
          <a:xfrm>
            <a:off x="5862638" y="28051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06" name="Line 27"/>
          <p:cNvSpPr>
            <a:spLocks noChangeShapeType="1"/>
          </p:cNvSpPr>
          <p:nvPr/>
        </p:nvSpPr>
        <p:spPr bwMode="auto">
          <a:xfrm flipV="1">
            <a:off x="2362200" y="4791075"/>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7" name="Rectangle 28"/>
          <p:cNvSpPr>
            <a:spLocks noChangeArrowheads="1"/>
          </p:cNvSpPr>
          <p:nvPr/>
        </p:nvSpPr>
        <p:spPr bwMode="auto">
          <a:xfrm>
            <a:off x="4643438" y="47101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9408" name="Group 29"/>
          <p:cNvGrpSpPr>
            <a:grpSpLocks/>
          </p:cNvGrpSpPr>
          <p:nvPr/>
        </p:nvGrpSpPr>
        <p:grpSpPr bwMode="auto">
          <a:xfrm>
            <a:off x="1431925" y="5413375"/>
            <a:ext cx="1727200" cy="660400"/>
            <a:chOff x="903" y="3663"/>
            <a:chExt cx="1090" cy="417"/>
          </a:xfrm>
        </p:grpSpPr>
        <p:sp>
          <p:nvSpPr>
            <p:cNvPr id="59423"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9424"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9409" name="Line 32"/>
          <p:cNvSpPr>
            <a:spLocks noChangeShapeType="1"/>
          </p:cNvSpPr>
          <p:nvPr/>
        </p:nvSpPr>
        <p:spPr bwMode="auto">
          <a:xfrm flipV="1">
            <a:off x="3136900" y="4562475"/>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0" name="Line 33"/>
          <p:cNvSpPr>
            <a:spLocks noChangeShapeType="1"/>
          </p:cNvSpPr>
          <p:nvPr/>
        </p:nvSpPr>
        <p:spPr bwMode="auto">
          <a:xfrm flipV="1">
            <a:off x="2990850" y="4486275"/>
            <a:ext cx="1028700" cy="10668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9411" name="Group 34"/>
          <p:cNvGrpSpPr>
            <a:grpSpLocks/>
          </p:cNvGrpSpPr>
          <p:nvPr/>
        </p:nvGrpSpPr>
        <p:grpSpPr bwMode="auto">
          <a:xfrm>
            <a:off x="3454400" y="3902075"/>
            <a:ext cx="2159000" cy="558800"/>
            <a:chOff x="2179" y="2709"/>
            <a:chExt cx="1362" cy="353"/>
          </a:xfrm>
        </p:grpSpPr>
        <p:sp>
          <p:nvSpPr>
            <p:cNvPr id="59421" name="Oval 35"/>
            <p:cNvSpPr>
              <a:spLocks noChangeArrowheads="1"/>
            </p:cNvSpPr>
            <p:nvPr/>
          </p:nvSpPr>
          <p:spPr bwMode="auto">
            <a:xfrm>
              <a:off x="2179" y="2709"/>
              <a:ext cx="1362" cy="353"/>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9422" name="Rectangle 36"/>
            <p:cNvSpPr>
              <a:spLocks noChangeArrowheads="1"/>
            </p:cNvSpPr>
            <p:nvPr/>
          </p:nvSpPr>
          <p:spPr bwMode="auto">
            <a:xfrm>
              <a:off x="2196" y="2738"/>
              <a:ext cx="131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grpSp>
      <p:sp>
        <p:nvSpPr>
          <p:cNvPr id="59412" name="Line 37"/>
          <p:cNvSpPr>
            <a:spLocks noChangeShapeType="1"/>
          </p:cNvSpPr>
          <p:nvPr/>
        </p:nvSpPr>
        <p:spPr bwMode="auto">
          <a:xfrm flipV="1">
            <a:off x="4438650" y="3343275"/>
            <a:ext cx="114300" cy="5334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3" name="Line 38"/>
          <p:cNvSpPr>
            <a:spLocks noChangeShapeType="1"/>
          </p:cNvSpPr>
          <p:nvPr/>
        </p:nvSpPr>
        <p:spPr bwMode="auto">
          <a:xfrm>
            <a:off x="5651500" y="4270375"/>
            <a:ext cx="965200" cy="127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4" name="Rectangle 39"/>
          <p:cNvSpPr>
            <a:spLocks noChangeArrowheads="1"/>
          </p:cNvSpPr>
          <p:nvPr/>
        </p:nvSpPr>
        <p:spPr bwMode="auto">
          <a:xfrm>
            <a:off x="5557838" y="3948113"/>
            <a:ext cx="769937"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15" name="Line 40"/>
          <p:cNvSpPr>
            <a:spLocks noChangeShapeType="1"/>
          </p:cNvSpPr>
          <p:nvPr/>
        </p:nvSpPr>
        <p:spPr bwMode="auto">
          <a:xfrm flipH="1" flipV="1">
            <a:off x="3525838" y="2238375"/>
            <a:ext cx="438150" cy="1636713"/>
          </a:xfrm>
          <a:prstGeom prst="line">
            <a:avLst/>
          </a:prstGeom>
          <a:noFill/>
          <a:ln w="38100" cmpd="dbl">
            <a:solidFill>
              <a:srgbClr val="C0C0C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9416" name="Group 41"/>
          <p:cNvGrpSpPr>
            <a:grpSpLocks/>
          </p:cNvGrpSpPr>
          <p:nvPr/>
        </p:nvGrpSpPr>
        <p:grpSpPr bwMode="auto">
          <a:xfrm>
            <a:off x="3611563" y="2959100"/>
            <a:ext cx="304800" cy="273050"/>
            <a:chOff x="2278" y="2114"/>
            <a:chExt cx="192" cy="172"/>
          </a:xfrm>
        </p:grpSpPr>
        <p:sp>
          <p:nvSpPr>
            <p:cNvPr id="59419" name="Line 42"/>
            <p:cNvSpPr>
              <a:spLocks noChangeShapeType="1"/>
            </p:cNvSpPr>
            <p:nvPr/>
          </p:nvSpPr>
          <p:spPr bwMode="auto">
            <a:xfrm flipH="1">
              <a:off x="2278" y="2114"/>
              <a:ext cx="192" cy="172"/>
            </a:xfrm>
            <a:prstGeom prst="line">
              <a:avLst/>
            </a:prstGeom>
            <a:noFill/>
            <a:ln w="50800">
              <a:solidFill>
                <a:srgbClr val="91919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420" name="Line 43"/>
            <p:cNvSpPr>
              <a:spLocks noChangeShapeType="1"/>
            </p:cNvSpPr>
            <p:nvPr/>
          </p:nvSpPr>
          <p:spPr bwMode="auto">
            <a:xfrm>
              <a:off x="2294" y="2114"/>
              <a:ext cx="160" cy="172"/>
            </a:xfrm>
            <a:prstGeom prst="line">
              <a:avLst/>
            </a:prstGeom>
            <a:noFill/>
            <a:ln w="50800">
              <a:solidFill>
                <a:srgbClr val="91919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7369" name="Text Box 44"/>
          <p:cNvSpPr txBox="1">
            <a:spLocks noChangeArrowheads="1"/>
          </p:cNvSpPr>
          <p:nvPr/>
        </p:nvSpPr>
        <p:spPr bwMode="auto">
          <a:xfrm>
            <a:off x="5003800" y="1052513"/>
            <a:ext cx="3698875" cy="1570037"/>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1" dirty="0">
                <a:latin typeface="Tahoma" charset="0"/>
              </a:rPr>
              <a:t>Note:</a:t>
            </a:r>
            <a:r>
              <a:rPr lang="en-US" sz="1600" dirty="0">
                <a:latin typeface="Tahoma" charset="0"/>
              </a:rPr>
              <a:t> we can remove the subclass link from rabid animal to animal because it is redundant.  We don’t need to.  But humans like to see the simplest structure and it may be informative for agents as well.</a:t>
            </a:r>
          </a:p>
        </p:txBody>
      </p:sp>
      <p:sp>
        <p:nvSpPr>
          <p:cNvPr id="59418" name="TextBox 44"/>
          <p:cNvSpPr txBox="1">
            <a:spLocks noChangeArrowheads="1"/>
          </p:cNvSpPr>
          <p:nvPr/>
        </p:nvSpPr>
        <p:spPr bwMode="auto">
          <a:xfrm>
            <a:off x="179388" y="6237288"/>
            <a:ext cx="8569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latin typeface="Calibri" charset="0"/>
              </a:rPr>
              <a:t>We can easily prove that s rabid dog is a kind of rabid animal</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Primitive versus Structured (Defined)</a:t>
            </a:r>
          </a:p>
        </p:txBody>
      </p:sp>
      <p:sp>
        <p:nvSpPr>
          <p:cNvPr id="59394" name="Rectangle 3"/>
          <p:cNvSpPr>
            <a:spLocks noGrp="1" noChangeArrowheads="1"/>
          </p:cNvSpPr>
          <p:nvPr>
            <p:ph type="body" idx="1"/>
          </p:nvPr>
        </p:nvSpPr>
        <p:spPr>
          <a:xfrm>
            <a:off x="395288" y="1196975"/>
            <a:ext cx="8641208" cy="4967288"/>
          </a:xfrm>
        </p:spPr>
        <p:txBody>
          <a:bodyPr lIns="90342" tIns="44379" rIns="90342" bIns="44379"/>
          <a:lstStyle/>
          <a:p>
            <a:pPr marL="285750" indent="-285750" eaLnBrk="1" hangingPunct="1">
              <a:defRPr/>
            </a:pPr>
            <a:r>
              <a:rPr lang="en-US" sz="3200" dirty="0"/>
              <a:t>Description logics reason with definitions</a:t>
            </a:r>
          </a:p>
          <a:p>
            <a:pPr marL="687387" lvl="1" indent="-285750" eaLnBrk="1" hangingPunct="1">
              <a:defRPr/>
            </a:pPr>
            <a:r>
              <a:rPr lang="en-US" dirty="0"/>
              <a:t>They prefer to have </a:t>
            </a:r>
            <a:r>
              <a:rPr lang="en-US" i="1" dirty="0"/>
              <a:t>complete</a:t>
            </a:r>
            <a:r>
              <a:rPr lang="en-US" dirty="0"/>
              <a:t> descriptions</a:t>
            </a:r>
          </a:p>
          <a:p>
            <a:pPr marL="687387" lvl="1" indent="-285750" eaLnBrk="1" hangingPunct="1">
              <a:defRPr/>
            </a:pPr>
            <a:r>
              <a:rPr lang="en-US" dirty="0"/>
              <a:t>A complete definition includes both necessary conditions and sufficient conditions</a:t>
            </a:r>
          </a:p>
          <a:p>
            <a:pPr marL="285750" indent="-285750" eaLnBrk="1" hangingPunct="1">
              <a:defRPr/>
            </a:pPr>
            <a:r>
              <a:rPr lang="en-US" sz="3200" dirty="0"/>
              <a:t>Often impractical or impossible, especially with </a:t>
            </a:r>
            <a:r>
              <a:rPr lang="en-US" sz="3200" dirty="0">
                <a:hlinkClick r:id="rId3"/>
              </a:rPr>
              <a:t>natural kinds</a:t>
            </a:r>
            <a:endParaRPr lang="en-US" sz="3200" dirty="0"/>
          </a:p>
          <a:p>
            <a:pPr marL="285750" indent="-285750" eaLnBrk="1" hangingPunct="1">
              <a:defRPr/>
            </a:pPr>
            <a:r>
              <a:rPr lang="en-US" sz="3200" dirty="0"/>
              <a:t>A “primitive” definition is an incomplete one</a:t>
            </a:r>
          </a:p>
          <a:p>
            <a:pPr marL="687387" lvl="1" indent="-285750" eaLnBrk="1" hangingPunct="1">
              <a:defRPr/>
            </a:pPr>
            <a:r>
              <a:rPr lang="en-US" dirty="0"/>
              <a:t>Limits amount of classification that can be done automatically</a:t>
            </a:r>
          </a:p>
          <a:p>
            <a:pPr marL="285750" indent="-285750" eaLnBrk="1" hangingPunct="1">
              <a:defRPr/>
            </a:pPr>
            <a:r>
              <a:rPr lang="en-US" dirty="0"/>
              <a:t>Example:</a:t>
            </a:r>
          </a:p>
          <a:p>
            <a:pPr marL="685800" lvl="1" indent="-228600" eaLnBrk="1" hangingPunct="1">
              <a:defRPr/>
            </a:pPr>
            <a:r>
              <a:rPr lang="en-US" dirty="0">
                <a:ea typeface="ＭＳ Ｐゴシック" charset="0"/>
              </a:rPr>
              <a:t>Primitive:  a Person</a:t>
            </a:r>
          </a:p>
          <a:p>
            <a:pPr marL="685800" lvl="1" indent="-228600" eaLnBrk="1" hangingPunct="1">
              <a:defRPr/>
            </a:pPr>
            <a:r>
              <a:rPr lang="en-US" dirty="0">
                <a:ea typeface="ＭＳ Ｐゴシック" charset="0"/>
              </a:rPr>
              <a:t>Defined:    Parent = Person with at least one child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AutoShape 2"/>
          <p:cNvSpPr>
            <a:spLocks noGrp="1" noChangeArrowheads="1"/>
          </p:cNvSpPr>
          <p:nvPr>
            <p:ph type="title"/>
          </p:nvPr>
        </p:nvSpPr>
        <p:spPr/>
        <p:txBody>
          <a:bodyPr/>
          <a:lstStyle/>
          <a:p>
            <a:pPr eaLnBrk="1" hangingPunct="1"/>
            <a:r>
              <a:rPr lang="en-US">
                <a:latin typeface="Calibri" charset="0"/>
              </a:rPr>
              <a:t>Classification is very useful</a:t>
            </a:r>
          </a:p>
        </p:txBody>
      </p:sp>
      <p:sp>
        <p:nvSpPr>
          <p:cNvPr id="69634" name="Rectangle 3"/>
          <p:cNvSpPr>
            <a:spLocks noGrp="1" noChangeArrowheads="1"/>
          </p:cNvSpPr>
          <p:nvPr>
            <p:ph type="body" idx="1"/>
          </p:nvPr>
        </p:nvSpPr>
        <p:spPr/>
        <p:txBody>
          <a:bodyPr/>
          <a:lstStyle/>
          <a:p>
            <a:pPr marL="342900" indent="-342900" eaLnBrk="1" hangingPunct="1"/>
            <a:r>
              <a:rPr lang="en-US" sz="3200">
                <a:latin typeface="Calibri" charset="0"/>
              </a:rPr>
              <a:t>Classification is a powerful kind of reasoning that is very useful</a:t>
            </a:r>
          </a:p>
          <a:p>
            <a:pPr marL="342900" indent="-342900" eaLnBrk="1" hangingPunct="1"/>
            <a:r>
              <a:rPr lang="en-US" sz="3200">
                <a:latin typeface="Calibri" charset="0"/>
              </a:rPr>
              <a:t>Many expert systems can be usefully thought of as doing “heuristic classification”</a:t>
            </a:r>
          </a:p>
          <a:p>
            <a:pPr marL="342900" indent="-342900" eaLnBrk="1" hangingPunct="1"/>
            <a:r>
              <a:rPr lang="en-US" sz="3200">
                <a:latin typeface="Calibri" charset="0"/>
              </a:rPr>
              <a:t>Logical classification over structured descriptions and individuals is also quite useful</a:t>
            </a:r>
          </a:p>
          <a:p>
            <a:pPr marL="342900" indent="-342900" eaLnBrk="1" hangingPunct="1"/>
            <a:r>
              <a:rPr lang="en-US" sz="3200">
                <a:latin typeface="Calibri" charset="0"/>
              </a:rPr>
              <a:t>But… can classification ever deduce something about an individual other than what classes it belongs to?</a:t>
            </a:r>
          </a:p>
          <a:p>
            <a:pPr marL="342900" indent="-342900" eaLnBrk="1" hangingPunct="1"/>
            <a:r>
              <a:rPr lang="en-US" sz="3200">
                <a:latin typeface="Calibri" charset="0"/>
              </a:rPr>
              <a:t>And what does *that* tell us?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AutoShape 2"/>
          <p:cNvSpPr>
            <a:spLocks noGrp="1" noChangeArrowheads="1"/>
          </p:cNvSpPr>
          <p:nvPr>
            <p:ph type="title"/>
          </p:nvPr>
        </p:nvSpPr>
        <p:spPr>
          <a:xfrm>
            <a:off x="838200" y="457200"/>
            <a:ext cx="7532688" cy="8350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4400">
                <a:latin typeface="Calibri" charset="0"/>
              </a:rPr>
              <a:t>Example: Blood Pressure</a:t>
            </a:r>
            <a:endParaRPr lang="en-US" sz="4400">
              <a:latin typeface="Times New Roman" charset="0"/>
            </a:endParaRPr>
          </a:p>
        </p:txBody>
      </p:sp>
      <p:sp>
        <p:nvSpPr>
          <p:cNvPr id="71682" name="Oval 3"/>
          <p:cNvSpPr>
            <a:spLocks noChangeArrowheads="1"/>
          </p:cNvSpPr>
          <p:nvPr/>
        </p:nvSpPr>
        <p:spPr bwMode="auto">
          <a:xfrm>
            <a:off x="3581400" y="3886200"/>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1683" name="Oval 4"/>
          <p:cNvSpPr>
            <a:spLocks noChangeArrowheads="1"/>
          </p:cNvSpPr>
          <p:nvPr/>
        </p:nvSpPr>
        <p:spPr bwMode="auto">
          <a:xfrm>
            <a:off x="5178425" y="2530475"/>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1684" name="Line 5"/>
          <p:cNvSpPr>
            <a:spLocks noChangeShapeType="1"/>
          </p:cNvSpPr>
          <p:nvPr/>
        </p:nvSpPr>
        <p:spPr bwMode="auto">
          <a:xfrm flipV="1">
            <a:off x="5133975" y="3201988"/>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85" name="Line 6"/>
          <p:cNvSpPr>
            <a:spLocks noChangeShapeType="1"/>
          </p:cNvSpPr>
          <p:nvPr/>
        </p:nvSpPr>
        <p:spPr bwMode="auto">
          <a:xfrm flipH="1">
            <a:off x="3048000" y="4508500"/>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86" name="Rectangle 7"/>
          <p:cNvSpPr>
            <a:spLocks noChangeArrowheads="1"/>
          </p:cNvSpPr>
          <p:nvPr/>
        </p:nvSpPr>
        <p:spPr bwMode="auto">
          <a:xfrm>
            <a:off x="3357563" y="4545013"/>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87" name="Rectangle 8"/>
          <p:cNvSpPr>
            <a:spLocks noChangeArrowheads="1"/>
          </p:cNvSpPr>
          <p:nvPr/>
        </p:nvSpPr>
        <p:spPr bwMode="auto">
          <a:xfrm>
            <a:off x="3509963" y="471487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88" name="Oval 9"/>
          <p:cNvSpPr>
            <a:spLocks noChangeArrowheads="1"/>
          </p:cNvSpPr>
          <p:nvPr/>
        </p:nvSpPr>
        <p:spPr bwMode="auto">
          <a:xfrm>
            <a:off x="2465388" y="5307013"/>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1689" name="Line 10"/>
          <p:cNvSpPr>
            <a:spLocks noChangeShapeType="1"/>
          </p:cNvSpPr>
          <p:nvPr/>
        </p:nvSpPr>
        <p:spPr bwMode="auto">
          <a:xfrm flipH="1" flipV="1">
            <a:off x="2965450" y="3132138"/>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90" name="Rectangle 11"/>
          <p:cNvSpPr>
            <a:spLocks noChangeArrowheads="1"/>
          </p:cNvSpPr>
          <p:nvPr/>
        </p:nvSpPr>
        <p:spPr bwMode="auto">
          <a:xfrm>
            <a:off x="3198813" y="3435350"/>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91" name="Rectangle 12"/>
          <p:cNvSpPr>
            <a:spLocks noChangeArrowheads="1"/>
          </p:cNvSpPr>
          <p:nvPr/>
        </p:nvSpPr>
        <p:spPr bwMode="auto">
          <a:xfrm>
            <a:off x="3363913" y="33782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92" name="Oval 13"/>
          <p:cNvSpPr>
            <a:spLocks noChangeArrowheads="1"/>
          </p:cNvSpPr>
          <p:nvPr/>
        </p:nvSpPr>
        <p:spPr bwMode="auto">
          <a:xfrm>
            <a:off x="2471738" y="2879725"/>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28078" name="Text Box 14"/>
          <p:cNvSpPr txBox="1">
            <a:spLocks noChangeArrowheads="1"/>
          </p:cNvSpPr>
          <p:nvPr/>
        </p:nvSpPr>
        <p:spPr bwMode="auto">
          <a:xfrm>
            <a:off x="5105400" y="4648200"/>
            <a:ext cx="3810000" cy="180022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800">
                <a:solidFill>
                  <a:schemeClr val="tx2"/>
                </a:solidFill>
                <a:effectLst>
                  <a:outerShdw blurRad="38100" dist="38100" dir="2700000" algn="tl">
                    <a:srgbClr val="DDDDDD"/>
                  </a:outerShdw>
                </a:effectLst>
                <a:latin typeface="Tahoma" charset="0"/>
              </a:rPr>
              <a:t>A Non-Critical Blood Pressure is “a Systolic B.P. between 85 and 160.”</a:t>
            </a:r>
          </a:p>
        </p:txBody>
      </p:sp>
      <p:sp>
        <p:nvSpPr>
          <p:cNvPr id="15" name="TextBox 14">
            <a:extLst>
              <a:ext uri="{FF2B5EF4-FFF2-40B4-BE49-F238E27FC236}">
                <a16:creationId xmlns:a16="http://schemas.microsoft.com/office/drawing/2014/main" id="{CEEB277C-A330-3345-837E-696919454F3B}"/>
              </a:ext>
            </a:extLst>
          </p:cNvPr>
          <p:cNvSpPr txBox="1"/>
          <p:nvPr/>
        </p:nvSpPr>
        <p:spPr>
          <a:xfrm>
            <a:off x="5190373" y="3365718"/>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384698117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Oval 2"/>
          <p:cNvSpPr>
            <a:spLocks noChangeArrowheads="1"/>
          </p:cNvSpPr>
          <p:nvPr/>
        </p:nvSpPr>
        <p:spPr bwMode="auto">
          <a:xfrm>
            <a:off x="1984375" y="31845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3730" name="Oval 3"/>
          <p:cNvSpPr>
            <a:spLocks noChangeArrowheads="1"/>
          </p:cNvSpPr>
          <p:nvPr/>
        </p:nvSpPr>
        <p:spPr bwMode="auto">
          <a:xfrm>
            <a:off x="4951413" y="43894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3731" name="Oval 4"/>
          <p:cNvSpPr>
            <a:spLocks noChangeArrowheads="1"/>
          </p:cNvSpPr>
          <p:nvPr/>
        </p:nvSpPr>
        <p:spPr bwMode="auto">
          <a:xfrm>
            <a:off x="3581400" y="18288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3732" name="Line 5"/>
          <p:cNvSpPr>
            <a:spLocks noChangeShapeType="1"/>
          </p:cNvSpPr>
          <p:nvPr/>
        </p:nvSpPr>
        <p:spPr bwMode="auto">
          <a:xfrm flipV="1">
            <a:off x="3536950" y="25003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3" name="Line 6"/>
          <p:cNvSpPr>
            <a:spLocks noChangeShapeType="1"/>
          </p:cNvSpPr>
          <p:nvPr/>
        </p:nvSpPr>
        <p:spPr bwMode="auto">
          <a:xfrm flipH="1" flipV="1">
            <a:off x="5078413" y="2589213"/>
            <a:ext cx="684212" cy="1825625"/>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4" name="Line 7"/>
          <p:cNvSpPr>
            <a:spLocks noChangeShapeType="1"/>
          </p:cNvSpPr>
          <p:nvPr/>
        </p:nvSpPr>
        <p:spPr bwMode="auto">
          <a:xfrm>
            <a:off x="6891338" y="50228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5" name="Rectangle 8"/>
          <p:cNvSpPr>
            <a:spLocks noChangeArrowheads="1"/>
          </p:cNvSpPr>
          <p:nvPr/>
        </p:nvSpPr>
        <p:spPr bwMode="auto">
          <a:xfrm>
            <a:off x="7010400" y="50593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36" name="Rectangle 9"/>
          <p:cNvSpPr>
            <a:spLocks noChangeArrowheads="1"/>
          </p:cNvSpPr>
          <p:nvPr/>
        </p:nvSpPr>
        <p:spPr bwMode="auto">
          <a:xfrm>
            <a:off x="5983288" y="52593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3737" name="Oval 10"/>
          <p:cNvSpPr>
            <a:spLocks noChangeArrowheads="1"/>
          </p:cNvSpPr>
          <p:nvPr/>
        </p:nvSpPr>
        <p:spPr bwMode="auto">
          <a:xfrm>
            <a:off x="7386638" y="57324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3738" name="Line 11"/>
          <p:cNvSpPr>
            <a:spLocks noChangeShapeType="1"/>
          </p:cNvSpPr>
          <p:nvPr/>
        </p:nvSpPr>
        <p:spPr bwMode="auto">
          <a:xfrm flipH="1">
            <a:off x="1450975" y="38068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9" name="Rectangle 12"/>
          <p:cNvSpPr>
            <a:spLocks noChangeArrowheads="1"/>
          </p:cNvSpPr>
          <p:nvPr/>
        </p:nvSpPr>
        <p:spPr bwMode="auto">
          <a:xfrm>
            <a:off x="1760538" y="38433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0" name="Rectangle 13"/>
          <p:cNvSpPr>
            <a:spLocks noChangeArrowheads="1"/>
          </p:cNvSpPr>
          <p:nvPr/>
        </p:nvSpPr>
        <p:spPr bwMode="auto">
          <a:xfrm>
            <a:off x="1912938" y="40132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1" name="Oval 14"/>
          <p:cNvSpPr>
            <a:spLocks noChangeArrowheads="1"/>
          </p:cNvSpPr>
          <p:nvPr/>
        </p:nvSpPr>
        <p:spPr bwMode="auto">
          <a:xfrm>
            <a:off x="868363" y="46053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3742" name="Rectangle 15"/>
          <p:cNvSpPr>
            <a:spLocks noChangeArrowheads="1"/>
          </p:cNvSpPr>
          <p:nvPr/>
        </p:nvSpPr>
        <p:spPr bwMode="auto">
          <a:xfrm>
            <a:off x="7086600" y="38306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3" name="Line 16"/>
          <p:cNvSpPr>
            <a:spLocks noChangeShapeType="1"/>
          </p:cNvSpPr>
          <p:nvPr/>
        </p:nvSpPr>
        <p:spPr bwMode="auto">
          <a:xfrm flipV="1">
            <a:off x="6942138" y="35401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4" name="Rectangle 17"/>
          <p:cNvSpPr>
            <a:spLocks noChangeArrowheads="1"/>
          </p:cNvSpPr>
          <p:nvPr/>
        </p:nvSpPr>
        <p:spPr bwMode="auto">
          <a:xfrm>
            <a:off x="6211888" y="37353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5" name="Oval 18"/>
          <p:cNvSpPr>
            <a:spLocks noChangeArrowheads="1"/>
          </p:cNvSpPr>
          <p:nvPr/>
        </p:nvSpPr>
        <p:spPr bwMode="auto">
          <a:xfrm>
            <a:off x="7431088" y="32861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3746" name="Line 19"/>
          <p:cNvSpPr>
            <a:spLocks noChangeShapeType="1"/>
          </p:cNvSpPr>
          <p:nvPr/>
        </p:nvSpPr>
        <p:spPr bwMode="auto">
          <a:xfrm flipH="1" flipV="1">
            <a:off x="1368425" y="24304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7" name="Rectangle 20"/>
          <p:cNvSpPr>
            <a:spLocks noChangeArrowheads="1"/>
          </p:cNvSpPr>
          <p:nvPr/>
        </p:nvSpPr>
        <p:spPr bwMode="auto">
          <a:xfrm>
            <a:off x="1601788" y="27336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8" name="Rectangle 21"/>
          <p:cNvSpPr>
            <a:spLocks noChangeArrowheads="1"/>
          </p:cNvSpPr>
          <p:nvPr/>
        </p:nvSpPr>
        <p:spPr bwMode="auto">
          <a:xfrm>
            <a:off x="1766888" y="26765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9" name="Oval 22"/>
          <p:cNvSpPr>
            <a:spLocks noChangeArrowheads="1"/>
          </p:cNvSpPr>
          <p:nvPr/>
        </p:nvSpPr>
        <p:spPr bwMode="auto">
          <a:xfrm>
            <a:off x="874713" y="21780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3750" name="AutoShape 23"/>
          <p:cNvSpPr>
            <a:spLocks noGrp="1" noChangeArrowheads="1"/>
          </p:cNvSpPr>
          <p:nvPr>
            <p:ph type="title"/>
          </p:nvPr>
        </p:nvSpPr>
        <p:spPr>
          <a:xfrm>
            <a:off x="179388" y="549275"/>
            <a:ext cx="8785225"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Example: Blood Pressure</a:t>
            </a:r>
          </a:p>
        </p:txBody>
      </p:sp>
      <p:sp>
        <p:nvSpPr>
          <p:cNvPr id="73751" name="TextBox 1"/>
          <p:cNvSpPr txBox="1">
            <a:spLocks noChangeArrowheads="1"/>
          </p:cNvSpPr>
          <p:nvPr/>
        </p:nvSpPr>
        <p:spPr bwMode="auto">
          <a:xfrm>
            <a:off x="417513" y="6237288"/>
            <a:ext cx="75533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atin typeface="Calibri" charset="0"/>
              </a:rPr>
              <a:t>Normal Systolic B.P. is “a Systolic B.P. between 90 and 140.</a:t>
            </a:r>
          </a:p>
        </p:txBody>
      </p:sp>
      <p:sp>
        <p:nvSpPr>
          <p:cNvPr id="25" name="TextBox 24">
            <a:extLst>
              <a:ext uri="{FF2B5EF4-FFF2-40B4-BE49-F238E27FC236}">
                <a16:creationId xmlns:a16="http://schemas.microsoft.com/office/drawing/2014/main" id="{01829270-5217-9340-B329-033B7C20BF5C}"/>
              </a:ext>
            </a:extLst>
          </p:cNvPr>
          <p:cNvSpPr txBox="1"/>
          <p:nvPr/>
        </p:nvSpPr>
        <p:spPr>
          <a:xfrm>
            <a:off x="5271054" y="3184525"/>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17699885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2"/>
          <p:cNvSpPr>
            <a:spLocks noChangeArrowheads="1"/>
          </p:cNvSpPr>
          <p:nvPr/>
        </p:nvSpPr>
        <p:spPr bwMode="auto">
          <a:xfrm>
            <a:off x="2060575" y="29559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5778" name="Oval 3"/>
          <p:cNvSpPr>
            <a:spLocks noChangeArrowheads="1"/>
          </p:cNvSpPr>
          <p:nvPr/>
        </p:nvSpPr>
        <p:spPr bwMode="auto">
          <a:xfrm>
            <a:off x="5027613" y="41608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5779" name="Oval 4"/>
          <p:cNvSpPr>
            <a:spLocks noChangeArrowheads="1"/>
          </p:cNvSpPr>
          <p:nvPr/>
        </p:nvSpPr>
        <p:spPr bwMode="auto">
          <a:xfrm>
            <a:off x="3657600" y="16002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5780" name="Oval 5"/>
          <p:cNvSpPr>
            <a:spLocks noChangeArrowheads="1"/>
          </p:cNvSpPr>
          <p:nvPr/>
        </p:nvSpPr>
        <p:spPr bwMode="auto">
          <a:xfrm>
            <a:off x="3429000" y="5580063"/>
            <a:ext cx="2232025" cy="722312"/>
          </a:xfrm>
          <a:prstGeom prst="ellipse">
            <a:avLst/>
          </a:prstGeom>
          <a:solidFill>
            <a:srgbClr val="0099FF"/>
          </a:solidFill>
          <a:ln w="25400">
            <a:solidFill>
              <a:schemeClr val="tx1"/>
            </a:solidFill>
            <a:round/>
            <a:headEnd/>
            <a:tailEnd/>
          </a:ln>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5781" name="Line 6"/>
          <p:cNvSpPr>
            <a:spLocks noChangeShapeType="1"/>
          </p:cNvSpPr>
          <p:nvPr/>
        </p:nvSpPr>
        <p:spPr bwMode="auto">
          <a:xfrm flipV="1">
            <a:off x="3613150" y="22717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2" name="Line 7"/>
          <p:cNvSpPr>
            <a:spLocks noChangeShapeType="1"/>
          </p:cNvSpPr>
          <p:nvPr/>
        </p:nvSpPr>
        <p:spPr bwMode="auto">
          <a:xfrm flipV="1">
            <a:off x="4970463" y="4806950"/>
            <a:ext cx="469900" cy="7858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3" name="Line 8"/>
          <p:cNvSpPr>
            <a:spLocks noChangeShapeType="1"/>
          </p:cNvSpPr>
          <p:nvPr/>
        </p:nvSpPr>
        <p:spPr bwMode="auto">
          <a:xfrm flipH="1" flipV="1">
            <a:off x="3403600" y="3667125"/>
            <a:ext cx="431800" cy="1989138"/>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4" name="Rectangle 9"/>
          <p:cNvSpPr>
            <a:spLocks noChangeArrowheads="1"/>
          </p:cNvSpPr>
          <p:nvPr/>
        </p:nvSpPr>
        <p:spPr bwMode="auto">
          <a:xfrm>
            <a:off x="3662363" y="4435475"/>
            <a:ext cx="325437"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5785" name="Line 10"/>
          <p:cNvSpPr>
            <a:spLocks noChangeShapeType="1"/>
          </p:cNvSpPr>
          <p:nvPr/>
        </p:nvSpPr>
        <p:spPr bwMode="auto">
          <a:xfrm>
            <a:off x="6967538" y="47942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6" name="Rectangle 11"/>
          <p:cNvSpPr>
            <a:spLocks noChangeArrowheads="1"/>
          </p:cNvSpPr>
          <p:nvPr/>
        </p:nvSpPr>
        <p:spPr bwMode="auto">
          <a:xfrm>
            <a:off x="7086600" y="48307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87" name="Rectangle 12"/>
          <p:cNvSpPr>
            <a:spLocks noChangeArrowheads="1"/>
          </p:cNvSpPr>
          <p:nvPr/>
        </p:nvSpPr>
        <p:spPr bwMode="auto">
          <a:xfrm>
            <a:off x="6059488" y="50307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5788" name="Oval 13"/>
          <p:cNvSpPr>
            <a:spLocks noChangeArrowheads="1"/>
          </p:cNvSpPr>
          <p:nvPr/>
        </p:nvSpPr>
        <p:spPr bwMode="auto">
          <a:xfrm>
            <a:off x="7462838" y="55038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5789" name="Line 14"/>
          <p:cNvSpPr>
            <a:spLocks noChangeShapeType="1"/>
          </p:cNvSpPr>
          <p:nvPr/>
        </p:nvSpPr>
        <p:spPr bwMode="auto">
          <a:xfrm flipH="1">
            <a:off x="1527175" y="35782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0" name="Rectangle 15"/>
          <p:cNvSpPr>
            <a:spLocks noChangeArrowheads="1"/>
          </p:cNvSpPr>
          <p:nvPr/>
        </p:nvSpPr>
        <p:spPr bwMode="auto">
          <a:xfrm>
            <a:off x="1836738" y="36147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1" name="Rectangle 16"/>
          <p:cNvSpPr>
            <a:spLocks noChangeArrowheads="1"/>
          </p:cNvSpPr>
          <p:nvPr/>
        </p:nvSpPr>
        <p:spPr bwMode="auto">
          <a:xfrm>
            <a:off x="1989138" y="37846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2" name="Oval 17"/>
          <p:cNvSpPr>
            <a:spLocks noChangeArrowheads="1"/>
          </p:cNvSpPr>
          <p:nvPr/>
        </p:nvSpPr>
        <p:spPr bwMode="auto">
          <a:xfrm>
            <a:off x="944563" y="43767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5793" name="Rectangle 18"/>
          <p:cNvSpPr>
            <a:spLocks noChangeArrowheads="1"/>
          </p:cNvSpPr>
          <p:nvPr/>
        </p:nvSpPr>
        <p:spPr bwMode="auto">
          <a:xfrm>
            <a:off x="7162800" y="36020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4" name="Line 19"/>
          <p:cNvSpPr>
            <a:spLocks noChangeShapeType="1"/>
          </p:cNvSpPr>
          <p:nvPr/>
        </p:nvSpPr>
        <p:spPr bwMode="auto">
          <a:xfrm flipV="1">
            <a:off x="7018338" y="33115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5" name="Rectangle 20"/>
          <p:cNvSpPr>
            <a:spLocks noChangeArrowheads="1"/>
          </p:cNvSpPr>
          <p:nvPr/>
        </p:nvSpPr>
        <p:spPr bwMode="auto">
          <a:xfrm>
            <a:off x="6288088" y="35067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6" name="Oval 21"/>
          <p:cNvSpPr>
            <a:spLocks noChangeArrowheads="1"/>
          </p:cNvSpPr>
          <p:nvPr/>
        </p:nvSpPr>
        <p:spPr bwMode="auto">
          <a:xfrm>
            <a:off x="7507288" y="30575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5797" name="Line 22"/>
          <p:cNvSpPr>
            <a:spLocks noChangeShapeType="1"/>
          </p:cNvSpPr>
          <p:nvPr/>
        </p:nvSpPr>
        <p:spPr bwMode="auto">
          <a:xfrm flipH="1" flipV="1">
            <a:off x="1444625" y="22018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8" name="Rectangle 23"/>
          <p:cNvSpPr>
            <a:spLocks noChangeArrowheads="1"/>
          </p:cNvSpPr>
          <p:nvPr/>
        </p:nvSpPr>
        <p:spPr bwMode="auto">
          <a:xfrm>
            <a:off x="1677988" y="25050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9" name="Rectangle 24"/>
          <p:cNvSpPr>
            <a:spLocks noChangeArrowheads="1"/>
          </p:cNvSpPr>
          <p:nvPr/>
        </p:nvSpPr>
        <p:spPr bwMode="auto">
          <a:xfrm>
            <a:off x="1843088" y="24479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800" name="Oval 25"/>
          <p:cNvSpPr>
            <a:spLocks noChangeArrowheads="1"/>
          </p:cNvSpPr>
          <p:nvPr/>
        </p:nvSpPr>
        <p:spPr bwMode="auto">
          <a:xfrm>
            <a:off x="950913" y="19494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5801" name="Line 26"/>
          <p:cNvSpPr>
            <a:spLocks noChangeShapeType="1"/>
          </p:cNvSpPr>
          <p:nvPr/>
        </p:nvSpPr>
        <p:spPr bwMode="auto">
          <a:xfrm flipH="1" flipV="1">
            <a:off x="5154613" y="2360613"/>
            <a:ext cx="684212" cy="1825625"/>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802" name="AutoShape 27"/>
          <p:cNvSpPr>
            <a:spLocks noGrp="1" noChangeArrowheads="1"/>
          </p:cNvSpPr>
          <p:nvPr>
            <p:ph type="title"/>
          </p:nvPr>
        </p:nvSpPr>
        <p:spPr>
          <a:xfrm>
            <a:off x="179388" y="260350"/>
            <a:ext cx="8785225"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3200">
                <a:latin typeface="Calibri" charset="0"/>
              </a:rPr>
              <a:t>If Joe’s BP is Normal is it also Non-Critical?</a:t>
            </a:r>
          </a:p>
        </p:txBody>
      </p:sp>
      <p:sp>
        <p:nvSpPr>
          <p:cNvPr id="28" name="TextBox 27">
            <a:extLst>
              <a:ext uri="{FF2B5EF4-FFF2-40B4-BE49-F238E27FC236}">
                <a16:creationId xmlns:a16="http://schemas.microsoft.com/office/drawing/2014/main" id="{07A6F27C-5921-464F-B367-5EB31BC0AAD1}"/>
              </a:ext>
            </a:extLst>
          </p:cNvPr>
          <p:cNvSpPr txBox="1"/>
          <p:nvPr/>
        </p:nvSpPr>
        <p:spPr>
          <a:xfrm>
            <a:off x="5429668" y="3017263"/>
            <a:ext cx="537327" cy="584775"/>
          </a:xfrm>
          <a:prstGeom prst="rect">
            <a:avLst/>
          </a:prstGeom>
          <a:noFill/>
        </p:spPr>
        <p:txBody>
          <a:bodyPr wrap="none" rtlCol="0">
            <a:spAutoFit/>
          </a:bodyPr>
          <a:lstStyle/>
          <a:p>
            <a:r>
              <a:rPr lang="en-US" sz="3200" b="1" dirty="0"/>
              <a:t> ≡</a:t>
            </a:r>
          </a:p>
        </p:txBody>
      </p:sp>
      <p:sp>
        <p:nvSpPr>
          <p:cNvPr id="29" name="TextBox 28">
            <a:extLst>
              <a:ext uri="{FF2B5EF4-FFF2-40B4-BE49-F238E27FC236}">
                <a16:creationId xmlns:a16="http://schemas.microsoft.com/office/drawing/2014/main" id="{B3D7D686-74FF-7C4D-9ED1-9D4EFC9C95E0}"/>
              </a:ext>
            </a:extLst>
          </p:cNvPr>
          <p:cNvSpPr txBox="1"/>
          <p:nvPr/>
        </p:nvSpPr>
        <p:spPr>
          <a:xfrm>
            <a:off x="3791786" y="2403406"/>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39835439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Informally, What is </a:t>
            </a:r>
            <a:r>
              <a:rPr lang="en-GB" dirty="0">
                <a:latin typeface="Calibri" charset="0"/>
                <a:hlinkClick r:id="rId3"/>
              </a:rPr>
              <a:t>Description Logic</a:t>
            </a:r>
            <a:r>
              <a:rPr lang="en-GB" dirty="0">
                <a:latin typeface="Calibri" charset="0"/>
              </a:rPr>
              <a:t>?</a:t>
            </a:r>
            <a:endParaRPr lang="en-US" dirty="0">
              <a:latin typeface="Calibri" charset="0"/>
            </a:endParaRPr>
          </a:p>
        </p:txBody>
      </p:sp>
      <p:sp>
        <p:nvSpPr>
          <p:cNvPr id="642051" name="Rectangle 3"/>
          <p:cNvSpPr>
            <a:spLocks noGrp="1" noChangeArrowheads="1"/>
          </p:cNvSpPr>
          <p:nvPr>
            <p:ph type="body" idx="1"/>
          </p:nvPr>
        </p:nvSpPr>
        <p:spPr>
          <a:xfrm>
            <a:off x="420450" y="1044575"/>
            <a:ext cx="8424862" cy="5661025"/>
          </a:xfrm>
        </p:spPr>
        <p:txBody>
          <a:bodyPr/>
          <a:lstStyle/>
          <a:p>
            <a:pPr marL="342900" indent="-342900" eaLnBrk="1" hangingPunct="1">
              <a:defRPr/>
            </a:pPr>
            <a:r>
              <a:rPr lang="en-US" sz="3200" dirty="0"/>
              <a:t>We define a concept using a simple noun phrase in a human language like English</a:t>
            </a:r>
          </a:p>
          <a:p>
            <a:pPr marL="744537" lvl="1" indent="-342900" eaLnBrk="1" hangingPunct="1">
              <a:defRPr/>
            </a:pPr>
            <a:r>
              <a:rPr lang="en-US" dirty="0"/>
              <a:t>A red car</a:t>
            </a:r>
          </a:p>
          <a:p>
            <a:pPr marL="744537" lvl="1" indent="-342900" eaLnBrk="1" hangingPunct="1">
              <a:defRPr/>
            </a:pPr>
            <a:r>
              <a:rPr lang="en-US" dirty="0"/>
              <a:t>A tall person who works for IBM</a:t>
            </a:r>
          </a:p>
          <a:p>
            <a:pPr marL="744537" lvl="1" indent="-342900" eaLnBrk="1" hangingPunct="1">
              <a:defRPr/>
            </a:pPr>
            <a:r>
              <a:rPr lang="en-US" dirty="0"/>
              <a:t>A tall person who works for a Bay-area Technology company</a:t>
            </a:r>
          </a:p>
          <a:p>
            <a:pPr marL="342900" indent="-342900" eaLnBrk="1" hangingPunct="1">
              <a:defRPr/>
            </a:pPr>
            <a:r>
              <a:rPr lang="en-US" sz="3200" dirty="0"/>
              <a:t>E.g., we don’t do this, using a set of rules</a:t>
            </a:r>
          </a:p>
          <a:p>
            <a:pPr marL="342900" indent="-342900" eaLnBrk="1" hangingPunct="1">
              <a:defRPr/>
            </a:pPr>
            <a:r>
              <a:rPr lang="en-US" sz="3200" dirty="0"/>
              <a:t>Natural languages have multiple ways of attaching modifiers to a simple concept</a:t>
            </a:r>
          </a:p>
          <a:p>
            <a:pPr marL="744537" lvl="1" indent="-342900" eaLnBrk="1" hangingPunct="1">
              <a:defRPr/>
            </a:pPr>
            <a:r>
              <a:rPr lang="en-US" dirty="0"/>
              <a:t>E.g. adjectives, propositional phrases, clausal modifiers, connectives (and, or, not)</a:t>
            </a:r>
          </a:p>
          <a:p>
            <a:pPr marL="342900" indent="-342900" eaLnBrk="1" hangingPunct="1">
              <a:defRPr/>
            </a:pPr>
            <a:r>
              <a:rPr lang="en-US" sz="3200" dirty="0"/>
              <a:t>Description logics, like OWL-DL, designed to define concepts in a similar way</a:t>
            </a:r>
          </a:p>
          <a:p>
            <a:pPr marL="342900" indent="-342900" eaLnBrk="1" hangingPunct="1">
              <a:defRPr/>
            </a:pPr>
            <a:endParaRPr lang="en-US" sz="3200" dirty="0"/>
          </a:p>
        </p:txBody>
      </p:sp>
    </p:spTree>
    <p:extLst>
      <p:ext uri="{BB962C8B-B14F-4D97-AF65-F5344CB8AC3E}">
        <p14:creationId xmlns:p14="http://schemas.microsoft.com/office/powerpoint/2010/main" val="2320746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2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20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Oval 2"/>
          <p:cNvSpPr>
            <a:spLocks noChangeArrowheads="1"/>
          </p:cNvSpPr>
          <p:nvPr/>
        </p:nvSpPr>
        <p:spPr bwMode="auto">
          <a:xfrm>
            <a:off x="1755775" y="31083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7826" name="Oval 3"/>
          <p:cNvSpPr>
            <a:spLocks noChangeArrowheads="1"/>
          </p:cNvSpPr>
          <p:nvPr/>
        </p:nvSpPr>
        <p:spPr bwMode="auto">
          <a:xfrm>
            <a:off x="4722813" y="43132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7827" name="Oval 4"/>
          <p:cNvSpPr>
            <a:spLocks noChangeArrowheads="1"/>
          </p:cNvSpPr>
          <p:nvPr/>
        </p:nvSpPr>
        <p:spPr bwMode="auto">
          <a:xfrm>
            <a:off x="3352800" y="17526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7828" name="Line 5"/>
          <p:cNvSpPr>
            <a:spLocks noChangeShapeType="1"/>
          </p:cNvSpPr>
          <p:nvPr/>
        </p:nvSpPr>
        <p:spPr bwMode="auto">
          <a:xfrm flipV="1">
            <a:off x="3308350" y="24241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29" name="Line 6"/>
          <p:cNvSpPr>
            <a:spLocks noChangeShapeType="1"/>
          </p:cNvSpPr>
          <p:nvPr/>
        </p:nvSpPr>
        <p:spPr bwMode="auto">
          <a:xfrm flipH="1" flipV="1">
            <a:off x="3733800" y="3692525"/>
            <a:ext cx="1065213" cy="849313"/>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0" name="Line 7"/>
          <p:cNvSpPr>
            <a:spLocks noChangeShapeType="1"/>
          </p:cNvSpPr>
          <p:nvPr/>
        </p:nvSpPr>
        <p:spPr bwMode="auto">
          <a:xfrm>
            <a:off x="6662738" y="49466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1" name="Rectangle 8"/>
          <p:cNvSpPr>
            <a:spLocks noChangeArrowheads="1"/>
          </p:cNvSpPr>
          <p:nvPr/>
        </p:nvSpPr>
        <p:spPr bwMode="auto">
          <a:xfrm>
            <a:off x="6781800" y="49831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2" name="Rectangle 9"/>
          <p:cNvSpPr>
            <a:spLocks noChangeArrowheads="1"/>
          </p:cNvSpPr>
          <p:nvPr/>
        </p:nvSpPr>
        <p:spPr bwMode="auto">
          <a:xfrm>
            <a:off x="5754688" y="51831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7833" name="Oval 10"/>
          <p:cNvSpPr>
            <a:spLocks noChangeArrowheads="1"/>
          </p:cNvSpPr>
          <p:nvPr/>
        </p:nvSpPr>
        <p:spPr bwMode="auto">
          <a:xfrm>
            <a:off x="7158038" y="56562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7834" name="Line 11"/>
          <p:cNvSpPr>
            <a:spLocks noChangeShapeType="1"/>
          </p:cNvSpPr>
          <p:nvPr/>
        </p:nvSpPr>
        <p:spPr bwMode="auto">
          <a:xfrm flipH="1">
            <a:off x="1222375" y="37306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5" name="Rectangle 12"/>
          <p:cNvSpPr>
            <a:spLocks noChangeArrowheads="1"/>
          </p:cNvSpPr>
          <p:nvPr/>
        </p:nvSpPr>
        <p:spPr bwMode="auto">
          <a:xfrm>
            <a:off x="1531938" y="37671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6" name="Rectangle 13"/>
          <p:cNvSpPr>
            <a:spLocks noChangeArrowheads="1"/>
          </p:cNvSpPr>
          <p:nvPr/>
        </p:nvSpPr>
        <p:spPr bwMode="auto">
          <a:xfrm>
            <a:off x="1684338" y="39370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37" name="Oval 14"/>
          <p:cNvSpPr>
            <a:spLocks noChangeArrowheads="1"/>
          </p:cNvSpPr>
          <p:nvPr/>
        </p:nvSpPr>
        <p:spPr bwMode="auto">
          <a:xfrm>
            <a:off x="639763" y="45291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7838" name="Rectangle 15"/>
          <p:cNvSpPr>
            <a:spLocks noChangeArrowheads="1"/>
          </p:cNvSpPr>
          <p:nvPr/>
        </p:nvSpPr>
        <p:spPr bwMode="auto">
          <a:xfrm>
            <a:off x="6858000" y="37544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9" name="Line 16"/>
          <p:cNvSpPr>
            <a:spLocks noChangeShapeType="1"/>
          </p:cNvSpPr>
          <p:nvPr/>
        </p:nvSpPr>
        <p:spPr bwMode="auto">
          <a:xfrm flipV="1">
            <a:off x="6713538" y="34639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0" name="Rectangle 17"/>
          <p:cNvSpPr>
            <a:spLocks noChangeArrowheads="1"/>
          </p:cNvSpPr>
          <p:nvPr/>
        </p:nvSpPr>
        <p:spPr bwMode="auto">
          <a:xfrm>
            <a:off x="5983288" y="36591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1" name="Oval 18"/>
          <p:cNvSpPr>
            <a:spLocks noChangeArrowheads="1"/>
          </p:cNvSpPr>
          <p:nvPr/>
        </p:nvSpPr>
        <p:spPr bwMode="auto">
          <a:xfrm>
            <a:off x="7202488" y="32099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7842" name="Line 19"/>
          <p:cNvSpPr>
            <a:spLocks noChangeShapeType="1"/>
          </p:cNvSpPr>
          <p:nvPr/>
        </p:nvSpPr>
        <p:spPr bwMode="auto">
          <a:xfrm flipH="1" flipV="1">
            <a:off x="1139825" y="23542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3" name="Rectangle 20"/>
          <p:cNvSpPr>
            <a:spLocks noChangeArrowheads="1"/>
          </p:cNvSpPr>
          <p:nvPr/>
        </p:nvSpPr>
        <p:spPr bwMode="auto">
          <a:xfrm>
            <a:off x="1373188" y="26574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44" name="Rectangle 21"/>
          <p:cNvSpPr>
            <a:spLocks noChangeArrowheads="1"/>
          </p:cNvSpPr>
          <p:nvPr/>
        </p:nvSpPr>
        <p:spPr bwMode="auto">
          <a:xfrm>
            <a:off x="1538288" y="26003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5" name="Oval 22"/>
          <p:cNvSpPr>
            <a:spLocks noChangeArrowheads="1"/>
          </p:cNvSpPr>
          <p:nvPr/>
        </p:nvSpPr>
        <p:spPr bwMode="auto">
          <a:xfrm>
            <a:off x="646113" y="21018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7846" name="AutoShape 23"/>
          <p:cNvSpPr>
            <a:spLocks noGrp="1" noChangeArrowheads="1"/>
          </p:cNvSpPr>
          <p:nvPr>
            <p:ph type="title"/>
          </p:nvPr>
        </p:nvSpPr>
        <p:spPr>
          <a:xfrm>
            <a:off x="250825" y="311150"/>
            <a:ext cx="8734425" cy="1117600"/>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Concept Classification Infers Normal BP is Subsumed by Non-Critical BP</a:t>
            </a:r>
          </a:p>
        </p:txBody>
      </p:sp>
      <p:sp>
        <p:nvSpPr>
          <p:cNvPr id="77847" name="Line 24"/>
          <p:cNvSpPr>
            <a:spLocks noChangeShapeType="1"/>
          </p:cNvSpPr>
          <p:nvPr/>
        </p:nvSpPr>
        <p:spPr bwMode="auto">
          <a:xfrm flipH="1" flipV="1">
            <a:off x="4849813" y="2513013"/>
            <a:ext cx="684212" cy="1825625"/>
          </a:xfrm>
          <a:prstGeom prst="line">
            <a:avLst/>
          </a:prstGeom>
          <a:noFill/>
          <a:ln w="38100" cmpd="dbl">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8" name="Line 25"/>
          <p:cNvSpPr>
            <a:spLocks noChangeShapeType="1"/>
          </p:cNvSpPr>
          <p:nvPr/>
        </p:nvSpPr>
        <p:spPr bwMode="auto">
          <a:xfrm flipH="1">
            <a:off x="5002213" y="3146425"/>
            <a:ext cx="379412" cy="635000"/>
          </a:xfrm>
          <a:prstGeom prst="line">
            <a:avLst/>
          </a:prstGeom>
          <a:noFill/>
          <a:ln w="508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849" name="Line 26"/>
          <p:cNvSpPr>
            <a:spLocks noChangeShapeType="1"/>
          </p:cNvSpPr>
          <p:nvPr/>
        </p:nvSpPr>
        <p:spPr bwMode="auto">
          <a:xfrm>
            <a:off x="4875213" y="3375025"/>
            <a:ext cx="709612" cy="177800"/>
          </a:xfrm>
          <a:prstGeom prst="line">
            <a:avLst/>
          </a:prstGeom>
          <a:noFill/>
          <a:ln w="508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TextBox 26">
            <a:extLst>
              <a:ext uri="{FF2B5EF4-FFF2-40B4-BE49-F238E27FC236}">
                <a16:creationId xmlns:a16="http://schemas.microsoft.com/office/drawing/2014/main" id="{C83BF062-4AD8-174F-BF8D-063C87252F71}"/>
              </a:ext>
            </a:extLst>
          </p:cNvPr>
          <p:cNvSpPr txBox="1"/>
          <p:nvPr/>
        </p:nvSpPr>
        <p:spPr>
          <a:xfrm>
            <a:off x="4165743" y="3676333"/>
            <a:ext cx="537327" cy="584775"/>
          </a:xfrm>
          <a:prstGeom prst="rect">
            <a:avLst/>
          </a:prstGeom>
          <a:noFill/>
        </p:spPr>
        <p:txBody>
          <a:bodyPr wrap="none" rtlCol="0">
            <a:spAutoFit/>
          </a:bodyPr>
          <a:lstStyle/>
          <a:p>
            <a:r>
              <a:rPr lang="en-US" sz="3200" b="1" dirty="0"/>
              <a:t> ≡</a:t>
            </a:r>
          </a:p>
        </p:txBody>
      </p:sp>
      <p:sp>
        <p:nvSpPr>
          <p:cNvPr id="28" name="TextBox 27">
            <a:extLst>
              <a:ext uri="{FF2B5EF4-FFF2-40B4-BE49-F238E27FC236}">
                <a16:creationId xmlns:a16="http://schemas.microsoft.com/office/drawing/2014/main" id="{0332EFD8-3A20-4F45-A654-347A29236AD0}"/>
              </a:ext>
            </a:extLst>
          </p:cNvPr>
          <p:cNvSpPr txBox="1"/>
          <p:nvPr/>
        </p:nvSpPr>
        <p:spPr>
          <a:xfrm>
            <a:off x="2966315" y="2473832"/>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799268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Oval 2"/>
          <p:cNvSpPr>
            <a:spLocks noChangeArrowheads="1"/>
          </p:cNvSpPr>
          <p:nvPr/>
        </p:nvSpPr>
        <p:spPr bwMode="auto">
          <a:xfrm>
            <a:off x="2136775" y="30321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9874" name="Oval 3"/>
          <p:cNvSpPr>
            <a:spLocks noChangeArrowheads="1"/>
          </p:cNvSpPr>
          <p:nvPr/>
        </p:nvSpPr>
        <p:spPr bwMode="auto">
          <a:xfrm>
            <a:off x="5103813" y="42370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9875" name="Oval 4"/>
          <p:cNvSpPr>
            <a:spLocks noChangeArrowheads="1"/>
          </p:cNvSpPr>
          <p:nvPr/>
        </p:nvSpPr>
        <p:spPr bwMode="auto">
          <a:xfrm>
            <a:off x="3733800" y="16764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9876" name="Oval 5"/>
          <p:cNvSpPr>
            <a:spLocks noChangeArrowheads="1"/>
          </p:cNvSpPr>
          <p:nvPr/>
        </p:nvSpPr>
        <p:spPr bwMode="auto">
          <a:xfrm>
            <a:off x="3505200" y="5656263"/>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9877" name="Line 6"/>
          <p:cNvSpPr>
            <a:spLocks noChangeShapeType="1"/>
          </p:cNvSpPr>
          <p:nvPr/>
        </p:nvSpPr>
        <p:spPr bwMode="auto">
          <a:xfrm flipV="1">
            <a:off x="3689350" y="23479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78" name="Line 7"/>
          <p:cNvSpPr>
            <a:spLocks noChangeShapeType="1"/>
          </p:cNvSpPr>
          <p:nvPr/>
        </p:nvSpPr>
        <p:spPr bwMode="auto">
          <a:xfrm flipV="1">
            <a:off x="5046663" y="4883150"/>
            <a:ext cx="469900" cy="7858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79" name="Line 8"/>
          <p:cNvSpPr>
            <a:spLocks noChangeShapeType="1"/>
          </p:cNvSpPr>
          <p:nvPr/>
        </p:nvSpPr>
        <p:spPr bwMode="auto">
          <a:xfrm flipH="1" flipV="1">
            <a:off x="4114800" y="3616325"/>
            <a:ext cx="1065213" cy="8493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0" name="Line 9"/>
          <p:cNvSpPr>
            <a:spLocks noChangeShapeType="1"/>
          </p:cNvSpPr>
          <p:nvPr/>
        </p:nvSpPr>
        <p:spPr bwMode="auto">
          <a:xfrm flipH="1" flipV="1">
            <a:off x="3479800" y="3743325"/>
            <a:ext cx="431800" cy="1989138"/>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1" name="Rectangle 10"/>
          <p:cNvSpPr>
            <a:spLocks noChangeArrowheads="1"/>
          </p:cNvSpPr>
          <p:nvPr/>
        </p:nvSpPr>
        <p:spPr bwMode="auto">
          <a:xfrm>
            <a:off x="3738563" y="4511675"/>
            <a:ext cx="282575"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cmpd="dbl">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9882" name="Line 11"/>
          <p:cNvSpPr>
            <a:spLocks noChangeShapeType="1"/>
          </p:cNvSpPr>
          <p:nvPr/>
        </p:nvSpPr>
        <p:spPr bwMode="auto">
          <a:xfrm>
            <a:off x="7043738" y="48704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3" name="Rectangle 12"/>
          <p:cNvSpPr>
            <a:spLocks noChangeArrowheads="1"/>
          </p:cNvSpPr>
          <p:nvPr/>
        </p:nvSpPr>
        <p:spPr bwMode="auto">
          <a:xfrm>
            <a:off x="7162800" y="49069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4" name="Rectangle 13"/>
          <p:cNvSpPr>
            <a:spLocks noChangeArrowheads="1"/>
          </p:cNvSpPr>
          <p:nvPr/>
        </p:nvSpPr>
        <p:spPr bwMode="auto">
          <a:xfrm>
            <a:off x="6135688" y="51069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9885" name="Oval 14"/>
          <p:cNvSpPr>
            <a:spLocks noChangeArrowheads="1"/>
          </p:cNvSpPr>
          <p:nvPr/>
        </p:nvSpPr>
        <p:spPr bwMode="auto">
          <a:xfrm>
            <a:off x="7539038" y="55800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9886" name="Line 15"/>
          <p:cNvSpPr>
            <a:spLocks noChangeShapeType="1"/>
          </p:cNvSpPr>
          <p:nvPr/>
        </p:nvSpPr>
        <p:spPr bwMode="auto">
          <a:xfrm flipH="1">
            <a:off x="1603375" y="36544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7" name="Rectangle 16"/>
          <p:cNvSpPr>
            <a:spLocks noChangeArrowheads="1"/>
          </p:cNvSpPr>
          <p:nvPr/>
        </p:nvSpPr>
        <p:spPr bwMode="auto">
          <a:xfrm>
            <a:off x="1912938" y="36909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8" name="Rectangle 17"/>
          <p:cNvSpPr>
            <a:spLocks noChangeArrowheads="1"/>
          </p:cNvSpPr>
          <p:nvPr/>
        </p:nvSpPr>
        <p:spPr bwMode="auto">
          <a:xfrm>
            <a:off x="2065338" y="38608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89" name="Oval 18"/>
          <p:cNvSpPr>
            <a:spLocks noChangeArrowheads="1"/>
          </p:cNvSpPr>
          <p:nvPr/>
        </p:nvSpPr>
        <p:spPr bwMode="auto">
          <a:xfrm>
            <a:off x="1020763" y="44529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9890" name="Rectangle 19"/>
          <p:cNvSpPr>
            <a:spLocks noChangeArrowheads="1"/>
          </p:cNvSpPr>
          <p:nvPr/>
        </p:nvSpPr>
        <p:spPr bwMode="auto">
          <a:xfrm>
            <a:off x="7239000" y="36782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1" name="Line 20"/>
          <p:cNvSpPr>
            <a:spLocks noChangeShapeType="1"/>
          </p:cNvSpPr>
          <p:nvPr/>
        </p:nvSpPr>
        <p:spPr bwMode="auto">
          <a:xfrm flipV="1">
            <a:off x="7094538" y="33877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2" name="Rectangle 21"/>
          <p:cNvSpPr>
            <a:spLocks noChangeArrowheads="1"/>
          </p:cNvSpPr>
          <p:nvPr/>
        </p:nvSpPr>
        <p:spPr bwMode="auto">
          <a:xfrm>
            <a:off x="6364288" y="35829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3" name="Oval 22"/>
          <p:cNvSpPr>
            <a:spLocks noChangeArrowheads="1"/>
          </p:cNvSpPr>
          <p:nvPr/>
        </p:nvSpPr>
        <p:spPr bwMode="auto">
          <a:xfrm>
            <a:off x="7583488" y="31337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9894" name="Line 23"/>
          <p:cNvSpPr>
            <a:spLocks noChangeShapeType="1"/>
          </p:cNvSpPr>
          <p:nvPr/>
        </p:nvSpPr>
        <p:spPr bwMode="auto">
          <a:xfrm flipH="1" flipV="1">
            <a:off x="1520825" y="22780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5" name="Rectangle 24"/>
          <p:cNvSpPr>
            <a:spLocks noChangeArrowheads="1"/>
          </p:cNvSpPr>
          <p:nvPr/>
        </p:nvSpPr>
        <p:spPr bwMode="auto">
          <a:xfrm>
            <a:off x="1754188" y="25812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6" name="Rectangle 25"/>
          <p:cNvSpPr>
            <a:spLocks noChangeArrowheads="1"/>
          </p:cNvSpPr>
          <p:nvPr/>
        </p:nvSpPr>
        <p:spPr bwMode="auto">
          <a:xfrm>
            <a:off x="1919288" y="25241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7" name="Oval 26"/>
          <p:cNvSpPr>
            <a:spLocks noChangeArrowheads="1"/>
          </p:cNvSpPr>
          <p:nvPr/>
        </p:nvSpPr>
        <p:spPr bwMode="auto">
          <a:xfrm>
            <a:off x="1027113" y="20256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9898" name="AutoShape 27"/>
          <p:cNvSpPr>
            <a:spLocks noGrp="1" noChangeArrowheads="1"/>
          </p:cNvSpPr>
          <p:nvPr>
            <p:ph type="title"/>
          </p:nvPr>
        </p:nvSpPr>
        <p:spPr>
          <a:xfrm>
            <a:off x="323850" y="549275"/>
            <a:ext cx="8496300"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With Classified Concepts the Answer is Easy to Compute</a:t>
            </a:r>
          </a:p>
        </p:txBody>
      </p:sp>
      <p:sp>
        <p:nvSpPr>
          <p:cNvPr id="28" name="TextBox 27">
            <a:extLst>
              <a:ext uri="{FF2B5EF4-FFF2-40B4-BE49-F238E27FC236}">
                <a16:creationId xmlns:a16="http://schemas.microsoft.com/office/drawing/2014/main" id="{0ACDE94C-9E78-CC43-8B88-A56EF940D12D}"/>
              </a:ext>
            </a:extLst>
          </p:cNvPr>
          <p:cNvSpPr txBox="1"/>
          <p:nvPr/>
        </p:nvSpPr>
        <p:spPr>
          <a:xfrm>
            <a:off x="3413196" y="2374960"/>
            <a:ext cx="537327" cy="584775"/>
          </a:xfrm>
          <a:prstGeom prst="rect">
            <a:avLst/>
          </a:prstGeom>
          <a:noFill/>
        </p:spPr>
        <p:txBody>
          <a:bodyPr wrap="none" rtlCol="0">
            <a:spAutoFit/>
          </a:bodyPr>
          <a:lstStyle/>
          <a:p>
            <a:r>
              <a:rPr lang="en-US" sz="3200" b="1" dirty="0"/>
              <a:t> ≡</a:t>
            </a:r>
          </a:p>
        </p:txBody>
      </p:sp>
      <p:sp>
        <p:nvSpPr>
          <p:cNvPr id="29" name="TextBox 28">
            <a:extLst>
              <a:ext uri="{FF2B5EF4-FFF2-40B4-BE49-F238E27FC236}">
                <a16:creationId xmlns:a16="http://schemas.microsoft.com/office/drawing/2014/main" id="{18BE6159-025C-8B4E-9783-4AADE5E2471A}"/>
              </a:ext>
            </a:extLst>
          </p:cNvPr>
          <p:cNvSpPr txBox="1"/>
          <p:nvPr/>
        </p:nvSpPr>
        <p:spPr>
          <a:xfrm>
            <a:off x="4592637" y="3648006"/>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19353456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AutoShape 2"/>
          <p:cNvSpPr>
            <a:spLocks noGrp="1" noChangeArrowheads="1"/>
          </p:cNvSpPr>
          <p:nvPr>
            <p:ph type="title"/>
          </p:nvPr>
        </p:nvSpPr>
        <p:spPr/>
        <p:txBody>
          <a:bodyPr/>
          <a:lstStyle/>
          <a:p>
            <a:pPr eaLnBrk="1" hangingPunct="1"/>
            <a:r>
              <a:rPr lang="en-US">
                <a:latin typeface="Calibri" charset="0"/>
              </a:rPr>
              <a:t>Incidental properties</a:t>
            </a:r>
          </a:p>
        </p:txBody>
      </p:sp>
      <p:sp>
        <p:nvSpPr>
          <p:cNvPr id="81922" name="Rectangle 3"/>
          <p:cNvSpPr>
            <a:spLocks noGrp="1" noChangeArrowheads="1"/>
          </p:cNvSpPr>
          <p:nvPr>
            <p:ph type="body" idx="1"/>
          </p:nvPr>
        </p:nvSpPr>
        <p:spPr/>
        <p:txBody>
          <a:bodyPr/>
          <a:lstStyle/>
          <a:p>
            <a:pPr marL="342900" indent="-342900" eaLnBrk="1" hangingPunct="1"/>
            <a:r>
              <a:rPr lang="en-US" dirty="0">
                <a:latin typeface="Calibri" charset="0"/>
              </a:rPr>
              <a:t>We can consider properties that are not part of any definition to be incidental</a:t>
            </a:r>
          </a:p>
          <a:p>
            <a:pPr marL="342900" indent="-342900" eaLnBrk="1" hangingPunct="1"/>
            <a:r>
              <a:rPr lang="en-US" dirty="0">
                <a:latin typeface="Calibri" charset="0"/>
              </a:rPr>
              <a:t>Classification based on non-incidental properties allow the inference of incidental properties</a:t>
            </a:r>
          </a:p>
          <a:p>
            <a:pPr marL="342900" indent="-342900" eaLnBrk="1" hangingPunct="1"/>
            <a:r>
              <a:rPr lang="en-US" dirty="0">
                <a:latin typeface="Calibri" charset="0"/>
              </a:rPr>
              <a:t>Examples:</a:t>
            </a:r>
          </a:p>
          <a:p>
            <a:pPr marL="742950" lvl="1" indent="-342900" eaLnBrk="1" hangingPunct="1"/>
            <a:r>
              <a:rPr lang="en-US" dirty="0">
                <a:latin typeface="Calibri" charset="0"/>
                <a:ea typeface="ＭＳ Ｐゴシック" charset="0"/>
              </a:rPr>
              <a:t>E.g., </a:t>
            </a:r>
            <a:r>
              <a:rPr lang="en-US" b="1" dirty="0">
                <a:latin typeface="Calibri" charset="0"/>
                <a:ea typeface="ＭＳ Ｐゴシック" charset="0"/>
              </a:rPr>
              <a:t>red cars </a:t>
            </a:r>
            <a:r>
              <a:rPr lang="en-US" dirty="0">
                <a:latin typeface="Calibri" charset="0"/>
                <a:ea typeface="ＭＳ Ｐゴシック" charset="0"/>
              </a:rPr>
              <a:t>have been observed to have a high accident rate by insurance companies</a:t>
            </a:r>
          </a:p>
          <a:p>
            <a:pPr marL="742950" lvl="1" indent="-342900" eaLnBrk="1" hangingPunct="1"/>
            <a:r>
              <a:rPr lang="en-US" b="1" dirty="0">
                <a:latin typeface="Calibri" charset="0"/>
                <a:ea typeface="ＭＳ Ｐゴシック" charset="0"/>
              </a:rPr>
              <a:t>Birds weighing more than 25kg </a:t>
            </a:r>
            <a:r>
              <a:rPr lang="en-US" dirty="0">
                <a:latin typeface="Calibri" charset="0"/>
                <a:ea typeface="ＭＳ Ｐゴシック" charset="0"/>
              </a:rPr>
              <a:t>can not fly</a:t>
            </a:r>
          </a:p>
          <a:p>
            <a:pPr marL="742950" lvl="1" indent="-342900" eaLnBrk="1" hangingPunct="1"/>
            <a:r>
              <a:rPr lang="en-US" dirty="0">
                <a:latin typeface="Calibri" charset="0"/>
                <a:ea typeface="ＭＳ Ｐゴシック" charset="0"/>
              </a:rPr>
              <a:t>People with </a:t>
            </a:r>
            <a:r>
              <a:rPr lang="en-US" b="1" dirty="0">
                <a:latin typeface="Calibri" charset="0"/>
                <a:ea typeface="ＭＳ Ｐゴシック" charset="0"/>
              </a:rPr>
              <a:t>non-critical blood pressure </a:t>
            </a:r>
            <a:r>
              <a:rPr lang="en-US" dirty="0">
                <a:latin typeface="Calibri" charset="0"/>
                <a:ea typeface="ＭＳ Ｐゴシック" charset="0"/>
              </a:rPr>
              <a:t>require no medication</a:t>
            </a:r>
          </a:p>
          <a:p>
            <a:pPr marL="0" indent="0" eaLnBrk="1" hangingPunct="1">
              <a:buNone/>
            </a:pPr>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342900" indent="-342900" eaLnBrk="1" hangingPunct="1"/>
            <a:endParaRPr lang="en-US" dirty="0">
              <a:latin typeface="Calibri"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B7BF-333A-8240-8F9A-2327F7913553}"/>
              </a:ext>
            </a:extLst>
          </p:cNvPr>
          <p:cNvSpPr>
            <a:spLocks noGrp="1"/>
          </p:cNvSpPr>
          <p:nvPr>
            <p:ph type="title"/>
          </p:nvPr>
        </p:nvSpPr>
        <p:spPr/>
        <p:txBody>
          <a:bodyPr/>
          <a:lstStyle/>
          <a:p>
            <a:r>
              <a:rPr lang="en-US" dirty="0"/>
              <a:t>DL Conclusion</a:t>
            </a:r>
          </a:p>
        </p:txBody>
      </p:sp>
      <p:sp>
        <p:nvSpPr>
          <p:cNvPr id="3" name="Content Placeholder 2">
            <a:extLst>
              <a:ext uri="{FF2B5EF4-FFF2-40B4-BE49-F238E27FC236}">
                <a16:creationId xmlns:a16="http://schemas.microsoft.com/office/drawing/2014/main" id="{95B20640-4E3A-1C4A-A76E-9243796CDFC7}"/>
              </a:ext>
            </a:extLst>
          </p:cNvPr>
          <p:cNvSpPr>
            <a:spLocks noGrp="1"/>
          </p:cNvSpPr>
          <p:nvPr>
            <p:ph idx="1"/>
          </p:nvPr>
        </p:nvSpPr>
        <p:spPr/>
        <p:txBody>
          <a:bodyPr/>
          <a:lstStyle/>
          <a:p>
            <a:r>
              <a:rPr lang="en-US" sz="3200" dirty="0"/>
              <a:t>Description logic was the model for OWL reasoning</a:t>
            </a:r>
          </a:p>
          <a:p>
            <a:r>
              <a:rPr lang="en-US" sz="3200" dirty="0"/>
              <a:t>More expressive than rule-based systems without being undecidable or intractable</a:t>
            </a:r>
          </a:p>
          <a:p>
            <a:r>
              <a:rPr lang="en-US" sz="3200" dirty="0"/>
              <a:t>It can reason over general statements (e.g., a dog with rabies is a sick animal), unlike most rule-based systems</a:t>
            </a:r>
          </a:p>
          <a:p>
            <a:r>
              <a:rPr lang="en-US" sz="3200" dirty="0"/>
              <a:t>It still has limitations </a:t>
            </a:r>
            <a:r>
              <a:rPr lang="en-US" sz="3200" dirty="0" err="1"/>
              <a:t>tho</a:t>
            </a:r>
            <a:r>
              <a:rPr lang="en-US" sz="3200"/>
              <a:t>…</a:t>
            </a:r>
            <a:endParaRPr lang="en-US" sz="3200" dirty="0"/>
          </a:p>
          <a:p>
            <a:endParaRPr lang="en-US" sz="3200" dirty="0"/>
          </a:p>
        </p:txBody>
      </p:sp>
    </p:spTree>
    <p:extLst>
      <p:ext uri="{BB962C8B-B14F-4D97-AF65-F5344CB8AC3E}">
        <p14:creationId xmlns:p14="http://schemas.microsoft.com/office/powerpoint/2010/main" val="282177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AutoShape 2"/>
          <p:cNvSpPr>
            <a:spLocks noGrp="1" noChangeArrowheads="1"/>
          </p:cNvSpPr>
          <p:nvPr>
            <p:ph type="title"/>
          </p:nvPr>
        </p:nvSpPr>
        <p:spPr>
          <a:xfrm>
            <a:off x="827088" y="188913"/>
            <a:ext cx="7772400" cy="936625"/>
          </a:xfrm>
        </p:spPr>
        <p:txBody>
          <a:bodyPr/>
          <a:lstStyle/>
          <a:p>
            <a:pPr eaLnBrk="1" hangingPunct="1"/>
            <a:r>
              <a:rPr lang="en-US">
                <a:latin typeface="Calibri" charset="0"/>
              </a:rPr>
              <a:t>Description Logics</a:t>
            </a:r>
          </a:p>
        </p:txBody>
      </p:sp>
      <p:sp>
        <p:nvSpPr>
          <p:cNvPr id="8194" name="Rectangle 3"/>
          <p:cNvSpPr>
            <a:spLocks noGrp="1" noChangeArrowheads="1"/>
          </p:cNvSpPr>
          <p:nvPr>
            <p:ph type="body" idx="1"/>
          </p:nvPr>
        </p:nvSpPr>
        <p:spPr>
          <a:xfrm>
            <a:off x="971550" y="1295400"/>
            <a:ext cx="7992938" cy="5302250"/>
          </a:xfrm>
        </p:spPr>
        <p:txBody>
          <a:bodyPr/>
          <a:lstStyle/>
          <a:p>
            <a:pPr marL="342900" indent="-342900" eaLnBrk="1" hangingPunct="1">
              <a:lnSpc>
                <a:spcPct val="110000"/>
              </a:lnSpc>
            </a:pPr>
            <a:r>
              <a:rPr lang="en-US" dirty="0">
                <a:latin typeface="Calibri" charset="0"/>
              </a:rPr>
              <a:t>Major focus of KR research in the 1980’s</a:t>
            </a:r>
          </a:p>
          <a:p>
            <a:pPr marL="342900" lvl="1" indent="-165100" eaLnBrk="1" hangingPunct="1">
              <a:lnSpc>
                <a:spcPct val="110000"/>
              </a:lnSpc>
            </a:pPr>
            <a:r>
              <a:rPr lang="en-US" dirty="0">
                <a:latin typeface="Calibri" charset="0"/>
                <a:ea typeface="ＭＳ Ｐゴシック" charset="0"/>
              </a:rPr>
              <a:t>Led by Ron Brachman (AT&amp;T Labs)</a:t>
            </a:r>
          </a:p>
          <a:p>
            <a:pPr marL="342900" lvl="1" indent="-165100" eaLnBrk="1" hangingPunct="1">
              <a:lnSpc>
                <a:spcPct val="110000"/>
              </a:lnSpc>
            </a:pPr>
            <a:r>
              <a:rPr lang="en-US" dirty="0">
                <a:latin typeface="Calibri" charset="0"/>
                <a:ea typeface="ＭＳ Ｐゴシック" charset="0"/>
              </a:rPr>
              <a:t>Grew out of early network-based KR systems like </a:t>
            </a:r>
            <a:r>
              <a:rPr lang="en-US" dirty="0">
                <a:latin typeface="Calibri" charset="0"/>
                <a:ea typeface="ＭＳ Ｐゴシック" charset="0"/>
                <a:hlinkClick r:id="rId3"/>
              </a:rPr>
              <a:t>semantic networks</a:t>
            </a:r>
            <a:r>
              <a:rPr lang="en-US" dirty="0">
                <a:latin typeface="Calibri" charset="0"/>
                <a:ea typeface="ＭＳ Ｐゴシック" charset="0"/>
              </a:rPr>
              <a:t> and </a:t>
            </a:r>
            <a:r>
              <a:rPr lang="en-US" dirty="0">
                <a:latin typeface="Calibri" charset="0"/>
                <a:ea typeface="ＭＳ Ｐゴシック" charset="0"/>
                <a:hlinkClick r:id="rId4"/>
              </a:rPr>
              <a:t>frames</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Major systems and languages</a:t>
            </a:r>
          </a:p>
          <a:p>
            <a:pPr marL="457200" lvl="1" indent="-228600" eaLnBrk="1" hangingPunct="1">
              <a:lnSpc>
                <a:spcPct val="110000"/>
              </a:lnSpc>
            </a:pPr>
            <a:r>
              <a:rPr lang="en-US" dirty="0">
                <a:latin typeface="Calibri" charset="0"/>
                <a:ea typeface="ＭＳ Ｐゴシック" charset="0"/>
              </a:rPr>
              <a:t>80s: KL-ONE, NIKL, KANDOR, BACK, CLASSIC, LOOM </a:t>
            </a:r>
          </a:p>
          <a:p>
            <a:pPr marL="457200" lvl="1" indent="-228600" eaLnBrk="1" hangingPunct="1">
              <a:lnSpc>
                <a:spcPct val="110000"/>
              </a:lnSpc>
            </a:pPr>
            <a:r>
              <a:rPr lang="en-US" dirty="0">
                <a:latin typeface="Calibri" charset="0"/>
                <a:ea typeface="ＭＳ Ｐゴシック" charset="0"/>
              </a:rPr>
              <a:t>90s: FACT, RACER, …</a:t>
            </a:r>
          </a:p>
          <a:p>
            <a:pPr marL="457200" lvl="1" indent="-228600" eaLnBrk="1" hangingPunct="1">
              <a:lnSpc>
                <a:spcPct val="110000"/>
              </a:lnSpc>
            </a:pPr>
            <a:r>
              <a:rPr lang="en-US" dirty="0">
                <a:latin typeface="Calibri" charset="0"/>
                <a:ea typeface="ＭＳ Ｐゴシック" charset="0"/>
              </a:rPr>
              <a:t>00s: DAML+OIL, OWL, Pellet, Jena, FACT++, </a:t>
            </a:r>
            <a:r>
              <a:rPr lang="is-IS" dirty="0">
                <a:latin typeface="Calibri" charset="0"/>
                <a:ea typeface="ＭＳ Ｐゴシック" charset="0"/>
              </a:rPr>
              <a:t>…</a:t>
            </a:r>
            <a:endParaRPr lang="en-US" dirty="0">
              <a:latin typeface="Calibri" charset="0"/>
              <a:ea typeface="ＭＳ Ｐゴシック" charset="0"/>
            </a:endParaRPr>
          </a:p>
          <a:p>
            <a:pPr marL="457200" lvl="1" indent="-228600" eaLnBrk="1" hangingPunct="1">
              <a:lnSpc>
                <a:spcPct val="110000"/>
              </a:lnSpc>
            </a:pPr>
            <a:r>
              <a:rPr lang="en-US" dirty="0">
                <a:latin typeface="Calibri" charset="0"/>
                <a:ea typeface="ＭＳ Ｐゴシック" charset="0"/>
              </a:rPr>
              <a:t>10s: </a:t>
            </a:r>
            <a:r>
              <a:rPr lang="en-US" dirty="0" err="1">
                <a:latin typeface="Calibri" charset="0"/>
                <a:ea typeface="ＭＳ Ｐゴシック" charset="0"/>
              </a:rPr>
              <a:t>HermiT</a:t>
            </a:r>
            <a:r>
              <a:rPr lang="en-US" dirty="0">
                <a:latin typeface="Calibri" charset="0"/>
                <a:ea typeface="ＭＳ Ｐゴシック" charset="0"/>
              </a:rPr>
              <a:t>, ELK, </a:t>
            </a:r>
            <a:r>
              <a:rPr lang="is-IS" dirty="0">
                <a:latin typeface="Calibri" charset="0"/>
                <a:ea typeface="ＭＳ Ｐゴシック" charset="0"/>
              </a:rPr>
              <a:t>…</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Basis for semantic web language OWL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2"/>
          <p:cNvSpPr>
            <a:spLocks noGrp="1" noChangeArrowheads="1"/>
          </p:cNvSpPr>
          <p:nvPr>
            <p:ph type="title"/>
          </p:nvPr>
        </p:nvSpPr>
        <p:spPr/>
        <p:txBody>
          <a:bodyPr/>
          <a:lstStyle/>
          <a:p>
            <a:pPr eaLnBrk="1" hangingPunct="1"/>
            <a:r>
              <a:rPr lang="en-US">
                <a:latin typeface="Calibri" charset="0"/>
              </a:rPr>
              <a:t>DL Paradigm</a:t>
            </a:r>
          </a:p>
        </p:txBody>
      </p:sp>
      <p:sp>
        <p:nvSpPr>
          <p:cNvPr id="16386" name="Rectangle 3"/>
          <p:cNvSpPr>
            <a:spLocks noGrp="1" noChangeArrowheads="1"/>
          </p:cNvSpPr>
          <p:nvPr>
            <p:ph type="body" idx="1"/>
          </p:nvPr>
        </p:nvSpPr>
        <p:spPr/>
        <p:txBody>
          <a:bodyPr/>
          <a:lstStyle/>
          <a:p>
            <a:pPr marL="342900" indent="-342900" eaLnBrk="1" hangingPunct="1"/>
            <a:r>
              <a:rPr lang="en-US" sz="3200" b="1" dirty="0">
                <a:latin typeface="Calibri" charset="0"/>
                <a:hlinkClick r:id="rId3"/>
              </a:rPr>
              <a:t>Description Logic</a:t>
            </a:r>
            <a:r>
              <a:rPr lang="en-US" sz="3200" dirty="0">
                <a:latin typeface="Calibri" charset="0"/>
                <a:hlinkClick r:id="rId3"/>
              </a:rPr>
              <a:t> </a:t>
            </a:r>
            <a:r>
              <a:rPr lang="en-US" sz="3200" dirty="0">
                <a:latin typeface="Calibri" charset="0"/>
              </a:rPr>
              <a:t>characterized by a set of constructors that allow one to build complex </a:t>
            </a:r>
            <a:r>
              <a:rPr lang="en-US" sz="3200" i="1" dirty="0">
                <a:latin typeface="Calibri" charset="0"/>
              </a:rPr>
              <a:t>descriptions</a:t>
            </a:r>
            <a:r>
              <a:rPr lang="en-US" sz="3200" dirty="0">
                <a:latin typeface="Calibri" charset="0"/>
              </a:rPr>
              <a:t> or </a:t>
            </a:r>
            <a:r>
              <a:rPr lang="en-US" sz="3200" i="1" dirty="0">
                <a:latin typeface="Calibri" charset="0"/>
              </a:rPr>
              <a:t>terms</a:t>
            </a:r>
            <a:r>
              <a:rPr lang="en-US" sz="3200" dirty="0">
                <a:latin typeface="Calibri" charset="0"/>
              </a:rPr>
              <a:t> out of </a:t>
            </a:r>
            <a:r>
              <a:rPr lang="en-US" sz="3200" b="1" dirty="0">
                <a:latin typeface="Calibri" charset="0"/>
              </a:rPr>
              <a:t>concepts</a:t>
            </a:r>
            <a:r>
              <a:rPr lang="en-US" sz="3200" dirty="0">
                <a:latin typeface="Calibri" charset="0"/>
              </a:rPr>
              <a:t> and </a:t>
            </a:r>
            <a:r>
              <a:rPr lang="en-US" sz="3200" b="1" dirty="0">
                <a:latin typeface="Calibri" charset="0"/>
              </a:rPr>
              <a:t>roles</a:t>
            </a:r>
            <a:r>
              <a:rPr lang="en-US" sz="3200" dirty="0">
                <a:latin typeface="Calibri" charset="0"/>
              </a:rPr>
              <a:t> from atomic ones</a:t>
            </a:r>
          </a:p>
          <a:p>
            <a:pPr marL="742950" lvl="1" indent="-285750" eaLnBrk="1" hangingPunct="1"/>
            <a:r>
              <a:rPr lang="en-US" sz="2800" b="1" dirty="0">
                <a:latin typeface="Calibri" charset="0"/>
                <a:ea typeface="ＭＳ Ｐゴシック" charset="0"/>
              </a:rPr>
              <a:t>Concepts</a:t>
            </a:r>
            <a:r>
              <a:rPr lang="en-US" sz="2800" dirty="0">
                <a:latin typeface="Calibri" charset="0"/>
                <a:ea typeface="ＭＳ Ｐゴシック" charset="0"/>
              </a:rPr>
              <a:t>: classes interpreted as sets of objects,</a:t>
            </a:r>
          </a:p>
          <a:p>
            <a:pPr marL="742950" lvl="1" indent="-285750" eaLnBrk="1" hangingPunct="1"/>
            <a:r>
              <a:rPr lang="en-US" sz="2800" b="1" dirty="0">
                <a:latin typeface="Calibri" charset="0"/>
                <a:ea typeface="ＭＳ Ｐゴシック" charset="0"/>
              </a:rPr>
              <a:t>Roles</a:t>
            </a:r>
            <a:r>
              <a:rPr lang="en-US" sz="2800" dirty="0">
                <a:latin typeface="Calibri" charset="0"/>
                <a:ea typeface="ＭＳ Ｐゴシック" charset="0"/>
              </a:rPr>
              <a:t>: relations interpreted as binary relations on objects</a:t>
            </a:r>
          </a:p>
          <a:p>
            <a:pPr marL="342900" indent="-342900" eaLnBrk="1" hangingPunct="1"/>
            <a:r>
              <a:rPr lang="en-GB" sz="3200" dirty="0">
                <a:latin typeface="Calibri" charset="0"/>
              </a:rPr>
              <a:t>Set of axioms for asserting </a:t>
            </a:r>
            <a:r>
              <a:rPr lang="en-GB" sz="3200" b="1" dirty="0">
                <a:latin typeface="Calibri" charset="0"/>
              </a:rPr>
              <a:t>facts</a:t>
            </a:r>
            <a:r>
              <a:rPr lang="en-GB" sz="3200" dirty="0">
                <a:latin typeface="Calibri" charset="0"/>
              </a:rPr>
              <a:t> about concepts, roles and </a:t>
            </a:r>
            <a:r>
              <a:rPr lang="en-GB" sz="3200" b="1" dirty="0">
                <a:latin typeface="Calibri" charset="0"/>
              </a:rPr>
              <a:t>individuals</a:t>
            </a:r>
            <a:endParaRPr lang="en-US" sz="3200" dirty="0">
              <a:latin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2"/>
          <p:cNvSpPr>
            <a:spLocks noGrp="1" noChangeArrowheads="1"/>
          </p:cNvSpPr>
          <p:nvPr>
            <p:ph type="title"/>
          </p:nvPr>
        </p:nvSpPr>
        <p:spPr/>
        <p:txBody>
          <a:bodyPr/>
          <a:lstStyle/>
          <a:p>
            <a:pPr eaLnBrk="1" hangingPunct="1"/>
            <a:r>
              <a:rPr lang="en-US">
                <a:latin typeface="Calibri" charset="0"/>
              </a:rPr>
              <a:t>Typical Architecture </a:t>
            </a:r>
          </a:p>
        </p:txBody>
      </p:sp>
      <p:grpSp>
        <p:nvGrpSpPr>
          <p:cNvPr id="2" name="Group 1"/>
          <p:cNvGrpSpPr/>
          <p:nvPr/>
        </p:nvGrpSpPr>
        <p:grpSpPr>
          <a:xfrm>
            <a:off x="755873" y="1594062"/>
            <a:ext cx="7848600" cy="3841750"/>
            <a:chOff x="76200" y="2133600"/>
            <a:chExt cx="7848600" cy="3841750"/>
          </a:xfrm>
        </p:grpSpPr>
        <p:sp>
          <p:nvSpPr>
            <p:cNvPr id="22530" name="Rectangle 3"/>
            <p:cNvSpPr>
              <a:spLocks noChangeArrowheads="1"/>
            </p:cNvSpPr>
            <p:nvPr/>
          </p:nvSpPr>
          <p:spPr bwMode="auto">
            <a:xfrm>
              <a:off x="2590800" y="2133600"/>
              <a:ext cx="2590800" cy="32004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latin typeface="Tahoma" charset="0"/>
              </a:endParaRPr>
            </a:p>
          </p:txBody>
        </p:sp>
        <p:sp>
          <p:nvSpPr>
            <p:cNvPr id="22531" name="Text Box 4"/>
            <p:cNvSpPr txBox="1">
              <a:spLocks noChangeArrowheads="1"/>
            </p:cNvSpPr>
            <p:nvPr/>
          </p:nvSpPr>
          <p:spPr bwMode="auto">
            <a:xfrm>
              <a:off x="2895600" y="2286000"/>
              <a:ext cx="1836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Tahoma" charset="0"/>
                </a:rPr>
                <a:t>Knowledge Base</a:t>
              </a:r>
            </a:p>
          </p:txBody>
        </p:sp>
        <p:sp>
          <p:nvSpPr>
            <p:cNvPr id="22532" name="Rectangle 5"/>
            <p:cNvSpPr>
              <a:spLocks noChangeArrowheads="1"/>
            </p:cNvSpPr>
            <p:nvPr/>
          </p:nvSpPr>
          <p:spPr bwMode="auto">
            <a:xfrm>
              <a:off x="3048000" y="2895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TBox</a:t>
              </a:r>
            </a:p>
          </p:txBody>
        </p:sp>
        <p:sp>
          <p:nvSpPr>
            <p:cNvPr id="22533" name="Rectangle 6"/>
            <p:cNvSpPr>
              <a:spLocks noChangeArrowheads="1"/>
            </p:cNvSpPr>
            <p:nvPr/>
          </p:nvSpPr>
          <p:spPr bwMode="auto">
            <a:xfrm>
              <a:off x="3048000" y="4038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ABox</a:t>
              </a:r>
            </a:p>
          </p:txBody>
        </p:sp>
        <p:sp>
          <p:nvSpPr>
            <p:cNvPr id="22534" name="Rectangle 7"/>
            <p:cNvSpPr>
              <a:spLocks noChangeArrowheads="1"/>
            </p:cNvSpPr>
            <p:nvPr/>
          </p:nvSpPr>
          <p:spPr bwMode="auto">
            <a:xfrm>
              <a:off x="5410200" y="2133600"/>
              <a:ext cx="914400" cy="32004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5" name="Rectangle 8"/>
            <p:cNvSpPr>
              <a:spLocks noChangeArrowheads="1"/>
            </p:cNvSpPr>
            <p:nvPr/>
          </p:nvSpPr>
          <p:spPr bwMode="auto">
            <a:xfrm>
              <a:off x="6705600" y="2895600"/>
              <a:ext cx="457200" cy="15240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6" name="Line 9"/>
            <p:cNvSpPr>
              <a:spLocks noChangeShapeType="1"/>
            </p:cNvSpPr>
            <p:nvPr/>
          </p:nvSpPr>
          <p:spPr bwMode="auto">
            <a:xfrm>
              <a:off x="4800600" y="29718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7" name="Line 10"/>
            <p:cNvSpPr>
              <a:spLocks noChangeShapeType="1"/>
            </p:cNvSpPr>
            <p:nvPr/>
          </p:nvSpPr>
          <p:spPr bwMode="auto">
            <a:xfrm>
              <a:off x="4876800" y="37338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8" name="Line 11"/>
            <p:cNvSpPr>
              <a:spLocks noChangeShapeType="1"/>
            </p:cNvSpPr>
            <p:nvPr/>
          </p:nvSpPr>
          <p:spPr bwMode="auto">
            <a:xfrm>
              <a:off x="4876800" y="42672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9" name="Line 12"/>
            <p:cNvSpPr>
              <a:spLocks noChangeShapeType="1"/>
            </p:cNvSpPr>
            <p:nvPr/>
          </p:nvSpPr>
          <p:spPr bwMode="auto">
            <a:xfrm>
              <a:off x="4953000" y="4800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0" name="Line 13"/>
            <p:cNvSpPr>
              <a:spLocks noChangeShapeType="1"/>
            </p:cNvSpPr>
            <p:nvPr/>
          </p:nvSpPr>
          <p:spPr bwMode="auto">
            <a:xfrm>
              <a:off x="6019800" y="3657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1" name="Line 14"/>
            <p:cNvSpPr>
              <a:spLocks noChangeShapeType="1"/>
            </p:cNvSpPr>
            <p:nvPr/>
          </p:nvSpPr>
          <p:spPr bwMode="auto">
            <a:xfrm>
              <a:off x="7010400" y="3657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2" name="Text Box 15"/>
            <p:cNvSpPr txBox="1">
              <a:spLocks noChangeArrowheads="1"/>
            </p:cNvSpPr>
            <p:nvPr/>
          </p:nvSpPr>
          <p:spPr bwMode="auto">
            <a:xfrm>
              <a:off x="5254625" y="5334000"/>
              <a:ext cx="11461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Inference</a:t>
              </a:r>
              <a:br>
                <a:rPr lang="en-US" sz="1800">
                  <a:latin typeface="Tahoma" charset="0"/>
                </a:rPr>
              </a:br>
              <a:r>
                <a:rPr lang="en-US" sz="1800">
                  <a:latin typeface="Tahoma" charset="0"/>
                </a:rPr>
                <a:t>System</a:t>
              </a:r>
            </a:p>
          </p:txBody>
        </p:sp>
        <p:sp>
          <p:nvSpPr>
            <p:cNvPr id="22543" name="Text Box 16"/>
            <p:cNvSpPr txBox="1">
              <a:spLocks noChangeArrowheads="1"/>
            </p:cNvSpPr>
            <p:nvPr/>
          </p:nvSpPr>
          <p:spPr bwMode="auto">
            <a:xfrm>
              <a:off x="6426200" y="4495800"/>
              <a:ext cx="10953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Interface</a:t>
              </a:r>
            </a:p>
          </p:txBody>
        </p:sp>
        <p:sp>
          <p:nvSpPr>
            <p:cNvPr id="22544" name="Text Box 17"/>
            <p:cNvSpPr txBox="1">
              <a:spLocks noChangeArrowheads="1"/>
            </p:cNvSpPr>
            <p:nvPr/>
          </p:nvSpPr>
          <p:spPr bwMode="auto">
            <a:xfrm>
              <a:off x="350838" y="3108325"/>
              <a:ext cx="1727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Definitions of</a:t>
              </a:r>
              <a:br>
                <a:rPr lang="en-US" sz="1800" b="1">
                  <a:latin typeface="Tahoma" charset="0"/>
                </a:rPr>
              </a:br>
              <a:r>
                <a:rPr lang="en-US" sz="1800" b="1">
                  <a:latin typeface="Tahoma" charset="0"/>
                </a:rPr>
                <a:t>Terminology</a:t>
              </a:r>
            </a:p>
          </p:txBody>
        </p:sp>
        <p:sp>
          <p:nvSpPr>
            <p:cNvPr id="22545" name="Text Box 18"/>
            <p:cNvSpPr txBox="1">
              <a:spLocks noChangeArrowheads="1"/>
            </p:cNvSpPr>
            <p:nvPr/>
          </p:nvSpPr>
          <p:spPr bwMode="auto">
            <a:xfrm>
              <a:off x="593725" y="4114800"/>
              <a:ext cx="14239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Assertions</a:t>
              </a:r>
              <a:br>
                <a:rPr lang="en-US" sz="1800" b="1">
                  <a:latin typeface="Tahoma" charset="0"/>
                </a:rPr>
              </a:br>
              <a:r>
                <a:rPr lang="en-US" sz="1800" b="1">
                  <a:latin typeface="Tahoma" charset="0"/>
                </a:rPr>
                <a:t>about</a:t>
              </a:r>
              <a:br>
                <a:rPr lang="en-US" sz="1800" b="1">
                  <a:latin typeface="Tahoma" charset="0"/>
                </a:rPr>
              </a:br>
              <a:r>
                <a:rPr lang="en-US" sz="1800" b="1">
                  <a:latin typeface="Tahoma" charset="0"/>
                </a:rPr>
                <a:t>individuals</a:t>
              </a:r>
            </a:p>
          </p:txBody>
        </p:sp>
        <p:sp>
          <p:nvSpPr>
            <p:cNvPr id="22546" name="Line 19"/>
            <p:cNvSpPr>
              <a:spLocks noChangeShapeType="1"/>
            </p:cNvSpPr>
            <p:nvPr/>
          </p:nvSpPr>
          <p:spPr bwMode="auto">
            <a:xfrm>
              <a:off x="1905000" y="4572000"/>
              <a:ext cx="1524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7" name="Line 20"/>
            <p:cNvSpPr>
              <a:spLocks noChangeShapeType="1"/>
            </p:cNvSpPr>
            <p:nvPr/>
          </p:nvSpPr>
          <p:spPr bwMode="auto">
            <a:xfrm>
              <a:off x="1981200" y="3429000"/>
              <a:ext cx="1524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8" name="Text Box 21"/>
            <p:cNvSpPr txBox="1">
              <a:spLocks noChangeArrowheads="1"/>
            </p:cNvSpPr>
            <p:nvPr/>
          </p:nvSpPr>
          <p:spPr bwMode="auto">
            <a:xfrm>
              <a:off x="76200" y="2286000"/>
              <a:ext cx="2408238"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father= man </a:t>
              </a:r>
              <a:r>
                <a:rPr lang="el-GR" sz="1400">
                  <a:solidFill>
                    <a:schemeClr val="tx2"/>
                  </a:solidFill>
                  <a:latin typeface="Tahoma" charset="0"/>
                </a:rPr>
                <a:t>∏</a:t>
              </a:r>
              <a:r>
                <a:rPr lang="en-US" sz="1400">
                  <a:solidFill>
                    <a:schemeClr val="tx2"/>
                  </a:solidFill>
                  <a:latin typeface="Tahoma" charset="0"/>
                </a:rPr>
                <a:t> E has.child X</a:t>
              </a:r>
              <a:br>
                <a:rPr lang="en-US" sz="1400">
                  <a:solidFill>
                    <a:schemeClr val="tx2"/>
                  </a:solidFill>
                  <a:latin typeface="Tahoma" charset="0"/>
                </a:rPr>
              </a:br>
              <a:r>
                <a:rPr lang="en-US" sz="1400">
                  <a:solidFill>
                    <a:schemeClr val="tx2"/>
                  </a:solidFill>
                  <a:latin typeface="Tahoma" charset="0"/>
                </a:rPr>
                <a:t>human=mammal </a:t>
              </a:r>
              <a:r>
                <a:rPr lang="el-GR" sz="1400">
                  <a:solidFill>
                    <a:schemeClr val="tx2"/>
                  </a:solidFill>
                  <a:latin typeface="Tahoma" charset="0"/>
                </a:rPr>
                <a:t>∏</a:t>
              </a:r>
              <a:r>
                <a:rPr lang="en-US" sz="1400">
                  <a:solidFill>
                    <a:schemeClr val="tx2"/>
                  </a:solidFill>
                  <a:latin typeface="Tahoma" charset="0"/>
                </a:rPr>
                <a:t> biped</a:t>
              </a:r>
              <a:br>
                <a:rPr lang="en-US" sz="1400">
                  <a:solidFill>
                    <a:schemeClr val="tx2"/>
                  </a:solidFill>
                  <a:latin typeface="Tahoma" charset="0"/>
                </a:rPr>
              </a:br>
              <a:r>
                <a:rPr lang="en-US" sz="1400">
                  <a:solidFill>
                    <a:schemeClr val="tx2"/>
                  </a:solidFill>
                  <a:latin typeface="Tahoma" charset="0"/>
                </a:rPr>
                <a:t>…</a:t>
              </a:r>
              <a:endParaRPr lang="el-GR" sz="1400">
                <a:solidFill>
                  <a:schemeClr val="tx2"/>
                </a:solidFill>
                <a:latin typeface="Tahoma" charset="0"/>
              </a:endParaRPr>
            </a:p>
          </p:txBody>
        </p:sp>
        <p:sp>
          <p:nvSpPr>
            <p:cNvPr id="22549" name="Text Box 22"/>
            <p:cNvSpPr txBox="1">
              <a:spLocks noChangeArrowheads="1"/>
            </p:cNvSpPr>
            <p:nvPr/>
          </p:nvSpPr>
          <p:spPr bwMode="auto">
            <a:xfrm>
              <a:off x="152400" y="5181600"/>
              <a:ext cx="20034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john = human </a:t>
              </a:r>
              <a:r>
                <a:rPr lang="el-GR" sz="1400">
                  <a:solidFill>
                    <a:schemeClr val="tx2"/>
                  </a:solidFill>
                  <a:latin typeface="Tahoma" charset="0"/>
                </a:rPr>
                <a:t>∏</a:t>
              </a:r>
              <a:r>
                <a:rPr lang="en-US" sz="1400">
                  <a:solidFill>
                    <a:schemeClr val="tx2"/>
                  </a:solidFill>
                  <a:latin typeface="Tahoma" charset="0"/>
                </a:rPr>
                <a:t> father</a:t>
              </a:r>
              <a:br>
                <a:rPr lang="en-US" sz="1400">
                  <a:solidFill>
                    <a:schemeClr val="tx2"/>
                  </a:solidFill>
                  <a:latin typeface="Tahoma" charset="0"/>
                </a:rPr>
              </a:br>
              <a:r>
                <a:rPr lang="en-US" sz="1400">
                  <a:solidFill>
                    <a:schemeClr val="tx2"/>
                  </a:solidFill>
                  <a:latin typeface="Tahoma" charset="0"/>
                </a:rPr>
                <a:t>john has.child mary</a:t>
              </a:r>
              <a:endParaRPr lang="el-GR" sz="1400">
                <a:solidFill>
                  <a:schemeClr val="tx2"/>
                </a:solidFill>
                <a:latin typeface="Tahoma" charset="0"/>
              </a:endParaRPr>
            </a:p>
          </p:txBody>
        </p:sp>
      </p:grpSp>
      <p:sp>
        <p:nvSpPr>
          <p:cNvPr id="22550" name="Text Box 23"/>
          <p:cNvSpPr txBox="1">
            <a:spLocks noChangeArrowheads="1"/>
          </p:cNvSpPr>
          <p:nvPr/>
        </p:nvSpPr>
        <p:spPr bwMode="auto">
          <a:xfrm>
            <a:off x="323850" y="5492157"/>
            <a:ext cx="871264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solidFill>
                  <a:srgbClr val="000000"/>
                </a:solidFill>
                <a:latin typeface="Calibri" charset="0"/>
              </a:rPr>
              <a:t>Division into </a:t>
            </a:r>
            <a:r>
              <a:rPr lang="en-US" sz="2800" dirty="0" err="1">
                <a:solidFill>
                  <a:srgbClr val="000000"/>
                </a:solidFill>
                <a:latin typeface="Calibri" charset="0"/>
              </a:rPr>
              <a:t>TBox</a:t>
            </a:r>
            <a:r>
              <a:rPr lang="en-US" sz="2800" dirty="0">
                <a:solidFill>
                  <a:srgbClr val="000000"/>
                </a:solidFill>
                <a:latin typeface="Calibri" charset="0"/>
              </a:rPr>
              <a:t> and </a:t>
            </a:r>
            <a:r>
              <a:rPr lang="en-US" sz="2800" dirty="0" err="1">
                <a:solidFill>
                  <a:srgbClr val="000000"/>
                </a:solidFill>
                <a:latin typeface="Calibri" charset="0"/>
              </a:rPr>
              <a:t>ABox</a:t>
            </a:r>
            <a:r>
              <a:rPr lang="en-US" sz="2800" dirty="0">
                <a:solidFill>
                  <a:srgbClr val="000000"/>
                </a:solidFill>
                <a:latin typeface="Calibri" charset="0"/>
              </a:rPr>
              <a:t> has no logical significance, but is made for conceptual and implementation convenience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2"/>
          <p:cNvSpPr>
            <a:spLocks noGrp="1" noChangeArrowheads="1"/>
          </p:cNvSpPr>
          <p:nvPr>
            <p:ph type="title"/>
          </p:nvPr>
        </p:nvSpPr>
        <p:spPr/>
        <p:txBody>
          <a:bodyPr/>
          <a:lstStyle/>
          <a:p>
            <a:pPr eaLnBrk="1" hangingPunct="1"/>
            <a:r>
              <a:rPr lang="en-US" dirty="0">
                <a:latin typeface="Calibri" charset="0"/>
              </a:rPr>
              <a:t>DL defines a family of languages</a:t>
            </a:r>
          </a:p>
        </p:txBody>
      </p:sp>
      <p:sp>
        <p:nvSpPr>
          <p:cNvPr id="24578" name="Rectangle 3"/>
          <p:cNvSpPr>
            <a:spLocks noGrp="1" noChangeArrowheads="1"/>
          </p:cNvSpPr>
          <p:nvPr>
            <p:ph type="body" idx="1"/>
          </p:nvPr>
        </p:nvSpPr>
        <p:spPr/>
        <p:txBody>
          <a:bodyPr/>
          <a:lstStyle/>
          <a:p>
            <a:pPr marL="342900" indent="-342900" eaLnBrk="1" hangingPunct="1"/>
            <a:r>
              <a:rPr lang="en-US" sz="3200" dirty="0">
                <a:latin typeface="Calibri" charset="0"/>
              </a:rPr>
              <a:t>The expressiveness of a description logic is determined by the </a:t>
            </a:r>
            <a:r>
              <a:rPr lang="en-US" sz="3200" b="1" dirty="0">
                <a:latin typeface="Calibri" charset="0"/>
              </a:rPr>
              <a:t>operators</a:t>
            </a:r>
            <a:r>
              <a:rPr lang="en-US" sz="3200" dirty="0">
                <a:latin typeface="Calibri" charset="0"/>
              </a:rPr>
              <a:t> that it uses </a:t>
            </a:r>
          </a:p>
          <a:p>
            <a:pPr marL="457200" lvl="1" indent="-228600" eaLnBrk="1" hangingPunct="1"/>
            <a:r>
              <a:rPr lang="en-US" sz="2800" dirty="0">
                <a:latin typeface="Calibri" charset="0"/>
                <a:ea typeface="ＭＳ Ｐゴシック" charset="0"/>
              </a:rPr>
              <a:t>Adding or removing operators (e.g., </a:t>
            </a:r>
            <a:r>
              <a:rPr lang="en-US" sz="2800" dirty="0">
                <a:latin typeface="Calibri" charset="0"/>
                <a:ea typeface="ＭＳ Ｐゴシック" charset="0"/>
                <a:sym typeface="Symbol" charset="0"/>
              </a:rPr>
              <a:t>, ) increases or decreases the kinds of statements expressible </a:t>
            </a:r>
          </a:p>
          <a:p>
            <a:pPr marL="457200" lvl="1" indent="-228600" eaLnBrk="1" hangingPunct="1"/>
            <a:r>
              <a:rPr lang="en-US" sz="2800" dirty="0">
                <a:latin typeface="Calibri" charset="0"/>
                <a:ea typeface="ＭＳ Ｐゴシック" charset="0"/>
                <a:sym typeface="Symbol" charset="0"/>
              </a:rPr>
              <a:t>Higher expressiveness usually means higher reasoning complexity</a:t>
            </a:r>
          </a:p>
          <a:p>
            <a:pPr marL="342900" indent="-342900" eaLnBrk="1" hangingPunct="1"/>
            <a:r>
              <a:rPr lang="en-US" sz="3200" i="1" dirty="0">
                <a:latin typeface="Calibri" charset="0"/>
                <a:sym typeface="Symbol" charset="0"/>
              </a:rPr>
              <a:t>AL</a:t>
            </a:r>
            <a:r>
              <a:rPr lang="en-US" sz="3200" dirty="0">
                <a:latin typeface="Calibri" charset="0"/>
                <a:sym typeface="Symbol" charset="0"/>
              </a:rPr>
              <a:t> or </a:t>
            </a:r>
            <a:r>
              <a:rPr lang="en-US" sz="3200" i="1" dirty="0">
                <a:latin typeface="Calibri" charset="0"/>
                <a:sym typeface="Symbol" charset="0"/>
              </a:rPr>
              <a:t>Attributive Language </a:t>
            </a:r>
            <a:r>
              <a:rPr lang="en-US" sz="3200" dirty="0">
                <a:latin typeface="Calibri" charset="0"/>
                <a:sym typeface="Symbol" charset="0"/>
              </a:rPr>
              <a:t>is the base and includes just a few operators </a:t>
            </a:r>
          </a:p>
          <a:p>
            <a:pPr marL="342900" indent="-342900" eaLnBrk="1" hangingPunct="1"/>
            <a:r>
              <a:rPr lang="en-US" sz="3200" dirty="0">
                <a:latin typeface="Calibri" charset="0"/>
                <a:sym typeface="Symbol" charset="0"/>
              </a:rPr>
              <a:t>Other DLs are described by the additional operators they include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p:cNvSpPr>
            <a:spLocks noGrp="1" noChangeArrowheads="1"/>
          </p:cNvSpPr>
          <p:nvPr>
            <p:ph type="title"/>
          </p:nvPr>
        </p:nvSpPr>
        <p:spPr/>
        <p:txBody>
          <a:bodyPr/>
          <a:lstStyle/>
          <a:p>
            <a:pPr eaLnBrk="1" hangingPunct="1"/>
            <a:r>
              <a:rPr lang="en-US" dirty="0">
                <a:latin typeface="Calibri" charset="0"/>
              </a:rPr>
              <a:t>AL: Attributive Language </a:t>
            </a:r>
          </a:p>
        </p:txBody>
      </p:sp>
      <p:sp>
        <p:nvSpPr>
          <p:cNvPr id="26626" name="Rectangle 3"/>
          <p:cNvSpPr>
            <a:spLocks noGrp="1" noChangeArrowheads="1"/>
          </p:cNvSpPr>
          <p:nvPr>
            <p:ph type="body" idx="1"/>
          </p:nvPr>
        </p:nvSpPr>
        <p:spPr>
          <a:xfrm>
            <a:off x="457200" y="1484313"/>
            <a:ext cx="8229600" cy="5021262"/>
          </a:xfrm>
        </p:spPr>
        <p:txBody>
          <a:bodyPr/>
          <a:lstStyle/>
          <a:p>
            <a:pPr marL="342900" indent="-342900" eaLnBrk="1" hangingPunct="1">
              <a:buFont typeface="Wingdings" charset="0"/>
              <a:buNone/>
              <a:tabLst>
                <a:tab pos="3025775" algn="l"/>
                <a:tab pos="4572000" algn="l"/>
              </a:tabLst>
            </a:pPr>
            <a:r>
              <a:rPr lang="en-US" sz="2400" b="1" dirty="0">
                <a:latin typeface="Calibri" charset="0"/>
              </a:rPr>
              <a:t>Constructor	Syntax	Example </a:t>
            </a:r>
          </a:p>
          <a:p>
            <a:pPr marL="342900" indent="-342900" eaLnBrk="1" hangingPunct="1">
              <a:buFont typeface="Wingdings" charset="0"/>
              <a:buNone/>
              <a:tabLst>
                <a:tab pos="3025775" algn="l"/>
                <a:tab pos="4572000" algn="l"/>
              </a:tabLst>
            </a:pPr>
            <a:r>
              <a:rPr lang="en-US" sz="2400" dirty="0">
                <a:latin typeface="Calibri" charset="0"/>
              </a:rPr>
              <a:t>atomic concept	C 	Human </a:t>
            </a:r>
          </a:p>
          <a:p>
            <a:pPr marL="342900" indent="-342900" eaLnBrk="1" hangingPunct="1">
              <a:buFont typeface="Wingdings" charset="0"/>
              <a:buNone/>
              <a:tabLst>
                <a:tab pos="3025775" algn="l"/>
                <a:tab pos="4572000" algn="l"/>
              </a:tabLst>
            </a:pPr>
            <a:r>
              <a:rPr lang="en-US" sz="2400" i="1" dirty="0">
                <a:latin typeface="Calibri" charset="0"/>
              </a:rPr>
              <a:t>atomic</a:t>
            </a:r>
            <a:r>
              <a:rPr lang="en-US" sz="2400" dirty="0">
                <a:latin typeface="Calibri" charset="0"/>
              </a:rPr>
              <a:t> negation	~ C 	~ Human </a:t>
            </a:r>
          </a:p>
          <a:p>
            <a:pPr marL="342900" indent="-342900" eaLnBrk="1" hangingPunct="1">
              <a:buFont typeface="Wingdings" charset="0"/>
              <a:buNone/>
              <a:tabLst>
                <a:tab pos="3025775" algn="l"/>
                <a:tab pos="4572000" algn="l"/>
              </a:tabLst>
            </a:pPr>
            <a:r>
              <a:rPr lang="en-US" sz="2400" dirty="0">
                <a:latin typeface="Calibri" charset="0"/>
              </a:rPr>
              <a:t>atomic role 	R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rPr>
              <a:t>conjunction 	C </a:t>
            </a:r>
            <a:r>
              <a:rPr lang="en-US" sz="2400" dirty="0">
                <a:latin typeface="ＭＳ ゴシック" charset="0"/>
                <a:ea typeface="ＭＳ ゴシック" charset="0"/>
                <a:cs typeface="ＭＳ ゴシック" charset="0"/>
                <a:sym typeface="!SymbolGH" charset="0"/>
              </a:rPr>
              <a:t>∧</a:t>
            </a:r>
            <a:r>
              <a:rPr lang="en-US" sz="2400" dirty="0">
                <a:latin typeface="Calibri" charset="0"/>
              </a:rPr>
              <a:t> D 	Human </a:t>
            </a:r>
            <a:r>
              <a:rPr lang="en-US" sz="2400" dirty="0">
                <a:latin typeface="ＭＳ ゴシック" charset="0"/>
                <a:ea typeface="ＭＳ ゴシック" charset="0"/>
                <a:cs typeface="ＭＳ ゴシック" charset="0"/>
                <a:sym typeface="!SymbolGH" charset="0"/>
              </a:rPr>
              <a:t>∧</a:t>
            </a:r>
            <a:r>
              <a:rPr lang="en-US" sz="2400" dirty="0">
                <a:latin typeface="Calibri" charset="0"/>
              </a:rPr>
              <a:t> Male </a:t>
            </a:r>
          </a:p>
          <a:p>
            <a:pPr marL="342900" indent="-342900" eaLnBrk="1" hangingPunct="1">
              <a:buNone/>
              <a:tabLst>
                <a:tab pos="3025775" algn="l"/>
                <a:tab pos="4572000" algn="l"/>
              </a:tabLst>
            </a:pPr>
            <a:r>
              <a:rPr lang="en-US" sz="2400" dirty="0">
                <a:latin typeface="Calibri" charset="0"/>
              </a:rPr>
              <a:t>value restriction	 R.C	Human </a:t>
            </a:r>
            <a:r>
              <a:rPr lang="en-US" sz="2400" dirty="0"/>
              <a:t>∃</a:t>
            </a:r>
            <a:r>
              <a:rPr lang="en-US" sz="2400" dirty="0">
                <a:latin typeface="Calibri" charset="0"/>
              </a:rPr>
              <a:t> </a:t>
            </a:r>
            <a:r>
              <a:rPr lang="en-US" sz="2400" dirty="0" err="1">
                <a:latin typeface="Calibri" charset="0"/>
              </a:rPr>
              <a:t>hasChild.Blond</a:t>
            </a:r>
            <a:r>
              <a:rPr lang="en-US" sz="2400" dirty="0">
                <a:latin typeface="Calibri" charset="0"/>
              </a:rPr>
              <a:t> </a:t>
            </a:r>
          </a:p>
          <a:p>
            <a:pPr marL="342900" indent="-342900" eaLnBrk="1" hangingPunct="1">
              <a:buNone/>
              <a:tabLst>
                <a:tab pos="3025775" algn="l"/>
                <a:tab pos="4572000" algn="l"/>
              </a:tabLst>
            </a:pPr>
            <a:r>
              <a:rPr lang="en-US" sz="2400" dirty="0">
                <a:latin typeface="Calibri" charset="0"/>
              </a:rPr>
              <a:t>existential rest. (</a:t>
            </a:r>
            <a:r>
              <a:rPr lang="en-US" sz="2400" dirty="0" err="1">
                <a:latin typeface="Calibri" charset="0"/>
              </a:rPr>
              <a:t>lim</a:t>
            </a:r>
            <a:r>
              <a:rPr lang="en-US" sz="2400" dirty="0">
                <a:latin typeface="Calibri" charset="0"/>
              </a:rPr>
              <a:t>)	</a:t>
            </a:r>
            <a:r>
              <a:rPr lang="en-US" sz="2000" dirty="0"/>
              <a:t>∃</a:t>
            </a:r>
            <a:r>
              <a:rPr lang="en-US" sz="2400" dirty="0"/>
              <a:t> </a:t>
            </a:r>
            <a:r>
              <a:rPr lang="en-US" sz="2400" dirty="0">
                <a:latin typeface="Calibri" charset="0"/>
              </a:rPr>
              <a:t>R	Human </a:t>
            </a:r>
            <a:r>
              <a:rPr lang="en-US" sz="2000" b="1" dirty="0"/>
              <a:t>∃</a:t>
            </a:r>
            <a:r>
              <a:rPr lang="en-US" sz="2400" dirty="0">
                <a:latin typeface="Symbol" charset="0"/>
                <a:sym typeface="!SymbolGH" charset="0"/>
              </a:rPr>
              <a:t>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sym typeface="Wingdings" charset="0"/>
              </a:rPr>
              <a:t>Top (</a:t>
            </a:r>
            <a:r>
              <a:rPr lang="en-US" sz="2400" dirty="0" err="1">
                <a:latin typeface="Calibri" charset="0"/>
                <a:sym typeface="Wingdings" charset="0"/>
              </a:rPr>
              <a:t>univ.</a:t>
            </a:r>
            <a:r>
              <a:rPr lang="en-US" sz="2400" dirty="0">
                <a:latin typeface="Calibri" charset="0"/>
                <a:sym typeface="Wingdings" charset="0"/>
              </a:rPr>
              <a:t> conc.)	T	T</a:t>
            </a:r>
          </a:p>
          <a:p>
            <a:pPr marL="342900" indent="-342900" eaLnBrk="1" hangingPunct="1">
              <a:buFont typeface="Wingdings" charset="0"/>
              <a:buNone/>
              <a:tabLst>
                <a:tab pos="3025775" algn="l"/>
                <a:tab pos="4572000" algn="l"/>
              </a:tabLst>
            </a:pPr>
            <a:r>
              <a:rPr lang="en-US" sz="2400" dirty="0">
                <a:latin typeface="Calibri" charset="0"/>
                <a:sym typeface="Symbol" charset="0"/>
              </a:rPr>
              <a:t>bottom (null </a:t>
            </a:r>
            <a:r>
              <a:rPr lang="en-US" sz="2400" dirty="0" err="1">
                <a:latin typeface="Calibri" charset="0"/>
                <a:sym typeface="Symbol" charset="0"/>
              </a:rPr>
              <a:t>conc</a:t>
            </a:r>
            <a:r>
              <a:rPr lang="en-US" sz="2400" dirty="0">
                <a:latin typeface="Calibri" charset="0"/>
                <a:sym typeface="Symbol" charset="0"/>
              </a:rPr>
              <a:t>)</a:t>
            </a:r>
            <a:r>
              <a:rPr lang="en-US" sz="2400" b="1" dirty="0">
                <a:latin typeface="Calibri" charset="0"/>
                <a:sym typeface="Symbol" charset="0"/>
              </a:rPr>
              <a:t>		 			</a:t>
            </a:r>
            <a:endParaRPr lang="en-US" sz="2400" dirty="0">
              <a:latin typeface="Calibri" charset="0"/>
            </a:endParaRPr>
          </a:p>
          <a:p>
            <a:pPr marL="342900" indent="-342900" eaLnBrk="1" hangingPunct="1">
              <a:buFont typeface="Wingdings" charset="0"/>
              <a:buNone/>
              <a:tabLst>
                <a:tab pos="3025775" algn="l"/>
                <a:tab pos="4572000" algn="l"/>
              </a:tabLst>
            </a:pPr>
            <a:endParaRPr lang="en-US" sz="2400" dirty="0">
              <a:latin typeface="Calibri" charset="0"/>
            </a:endParaRPr>
          </a:p>
          <a:p>
            <a:pPr marL="342900" indent="-342900" eaLnBrk="1" hangingPunct="1">
              <a:buFont typeface="Wingdings" charset="0"/>
              <a:buNone/>
              <a:tabLst>
                <a:tab pos="3025775" algn="l"/>
                <a:tab pos="4572000" algn="l"/>
              </a:tabLst>
            </a:pPr>
            <a:r>
              <a:rPr lang="en-US" sz="2000" i="1" dirty="0">
                <a:latin typeface="Calibri" charset="0"/>
              </a:rPr>
              <a:t>              </a:t>
            </a:r>
            <a:r>
              <a:rPr lang="en-US" sz="3200" i="1" dirty="0">
                <a:latin typeface="Calibri" charset="0"/>
              </a:rPr>
              <a:t>for concepts C and D and role 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2"/>
          <p:cNvSpPr>
            <a:spLocks noGrp="1" noChangeArrowheads="1"/>
          </p:cNvSpPr>
          <p:nvPr>
            <p:ph type="title"/>
          </p:nvPr>
        </p:nvSpPr>
        <p:spPr/>
        <p:txBody>
          <a:bodyPr/>
          <a:lstStyle/>
          <a:p>
            <a:pPr eaLnBrk="1" hangingPunct="1"/>
            <a:r>
              <a:rPr lang="en-US">
                <a:latin typeface="Calibri" charset="0"/>
              </a:rPr>
              <a:t>ALC</a:t>
            </a:r>
          </a:p>
        </p:txBody>
      </p:sp>
      <p:sp>
        <p:nvSpPr>
          <p:cNvPr id="28674" name="Rectangle 3"/>
          <p:cNvSpPr>
            <a:spLocks noGrp="1" noChangeArrowheads="1"/>
          </p:cNvSpPr>
          <p:nvPr>
            <p:ph type="body" idx="1"/>
          </p:nvPr>
        </p:nvSpPr>
        <p:spPr>
          <a:xfrm>
            <a:off x="457200" y="2439988"/>
            <a:ext cx="8229600" cy="4084637"/>
          </a:xfrm>
        </p:spPr>
        <p:txBody>
          <a:bodyPr/>
          <a:lstStyle/>
          <a:p>
            <a:pPr marL="342900" indent="-342900" eaLnBrk="1" hangingPunct="1">
              <a:lnSpc>
                <a:spcPct val="90000"/>
              </a:lnSpc>
              <a:buFont typeface="Wingdings" charset="0"/>
              <a:buNone/>
              <a:tabLst>
                <a:tab pos="3025775" algn="l"/>
                <a:tab pos="4572000" algn="l"/>
              </a:tabLst>
            </a:pPr>
            <a:r>
              <a:rPr lang="en-US" sz="2400" b="1" dirty="0">
                <a:latin typeface="Calibri" charset="0"/>
              </a:rPr>
              <a:t>constructor	Syntax	Example </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concept	C 	Human </a:t>
            </a:r>
          </a:p>
          <a:p>
            <a:pPr marL="342900" indent="-342900" eaLnBrk="1" hangingPunct="1">
              <a:lnSpc>
                <a:spcPct val="90000"/>
              </a:lnSpc>
              <a:buFont typeface="Wingdings" charset="0"/>
              <a:buNone/>
              <a:tabLst>
                <a:tab pos="3025775" algn="l"/>
                <a:tab pos="4572000" algn="l"/>
              </a:tabLst>
            </a:pPr>
            <a:r>
              <a:rPr lang="en-US" sz="2400" b="1" dirty="0">
                <a:latin typeface="Calibri" charset="0"/>
              </a:rPr>
              <a:t>negation	~ C 	~ (Human V Ape)</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role 	R	</a:t>
            </a:r>
            <a:r>
              <a:rPr lang="en-US" sz="2400" dirty="0" err="1">
                <a:solidFill>
                  <a:srgbClr val="5F5F5F"/>
                </a:solidFill>
                <a:latin typeface="Calibri" charset="0"/>
              </a:rPr>
              <a:t>hasChild</a:t>
            </a:r>
            <a:endParaRPr lang="en-US" sz="2400" dirty="0">
              <a:solidFill>
                <a:srgbClr val="5F5F5F"/>
              </a:solidFill>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conjunction 	C ^ D 	Human ^ Male </a:t>
            </a:r>
          </a:p>
          <a:p>
            <a:pPr marL="342900" indent="-342900" eaLnBrk="1" hangingPunct="1">
              <a:lnSpc>
                <a:spcPct val="90000"/>
              </a:lnSpc>
              <a:buFont typeface="Wingdings" charset="0"/>
              <a:buNone/>
              <a:tabLst>
                <a:tab pos="3025775" algn="l"/>
                <a:tab pos="4572000" algn="l"/>
              </a:tabLst>
            </a:pPr>
            <a:r>
              <a:rPr lang="en-US" sz="2400" b="1" dirty="0">
                <a:latin typeface="Calibri" charset="0"/>
              </a:rPr>
              <a:t>disjunction 	C V D 	Nice V Rich </a:t>
            </a:r>
          </a:p>
          <a:p>
            <a:pPr marL="342900" indent="-342900" eaLnBrk="1" hangingPunct="1">
              <a:lnSpc>
                <a:spcPct val="90000"/>
              </a:lnSpc>
              <a:buNone/>
              <a:tabLst>
                <a:tab pos="3025775" algn="l"/>
                <a:tab pos="4572000" algn="l"/>
              </a:tabLst>
            </a:pPr>
            <a:r>
              <a:rPr lang="en-US" sz="2400" dirty="0">
                <a:solidFill>
                  <a:srgbClr val="5F5F5F"/>
                </a:solidFill>
                <a:latin typeface="Calibri" charset="0"/>
              </a:rPr>
              <a:t>value restrict.	 </a:t>
            </a:r>
            <a:r>
              <a:rPr lang="en-US" sz="2000" dirty="0"/>
              <a:t>∃</a:t>
            </a:r>
            <a:r>
              <a:rPr lang="en-US" sz="2400" dirty="0"/>
              <a:t> </a:t>
            </a:r>
            <a:r>
              <a:rPr lang="en-US" sz="2400" dirty="0">
                <a:solidFill>
                  <a:srgbClr val="5F5F5F"/>
                </a:solidFill>
                <a:latin typeface="Calibri" charset="0"/>
              </a:rPr>
              <a:t>R.C	Human </a:t>
            </a:r>
            <a:r>
              <a:rPr lang="en-US" sz="2400" dirty="0"/>
              <a:t>∃</a:t>
            </a:r>
            <a:r>
              <a:rPr lang="en-US" sz="2400" dirty="0">
                <a:solidFill>
                  <a:srgbClr val="5F5F5F"/>
                </a:solidFill>
                <a:latin typeface="Calibri" charset="0"/>
              </a:rPr>
              <a:t> </a:t>
            </a:r>
            <a:r>
              <a:rPr lang="en-US" sz="2400" dirty="0" err="1">
                <a:solidFill>
                  <a:srgbClr val="5F5F5F"/>
                </a:solidFill>
                <a:latin typeface="Calibri" charset="0"/>
              </a:rPr>
              <a:t>hasChild.Blond</a:t>
            </a:r>
            <a:r>
              <a:rPr lang="en-US" sz="2400" dirty="0">
                <a:solidFill>
                  <a:srgbClr val="5F5F5F"/>
                </a:solidFill>
                <a:latin typeface="Calibri" charset="0"/>
              </a:rPr>
              <a:t> </a:t>
            </a:r>
          </a:p>
          <a:p>
            <a:pPr marL="342900" indent="-342900" eaLnBrk="1" hangingPunct="1">
              <a:lnSpc>
                <a:spcPct val="90000"/>
              </a:lnSpc>
              <a:buNone/>
              <a:tabLst>
                <a:tab pos="3025775" algn="l"/>
                <a:tab pos="4572000" algn="l"/>
              </a:tabLst>
            </a:pPr>
            <a:r>
              <a:rPr lang="en-US" sz="2400" b="1" dirty="0">
                <a:latin typeface="Calibri" charset="0"/>
              </a:rPr>
              <a:t>existential restrict.	 </a:t>
            </a:r>
            <a:r>
              <a:rPr lang="en-US" sz="2400" dirty="0"/>
              <a:t>∃ </a:t>
            </a:r>
            <a:r>
              <a:rPr lang="en-US" sz="2400" b="1" dirty="0">
                <a:latin typeface="Calibri" charset="0"/>
              </a:rPr>
              <a:t>R.C	Human </a:t>
            </a:r>
            <a:r>
              <a:rPr lang="en-US" sz="2400" dirty="0"/>
              <a:t>∃</a:t>
            </a:r>
            <a:r>
              <a:rPr lang="en-US" sz="2400" b="1" dirty="0">
                <a:latin typeface="Calibri" charset="0"/>
              </a:rPr>
              <a:t> </a:t>
            </a:r>
            <a:r>
              <a:rPr lang="en-US" sz="2400" b="1" dirty="0" err="1">
                <a:latin typeface="Calibri" charset="0"/>
              </a:rPr>
              <a:t>hasChild.Male</a:t>
            </a:r>
            <a:endParaRPr lang="en-US" sz="2400" b="1" dirty="0">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Wingdings" charset="0"/>
              </a:rPr>
              <a:t>Top (</a:t>
            </a:r>
            <a:r>
              <a:rPr lang="en-US" sz="2400" dirty="0" err="1">
                <a:solidFill>
                  <a:srgbClr val="5F5F5F"/>
                </a:solidFill>
                <a:latin typeface="Calibri" charset="0"/>
                <a:sym typeface="Wingdings" charset="0"/>
              </a:rPr>
              <a:t>univ.</a:t>
            </a:r>
            <a:r>
              <a:rPr lang="en-US" sz="2400" dirty="0">
                <a:solidFill>
                  <a:srgbClr val="5F5F5F"/>
                </a:solidFill>
                <a:latin typeface="Calibri" charset="0"/>
                <a:sym typeface="Wingdings" charset="0"/>
              </a:rPr>
              <a:t> conc.)	T	T</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Symbol" charset="0"/>
              </a:rPr>
              <a:t>bottom (null </a:t>
            </a:r>
            <a:r>
              <a:rPr lang="en-US" sz="2400" dirty="0" err="1">
                <a:solidFill>
                  <a:srgbClr val="5F5F5F"/>
                </a:solidFill>
                <a:latin typeface="Calibri" charset="0"/>
                <a:sym typeface="Symbol" charset="0"/>
              </a:rPr>
              <a:t>conc</a:t>
            </a:r>
            <a:r>
              <a:rPr lang="en-US" sz="2400" dirty="0">
                <a:solidFill>
                  <a:srgbClr val="5F5F5F"/>
                </a:solidFill>
                <a:latin typeface="Calibri" charset="0"/>
                <a:sym typeface="Symbol" charset="0"/>
              </a:rPr>
              <a:t>)</a:t>
            </a:r>
            <a:r>
              <a:rPr lang="en-US" sz="2400" b="1" dirty="0">
                <a:solidFill>
                  <a:srgbClr val="5F5F5F"/>
                </a:solidFill>
                <a:latin typeface="Calibri" charset="0"/>
                <a:sym typeface="Symbol" charset="0"/>
              </a:rPr>
              <a:t>		 		</a:t>
            </a:r>
            <a:r>
              <a:rPr lang="en-US" sz="2400" b="1" dirty="0">
                <a:latin typeface="Calibri" charset="0"/>
                <a:sym typeface="Symbol" charset="0"/>
              </a:rPr>
              <a:t>	</a:t>
            </a:r>
          </a:p>
        </p:txBody>
      </p:sp>
      <p:sp>
        <p:nvSpPr>
          <p:cNvPr id="28675" name="Text Box 4"/>
          <p:cNvSpPr txBox="1">
            <a:spLocks noChangeArrowheads="1"/>
          </p:cNvSpPr>
          <p:nvPr/>
        </p:nvSpPr>
        <p:spPr bwMode="auto">
          <a:xfrm>
            <a:off x="323850" y="1125538"/>
            <a:ext cx="8496300"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b="1" dirty="0">
                <a:solidFill>
                  <a:srgbClr val="000000"/>
                </a:solidFill>
                <a:latin typeface="Calibri" charset="0"/>
              </a:rPr>
              <a:t>ALC</a:t>
            </a:r>
            <a:r>
              <a:rPr lang="en-GB" dirty="0">
                <a:solidFill>
                  <a:srgbClr val="000000"/>
                </a:solidFill>
                <a:latin typeface="Calibri" charset="0"/>
              </a:rPr>
              <a:t> is the smallest DL that is </a:t>
            </a:r>
            <a:r>
              <a:rPr lang="en-GB" i="1" dirty="0">
                <a:solidFill>
                  <a:srgbClr val="000000"/>
                </a:solidFill>
                <a:latin typeface="Calibri" charset="0"/>
              </a:rPr>
              <a:t>propositionally closed </a:t>
            </a:r>
            <a:r>
              <a:rPr lang="en-GB" dirty="0">
                <a:solidFill>
                  <a:srgbClr val="000000"/>
                </a:solidFill>
                <a:latin typeface="Calibri" charset="0"/>
              </a:rPr>
              <a:t>(i.e., includes full negation and disjunction) and include </a:t>
            </a:r>
            <a:r>
              <a:rPr lang="en-GB" dirty="0" err="1">
                <a:solidFill>
                  <a:srgbClr val="000000"/>
                </a:solidFill>
                <a:latin typeface="Calibri" charset="0"/>
              </a:rPr>
              <a:t>booleans</a:t>
            </a:r>
            <a:r>
              <a:rPr lang="en-GB" dirty="0">
                <a:solidFill>
                  <a:srgbClr val="000000"/>
                </a:solidFill>
                <a:latin typeface="Calibri" charset="0"/>
              </a:rPr>
              <a:t> (and, or, not) and restrictions on role values</a:t>
            </a:r>
          </a:p>
          <a:p>
            <a:pPr eaLnBrk="1" hangingPunct="1"/>
            <a:endParaRPr lang="en-US" sz="2200" dirty="0">
              <a:latin typeface="Calibri" charset="0"/>
            </a:endParaRP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7834</TotalTime>
  <Words>2236</Words>
  <Application>Microsoft Macintosh PowerPoint</Application>
  <PresentationFormat>On-screen Show (4:3)</PresentationFormat>
  <Paragraphs>378</Paragraphs>
  <Slides>33</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ＭＳ ゴシック</vt:lpstr>
      <vt:lpstr>Arial</vt:lpstr>
      <vt:lpstr>Calibri</vt:lpstr>
      <vt:lpstr>Georgia</vt:lpstr>
      <vt:lpstr>Helvetica</vt:lpstr>
      <vt:lpstr>Symbol</vt:lpstr>
      <vt:lpstr>Tahoma</vt:lpstr>
      <vt:lpstr>Times New Roman</vt:lpstr>
      <vt:lpstr>Wingdings</vt:lpstr>
      <vt:lpstr>Capsules</vt:lpstr>
      <vt:lpstr>Description Logics</vt:lpstr>
      <vt:lpstr>What is Description Logic?</vt:lpstr>
      <vt:lpstr>Informally, What is Description Logic?</vt:lpstr>
      <vt:lpstr>Description Logics</vt:lpstr>
      <vt:lpstr>DL Paradigm</vt:lpstr>
      <vt:lpstr>Typical Architecture </vt:lpstr>
      <vt:lpstr>DL defines a family of languages</vt:lpstr>
      <vt:lpstr>AL: Attributive Language </vt:lpstr>
      <vt:lpstr>ALC</vt:lpstr>
      <vt:lpstr>Examples of ALC concepts</vt:lpstr>
      <vt:lpstr>Other Constructors</vt:lpstr>
      <vt:lpstr>Special names and combinations</vt:lpstr>
      <vt:lpstr>PowerPoint Presentation</vt:lpstr>
      <vt:lpstr>OWL as a DL </vt:lpstr>
      <vt:lpstr>Subsumption: D  C ?</vt:lpstr>
      <vt:lpstr>Other reasoning problems</vt:lpstr>
      <vt:lpstr>Definitions</vt:lpstr>
      <vt:lpstr>Necessary vs. Sufficient</vt:lpstr>
      <vt:lpstr>Subsumption</vt:lpstr>
      <vt:lpstr>How Does Classification Work?</vt:lpstr>
      <vt:lpstr>Defining a “rabid dog”</vt:lpstr>
      <vt:lpstr>Classification as a “sick animal”</vt:lpstr>
      <vt:lpstr>Defining “rabid animal”</vt:lpstr>
      <vt:lpstr>DL reasoners places concepts in hierarchy</vt:lpstr>
      <vt:lpstr>Primitive versus Structured (Defined)</vt:lpstr>
      <vt:lpstr>Classification is very useful</vt:lpstr>
      <vt:lpstr>Example: Blood Pressure</vt:lpstr>
      <vt:lpstr>Example: Blood Pressure</vt:lpstr>
      <vt:lpstr>If Joe’s BP is Normal is it also Non-Critical?</vt:lpstr>
      <vt:lpstr>Concept Classification Infers Normal BP is Subsumed by Non-Critical BP</vt:lpstr>
      <vt:lpstr>With Classified Concepts the Answer is Easy to Compute</vt:lpstr>
      <vt:lpstr>Incidental properties</vt:lpstr>
      <vt:lpstr>DL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Discussion of Some Intuitions of Defeasible Reasoning</dc:title>
  <dc:creator>ics</dc:creator>
  <cp:lastModifiedBy>Tim Finin</cp:lastModifiedBy>
  <cp:revision>145</cp:revision>
  <cp:lastPrinted>2018-10-15T19:17:32Z</cp:lastPrinted>
  <dcterms:created xsi:type="dcterms:W3CDTF">2009-03-04T21:38:52Z</dcterms:created>
  <dcterms:modified xsi:type="dcterms:W3CDTF">2019-11-04T19:44:44Z</dcterms:modified>
</cp:coreProperties>
</file>