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3" r:id="rId3"/>
    <p:sldId id="328" r:id="rId4"/>
    <p:sldId id="340" r:id="rId5"/>
    <p:sldId id="334" r:id="rId6"/>
    <p:sldId id="346" r:id="rId7"/>
    <p:sldId id="347" r:id="rId8"/>
    <p:sldId id="285" r:id="rId9"/>
    <p:sldId id="338" r:id="rId10"/>
    <p:sldId id="286" r:id="rId11"/>
    <p:sldId id="287" r:id="rId12"/>
    <p:sldId id="288" r:id="rId13"/>
    <p:sldId id="329" r:id="rId14"/>
    <p:sldId id="289" r:id="rId15"/>
    <p:sldId id="290" r:id="rId16"/>
    <p:sldId id="291" r:id="rId17"/>
    <p:sldId id="330" r:id="rId18"/>
    <p:sldId id="292" r:id="rId19"/>
    <p:sldId id="331" r:id="rId20"/>
    <p:sldId id="350" r:id="rId21"/>
    <p:sldId id="332" r:id="rId22"/>
    <p:sldId id="333" r:id="rId23"/>
    <p:sldId id="293" r:id="rId24"/>
    <p:sldId id="351" r:id="rId25"/>
    <p:sldId id="352" r:id="rId26"/>
    <p:sldId id="301" r:id="rId27"/>
    <p:sldId id="342" r:id="rId28"/>
    <p:sldId id="341" r:id="rId29"/>
    <p:sldId id="348" r:id="rId30"/>
    <p:sldId id="344" r:id="rId31"/>
    <p:sldId id="343" r:id="rId32"/>
    <p:sldId id="303" r:id="rId33"/>
    <p:sldId id="304" r:id="rId34"/>
    <p:sldId id="305" r:id="rId35"/>
    <p:sldId id="306" r:id="rId36"/>
    <p:sldId id="353" r:id="rId37"/>
    <p:sldId id="307" r:id="rId38"/>
    <p:sldId id="308" r:id="rId39"/>
    <p:sldId id="345" r:id="rId40"/>
    <p:sldId id="311" r:id="rId41"/>
    <p:sldId id="313" r:id="rId42"/>
    <p:sldId id="314" r:id="rId43"/>
    <p:sldId id="354" r:id="rId44"/>
    <p:sldId id="327" r:id="rId45"/>
    <p:sldId id="335" r:id="rId46"/>
    <p:sldId id="336" r:id="rId47"/>
    <p:sldId id="337" r:id="rId48"/>
    <p:sldId id="324" r:id="rId49"/>
    <p:sldId id="325" r:id="rId50"/>
    <p:sldId id="326" r:id="rId51"/>
    <p:sldId id="339" r:id="rId5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8">
          <p15:clr>
            <a:srgbClr val="A4A3A4"/>
          </p15:clr>
        </p15:guide>
        <p15:guide id="2" pos="1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6"/>
    <p:restoredTop sz="94685"/>
  </p:normalViewPr>
  <p:slideViewPr>
    <p:cSldViewPr snapToGrid="0" snapToObjects="1">
      <p:cViewPr>
        <p:scale>
          <a:sx n="130" d="100"/>
          <a:sy n="130" d="100"/>
        </p:scale>
        <p:origin x="1672" y="352"/>
      </p:cViewPr>
      <p:guideLst>
        <p:guide orient="horz" pos="1208"/>
        <p:guide pos="1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893C-F6F2-1C4F-8689-76ADC4738B76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4704-552D-6949-A23D-2936261C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AAAC-08AA-4B4D-AB79-FC662BBA0169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45BC-E45D-0248-9C6A-66F5353B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4486E9-8D5A-FE44-AABF-FB5C473E7C4F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7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CFFF06-D83B-D74A-8AA8-0A123E13C386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F96B7E-AC54-AA4B-BA1A-BD8B9F5055AA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087ED5-F4A9-D540-9D54-E3E2E28EA55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7888" cy="256222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A3034-78F6-4B4E-919B-5F5285575DEA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5E085D-E30B-6342-ABF4-B60D27C963AA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A4CAB0-FF4A-FA47-8B2A-828EE1349CA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9C3D3-65CD-0243-BD62-B39874E54C41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35439-FBE2-304A-BA72-7183D8FF118B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E0DCE-6720-404F-B622-03639DF3B228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E0DCE-6720-404F-B622-03639DF3B228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71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8FFC9-BAC2-C548-AD4E-8F8FDC64D38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images to view</a:t>
            </a:r>
            <a:r>
              <a:rPr lang="en-US" baseline="0" dirty="0"/>
              <a:t> this page in your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E1678F-5B47-574C-AA5A-A1589236441A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9EAAFE-103B-444B-82E4-51DE2D5F0E84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9EAAFE-103B-444B-82E4-51DE2D5F0E84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68668-C588-4346-9B5B-131E47ADAAD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28FE-D5ED-394E-8CF1-9AE99A08D52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80142E-DEA4-0D4F-BD01-CB9B7C2CF10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203200"/>
            <a:ext cx="8229600" cy="10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1963" y="1430338"/>
            <a:ext cx="4038600" cy="5199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30338"/>
            <a:ext cx="4038600" cy="5199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9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7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714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7338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238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orm_resource_identifi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resource_locato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vider/Style/UR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y23.apache.org/" TargetMode="External"/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n-tripl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finin@umbc.edu" TargetMode="External"/><Relationship Id="rId2" Type="http://schemas.openxmlformats.org/officeDocument/2006/relationships/hyperlink" Target="https://www.w3.org/TR/turtl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eveloper/graph-databas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fix.cc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owledge_representation_and_reaso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1999/02/22-rdf-syntax-ns" TargetMode="External"/><Relationship Id="rId4" Type="http://schemas.openxmlformats.org/officeDocument/2006/relationships/hyperlink" Target="https://prefix.cc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rotege.stanford.edu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zemm.ira.uka.de:8080/~xamde/research/Wiki.jsp?page=Rdfs-Resource" TargetMode="External"/><Relationship Id="rId13" Type="http://schemas.openxmlformats.org/officeDocument/2006/relationships/hyperlink" Target="http://zemm.ira.uka.de:8080/~xamde/research/Wiki.jsp?page=Rdfs-ContainerMembershipProperty" TargetMode="External"/><Relationship Id="rId3" Type="http://schemas.openxmlformats.org/officeDocument/2006/relationships/hyperlink" Target="http://zemm.ira.uka.de:8080/~xamde/research/Wiki.jsp?page=Rdfs-Class" TargetMode="External"/><Relationship Id="rId7" Type="http://schemas.openxmlformats.org/officeDocument/2006/relationships/hyperlink" Target="http://zemm.ira.uka.de:8080/~xamde/research/Wiki.jsp?page=Rdfs-subPropertyOf" TargetMode="External"/><Relationship Id="rId12" Type="http://schemas.openxmlformats.org/officeDocument/2006/relationships/hyperlink" Target="http://zemm.ira.uka.de:8080/~xamde/research/Wiki.jsp?page=Rdfs-Container" TargetMode="External"/><Relationship Id="rId17" Type="http://schemas.openxmlformats.org/officeDocument/2006/relationships/hyperlink" Target="http://zemm.ira.uka.de:8080/~xamde/research/Wiki.jsp?page=Rdfs-label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zemm.ira.uka.de:8080/~xamde/research/Wiki.jsp?page=Rdfs-isDefined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mm.ira.uka.de:8080/~xamde/research/Wiki.jsp?page=Rdfs-range" TargetMode="External"/><Relationship Id="rId11" Type="http://schemas.openxmlformats.org/officeDocument/2006/relationships/hyperlink" Target="http://zemm.ira.uka.de:8080/~xamde/research/Wiki.jsp?page=Rdfs-member" TargetMode="External"/><Relationship Id="rId5" Type="http://schemas.openxmlformats.org/officeDocument/2006/relationships/hyperlink" Target="http://zemm.ira.uka.de:8080/~xamde/research/Wiki.jsp?page=Rdfs-domain" TargetMode="External"/><Relationship Id="rId15" Type="http://schemas.openxmlformats.org/officeDocument/2006/relationships/hyperlink" Target="http://zemm.ira.uka.de:8080/~xamde/research/Wiki.jsp?page=Rdfs-seeAlso" TargetMode="External"/><Relationship Id="rId10" Type="http://schemas.openxmlformats.org/officeDocument/2006/relationships/hyperlink" Target="http://zemm.ira.uka.de:8080/~xamde/research/Wiki.jsp?page=Rdfs-Datatype" TargetMode="External"/><Relationship Id="rId4" Type="http://schemas.openxmlformats.org/officeDocument/2006/relationships/hyperlink" Target="http://zemm.ira.uka.de:8080/~xamde/research/Wiki.jsp?page=Rdfs-subClassOf" TargetMode="External"/><Relationship Id="rId9" Type="http://schemas.openxmlformats.org/officeDocument/2006/relationships/hyperlink" Target="http://zemm.ira.uka.de:8080/~xamde/research/Wiki.jsp?page=Rdfs-Literal" TargetMode="External"/><Relationship Id="rId14" Type="http://schemas.openxmlformats.org/officeDocument/2006/relationships/hyperlink" Target="http://zemm.ira.uka.de:8080/~xamde/research/Wiki.jsp?page=Rdfs-commen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0/01/rdf-schem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0/01/rdf-schem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cription_log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age/Alan_Turi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rotege.stanford.edu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" TargetMode="External"/><Relationship Id="rId2" Type="http://schemas.openxmlformats.org/officeDocument/2006/relationships/hyperlink" Target="http://www.openrd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do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incubator.apache.org/jena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5683"/>
            <a:ext cx="7772400" cy="4077368"/>
          </a:xfrm>
        </p:spPr>
        <p:txBody>
          <a:bodyPr>
            <a:noAutofit/>
          </a:bodyPr>
          <a:lstStyle/>
          <a:p>
            <a:r>
              <a:rPr lang="en-US" b="1" dirty="0"/>
              <a:t>An overview of</a:t>
            </a:r>
            <a:br>
              <a:rPr lang="en-US" b="1" dirty="0"/>
            </a:br>
            <a:r>
              <a:rPr lang="en-US" sz="5400" b="1" dirty="0"/>
              <a:t>Semantic Web Languages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749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RDF is the first SW language</a:t>
            </a:r>
          </a:p>
        </p:txBody>
      </p:sp>
      <p:sp>
        <p:nvSpPr>
          <p:cNvPr id="50178" name="Text Box 3"/>
          <p:cNvSpPr txBox="1">
            <a:spLocks noChangeArrowheads="1"/>
          </p:cNvSpPr>
          <p:nvPr/>
        </p:nvSpPr>
        <p:spPr bwMode="gray">
          <a:xfrm>
            <a:off x="533400" y="1684338"/>
            <a:ext cx="1905000" cy="10795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rdf:RDF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……..&gt;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&lt;….&gt;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&lt;….&gt;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rdf:RDF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gray">
          <a:xfrm>
            <a:off x="749613" y="1304925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XML Encoding</a:t>
            </a: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6553200" y="1500188"/>
            <a:ext cx="1905000" cy="1066800"/>
            <a:chOff x="3264" y="1104"/>
            <a:chExt cx="2016" cy="912"/>
          </a:xfrm>
        </p:grpSpPr>
        <p:grpSp>
          <p:nvGrpSpPr>
            <p:cNvPr id="50192" name="Group 6"/>
            <p:cNvGrpSpPr>
              <a:grpSpLocks/>
            </p:cNvGrpSpPr>
            <p:nvPr/>
          </p:nvGrpSpPr>
          <p:grpSpPr bwMode="auto">
            <a:xfrm>
              <a:off x="3408" y="1296"/>
              <a:ext cx="1680" cy="624"/>
              <a:chOff x="2784" y="1392"/>
              <a:chExt cx="1680" cy="624"/>
            </a:xfrm>
          </p:grpSpPr>
          <p:sp>
            <p:nvSpPr>
              <p:cNvPr id="50194" name="Oval 7"/>
              <p:cNvSpPr>
                <a:spLocks noChangeArrowheads="1"/>
              </p:cNvSpPr>
              <p:nvPr/>
            </p:nvSpPr>
            <p:spPr bwMode="gray">
              <a:xfrm>
                <a:off x="2784" y="1584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8"/>
              <p:cNvSpPr>
                <a:spLocks noChangeArrowheads="1"/>
              </p:cNvSpPr>
              <p:nvPr/>
            </p:nvSpPr>
            <p:spPr bwMode="gray">
              <a:xfrm>
                <a:off x="3792" y="1392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9"/>
              <p:cNvSpPr>
                <a:spLocks noChangeArrowheads="1"/>
              </p:cNvSpPr>
              <p:nvPr/>
            </p:nvSpPr>
            <p:spPr bwMode="gray">
              <a:xfrm>
                <a:off x="3792" y="1824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Line 10"/>
              <p:cNvSpPr>
                <a:spLocks noChangeShapeType="1"/>
              </p:cNvSpPr>
              <p:nvPr/>
            </p:nvSpPr>
            <p:spPr bwMode="gray">
              <a:xfrm flipV="1">
                <a:off x="3408" y="1488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8" name="Line 11"/>
              <p:cNvSpPr>
                <a:spLocks noChangeShapeType="1"/>
              </p:cNvSpPr>
              <p:nvPr/>
            </p:nvSpPr>
            <p:spPr bwMode="gray">
              <a:xfrm>
                <a:off x="3408" y="1776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93" name="Rectangle 12"/>
            <p:cNvSpPr>
              <a:spLocks noChangeArrowheads="1"/>
            </p:cNvSpPr>
            <p:nvPr/>
          </p:nvSpPr>
          <p:spPr bwMode="gray">
            <a:xfrm>
              <a:off x="3264" y="1104"/>
              <a:ext cx="2016" cy="912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1" name="Text Box 13"/>
          <p:cNvSpPr txBox="1">
            <a:spLocks noChangeArrowheads="1"/>
          </p:cNvSpPr>
          <p:nvPr/>
        </p:nvSpPr>
        <p:spPr bwMode="gray">
          <a:xfrm>
            <a:off x="7108426" y="1120775"/>
            <a:ext cx="77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Graph</a:t>
            </a:r>
          </a:p>
        </p:txBody>
      </p:sp>
      <p:sp>
        <p:nvSpPr>
          <p:cNvPr id="50182" name="Text Box 14"/>
          <p:cNvSpPr txBox="1">
            <a:spLocks noChangeArrowheads="1"/>
          </p:cNvSpPr>
          <p:nvPr/>
        </p:nvSpPr>
        <p:spPr bwMode="gray">
          <a:xfrm>
            <a:off x="3771900" y="3933825"/>
            <a:ext cx="2743200" cy="1014413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stmt(docInst, rdf_type, Document)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stmt(personInst, rdf_type, Person)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stmt(inroomInst, rdf_type, InRoom)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stmt(personInst, holding, docInst)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stmt(inroomInst, person, personInst)</a:t>
            </a:r>
          </a:p>
        </p:txBody>
      </p:sp>
      <p:sp>
        <p:nvSpPr>
          <p:cNvPr id="50183" name="Text Box 15"/>
          <p:cNvSpPr txBox="1">
            <a:spLocks noChangeArrowheads="1"/>
          </p:cNvSpPr>
          <p:nvPr/>
        </p:nvSpPr>
        <p:spPr bwMode="gray">
          <a:xfrm>
            <a:off x="4630209" y="3581400"/>
            <a:ext cx="826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Triples</a:t>
            </a:r>
          </a:p>
        </p:txBody>
      </p:sp>
      <p:sp>
        <p:nvSpPr>
          <p:cNvPr id="50184" name="Oval 16"/>
          <p:cNvSpPr>
            <a:spLocks noChangeArrowheads="1"/>
          </p:cNvSpPr>
          <p:nvPr/>
        </p:nvSpPr>
        <p:spPr bwMode="gray">
          <a:xfrm>
            <a:off x="3581400" y="1524000"/>
            <a:ext cx="1905000" cy="1212850"/>
          </a:xfrm>
          <a:prstGeom prst="ellipse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Futura Lt" charset="0"/>
              </a:rPr>
              <a:t>RDF</a:t>
            </a:r>
          </a:p>
          <a:p>
            <a:pPr algn="ctr" eaLnBrk="0" hangingPunct="0"/>
            <a:r>
              <a:rPr lang="en-US" sz="2400" b="1">
                <a:latin typeface="Futura Lt" charset="0"/>
              </a:rPr>
              <a:t>Data Model</a:t>
            </a:r>
          </a:p>
        </p:txBody>
      </p:sp>
      <p:sp>
        <p:nvSpPr>
          <p:cNvPr id="50185" name="Line 17"/>
          <p:cNvSpPr>
            <a:spLocks noChangeShapeType="1"/>
          </p:cNvSpPr>
          <p:nvPr/>
        </p:nvSpPr>
        <p:spPr bwMode="gray">
          <a:xfrm>
            <a:off x="2590800" y="1981200"/>
            <a:ext cx="1295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8"/>
          <p:cNvSpPr>
            <a:spLocks noChangeShapeType="1"/>
          </p:cNvSpPr>
          <p:nvPr/>
        </p:nvSpPr>
        <p:spPr bwMode="gray">
          <a:xfrm>
            <a:off x="5105400" y="2051050"/>
            <a:ext cx="1295400" cy="63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gray">
          <a:xfrm>
            <a:off x="4495800" y="2590800"/>
            <a:ext cx="495300" cy="11204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gray">
          <a:xfrm>
            <a:off x="791035" y="3073568"/>
            <a:ext cx="13135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Machine</a:t>
            </a:r>
            <a:br>
              <a:rPr lang="en-US" sz="2000" b="1" dirty="0">
                <a:solidFill>
                  <a:srgbClr val="000000"/>
                </a:solidFill>
                <a:latin typeface="Calibri"/>
              </a:rPr>
            </a:br>
            <a:r>
              <a:rPr lang="en-US" sz="2000" b="1" dirty="0">
                <a:solidFill>
                  <a:srgbClr val="000000"/>
                </a:solidFill>
                <a:latin typeface="Calibri"/>
              </a:rPr>
              <a:t>Processing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gray">
          <a:xfrm>
            <a:off x="6591300" y="2695575"/>
            <a:ext cx="18668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people,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viz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, graph DBMS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gray">
          <a:xfrm>
            <a:off x="3752152" y="4937125"/>
            <a:ext cx="2784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Reasoning and</a:t>
            </a:r>
            <a:br>
              <a:rPr lang="en-US" sz="2000" b="1" dirty="0">
                <a:solidFill>
                  <a:srgbClr val="000000"/>
                </a:solidFill>
                <a:latin typeface="Calibri"/>
              </a:rPr>
            </a:br>
            <a:r>
              <a:rPr lang="en-US" sz="2000" b="1" dirty="0">
                <a:solidFill>
                  <a:srgbClr val="000000"/>
                </a:solidFill>
                <a:latin typeface="Calibri"/>
              </a:rPr>
              <a:t>Databases</a:t>
            </a:r>
          </a:p>
        </p:txBody>
      </p:sp>
      <p:sp>
        <p:nvSpPr>
          <p:cNvPr id="50191" name="Text Box 23"/>
          <p:cNvSpPr txBox="1">
            <a:spLocks noChangeArrowheads="1"/>
          </p:cNvSpPr>
          <p:nvPr/>
        </p:nvSpPr>
        <p:spPr bwMode="auto">
          <a:xfrm>
            <a:off x="6609442" y="5476875"/>
            <a:ext cx="2209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 dirty="0">
                <a:latin typeface="Calibri"/>
              </a:rPr>
              <a:t>RDF is a simple language for building graph based representations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gray">
          <a:xfrm>
            <a:off x="190500" y="4614347"/>
            <a:ext cx="3009900" cy="120032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{"@context":{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"name": "http://…/name",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"Person": "http://…/Person"}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"@type": "Person",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"name": "Markus </a:t>
            </a:r>
            <a:r>
              <a:rPr lang="en-US" sz="1200" dirty="0" err="1">
                <a:solidFill>
                  <a:srgbClr val="000000"/>
                </a:solidFill>
                <a:latin typeface="Courier New" charset="0"/>
              </a:rPr>
              <a:t>Lanthaler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758975" y="4234934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JSON Encoding</a:t>
            </a: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gray">
          <a:xfrm flipV="1">
            <a:off x="2438400" y="2566988"/>
            <a:ext cx="1447800" cy="185261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 autoUpdateAnimBg="0"/>
      <p:bldP spid="93205" grpId="0" autoUpdateAnimBg="0"/>
      <p:bldP spid="932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08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The RDF Data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4229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>
                <a:latin typeface="Calibri"/>
              </a:rPr>
              <a:t>An RDF document is an unordered collection of statements, each with a </a:t>
            </a:r>
            <a:r>
              <a:rPr lang="en-GB" sz="2800" b="1" dirty="0">
                <a:latin typeface="Calibri"/>
              </a:rPr>
              <a:t>subject</a:t>
            </a:r>
            <a:r>
              <a:rPr lang="en-GB" sz="2800" dirty="0">
                <a:latin typeface="Calibri"/>
              </a:rPr>
              <a:t>, </a:t>
            </a:r>
            <a:r>
              <a:rPr lang="en-GB" sz="2800" b="1" dirty="0">
                <a:latin typeface="Calibri"/>
              </a:rPr>
              <a:t>predicate</a:t>
            </a:r>
            <a:r>
              <a:rPr lang="en-GB" sz="2800" dirty="0">
                <a:latin typeface="Calibri"/>
              </a:rPr>
              <a:t> and </a:t>
            </a:r>
            <a:r>
              <a:rPr lang="en-GB" sz="2800" b="1" dirty="0">
                <a:latin typeface="Calibri"/>
              </a:rPr>
              <a:t>object</a:t>
            </a:r>
            <a:r>
              <a:rPr lang="en-GB" sz="2800" dirty="0">
                <a:latin typeface="Calibri"/>
              </a:rPr>
              <a:t> (aka </a:t>
            </a:r>
            <a:r>
              <a:rPr lang="en-GB" sz="2800" b="1" dirty="0">
                <a:latin typeface="Calibri"/>
              </a:rPr>
              <a:t>triples</a:t>
            </a:r>
            <a:r>
              <a:rPr lang="en-GB" sz="2800" dirty="0">
                <a:latin typeface="Calibri"/>
              </a:rPr>
              <a:t>)</a:t>
            </a:r>
          </a:p>
          <a:p>
            <a:pPr eaLnBrk="1" hangingPunct="1"/>
            <a:r>
              <a:rPr lang="en-GB" sz="2800" dirty="0">
                <a:latin typeface="Calibri"/>
              </a:rPr>
              <a:t>A triple can be thought of as a labelled arc in a graph</a:t>
            </a:r>
          </a:p>
          <a:p>
            <a:pPr eaLnBrk="1" hangingPunct="1"/>
            <a:r>
              <a:rPr lang="en-GB" sz="2800" dirty="0">
                <a:latin typeface="Calibri"/>
              </a:rPr>
              <a:t>Statements describe properties of web </a:t>
            </a:r>
            <a:r>
              <a:rPr lang="en-GB" sz="2800" b="1" dirty="0">
                <a:latin typeface="Calibri"/>
              </a:rPr>
              <a:t>resources</a:t>
            </a:r>
          </a:p>
          <a:p>
            <a:pPr eaLnBrk="1" hangingPunct="1"/>
            <a:r>
              <a:rPr lang="en-GB" sz="2800" dirty="0">
                <a:latin typeface="Calibri"/>
              </a:rPr>
              <a:t>Resource are objects that can be pointed to by a </a:t>
            </a:r>
            <a:r>
              <a:rPr lang="en-GB" sz="2800" b="1" dirty="0">
                <a:latin typeface="Calibri"/>
              </a:rPr>
              <a:t>URI</a:t>
            </a:r>
            <a:r>
              <a:rPr lang="en-GB" sz="2800" dirty="0">
                <a:latin typeface="Calibri"/>
              </a:rPr>
              <a:t>: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a document, a picture, a paragraph on the Web, …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E.g., http://umbc.edu/~finin/</a:t>
            </a:r>
            <a:r>
              <a:rPr lang="en-GB" sz="2000" dirty="0" err="1">
                <a:latin typeface="Calibri"/>
                <a:ea typeface="ＭＳ Ｐゴシック" charset="0"/>
              </a:rPr>
              <a:t>cv.html</a:t>
            </a:r>
            <a:r>
              <a:rPr lang="en-GB" sz="2000" dirty="0">
                <a:latin typeface="Calibri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a book in the library, a real person (?)</a:t>
            </a:r>
          </a:p>
          <a:p>
            <a:pPr lvl="1" eaLnBrk="1" hangingPunct="1"/>
            <a:r>
              <a:rPr lang="en-GB" sz="2000" dirty="0" err="1">
                <a:latin typeface="Calibri"/>
                <a:ea typeface="ＭＳ Ｐゴシック" charset="0"/>
              </a:rPr>
              <a:t>isbn</a:t>
            </a:r>
            <a:r>
              <a:rPr lang="en-GB" sz="2000" dirty="0">
                <a:latin typeface="Calibri"/>
                <a:ea typeface="ＭＳ Ｐゴシック" charset="0"/>
              </a:rPr>
              <a:t>://5031-4444-3333</a:t>
            </a:r>
          </a:p>
          <a:p>
            <a:pPr eaLnBrk="1" hangingPunct="1"/>
            <a:r>
              <a:rPr lang="en-GB" sz="3000" dirty="0">
                <a:latin typeface="Calibri"/>
              </a:rPr>
              <a:t>Properties themselves are also resources (URIs)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5800" y="3733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2928807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z="4400" dirty="0">
                <a:latin typeface="Calibri"/>
              </a:rPr>
              <a:t>URIs are a foundation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17638"/>
            <a:ext cx="7848600" cy="4348162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GB" dirty="0">
                <a:latin typeface="Calibri"/>
              </a:rPr>
              <a:t>URI = </a:t>
            </a:r>
            <a:r>
              <a:rPr lang="en-GB" dirty="0">
                <a:latin typeface="Calibri"/>
                <a:hlinkClick r:id="rId3"/>
              </a:rPr>
              <a:t>Uniform Resource Identifier</a:t>
            </a:r>
            <a:endParaRPr lang="en-GB" dirty="0">
              <a:latin typeface="Calibri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"The generic set of all names/addresses that are short strings that refer to resources"</a:t>
            </a: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URLs (</a:t>
            </a:r>
            <a:r>
              <a:rPr lang="en-GB" dirty="0">
                <a:latin typeface="Calibri"/>
                <a:ea typeface="ＭＳ Ｐゴシック" charset="0"/>
                <a:hlinkClick r:id="rId4"/>
              </a:rPr>
              <a:t>Uniform Resource Locators</a:t>
            </a:r>
            <a:r>
              <a:rPr lang="en-GB" dirty="0">
                <a:latin typeface="Calibri"/>
                <a:ea typeface="ＭＳ Ｐゴシック" charset="0"/>
              </a:rPr>
              <a:t>) are a subset of URIs, used for resources that can be </a:t>
            </a:r>
            <a:r>
              <a:rPr lang="en-GB" i="1" dirty="0">
                <a:latin typeface="Calibri"/>
                <a:ea typeface="ＭＳ Ｐゴシック" charset="0"/>
              </a:rPr>
              <a:t>accessed</a:t>
            </a:r>
            <a:r>
              <a:rPr lang="en-GB" dirty="0">
                <a:latin typeface="Calibri"/>
                <a:ea typeface="ＭＳ Ｐゴシック" charset="0"/>
              </a:rPr>
              <a:t> on the web </a:t>
            </a:r>
          </a:p>
          <a:p>
            <a:pPr eaLnBrk="1" hangingPunct="1">
              <a:lnSpc>
                <a:spcPct val="115000"/>
              </a:lnSpc>
            </a:pPr>
            <a:r>
              <a:rPr lang="en-GB" dirty="0">
                <a:latin typeface="Calibri"/>
              </a:rPr>
              <a:t>URIs look like URLs, often with fragment identifiers pointing to a document part:</a:t>
            </a: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http://</a:t>
            </a:r>
            <a:r>
              <a:rPr lang="en-GB" dirty="0" err="1">
                <a:latin typeface="Calibri"/>
                <a:ea typeface="ＭＳ Ｐゴシック" charset="0"/>
              </a:rPr>
              <a:t>foo.com</a:t>
            </a:r>
            <a:r>
              <a:rPr lang="en-GB" dirty="0">
                <a:latin typeface="Calibri"/>
                <a:ea typeface="ＭＳ Ｐゴシック" charset="0"/>
              </a:rPr>
              <a:t>/bar/</a:t>
            </a:r>
            <a:r>
              <a:rPr lang="en-GB" dirty="0" err="1">
                <a:latin typeface="Calibri"/>
                <a:ea typeface="ＭＳ Ｐゴシック" charset="0"/>
              </a:rPr>
              <a:t>mumble.html#pitch</a:t>
            </a:r>
            <a:endParaRPr lang="en-GB" dirty="0">
              <a:latin typeface="Calibri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350" y="274638"/>
            <a:ext cx="2135187" cy="13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dirty="0">
                <a:latin typeface="Calibri"/>
              </a:rPr>
              <a:t>URIs are a foundation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17638"/>
            <a:ext cx="7874000" cy="51355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latin typeface="Calibri"/>
              </a:rPr>
              <a:t>URIs are unambiguous, unlike natural language terms -- </a:t>
            </a:r>
            <a:r>
              <a:rPr lang="en-GB" dirty="0">
                <a:latin typeface="Calibri"/>
                <a:ea typeface="ＭＳ Ｐゴシック" charset="0"/>
              </a:rPr>
              <a:t>the web provides a global </a:t>
            </a:r>
            <a:r>
              <a:rPr lang="en-GB" b="1" dirty="0">
                <a:latin typeface="Calibri"/>
                <a:ea typeface="ＭＳ Ｐゴシック" charset="0"/>
              </a:rPr>
              <a:t>namespace</a:t>
            </a:r>
          </a:p>
          <a:p>
            <a:pPr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We can use a URI to </a:t>
            </a:r>
            <a:r>
              <a:rPr lang="en-GB" b="1" dirty="0">
                <a:latin typeface="Calibri"/>
                <a:ea typeface="ＭＳ Ｐゴシック" charset="0"/>
              </a:rPr>
              <a:t>denote</a:t>
            </a:r>
            <a:r>
              <a:rPr lang="en-GB" dirty="0">
                <a:latin typeface="Calibri"/>
                <a:ea typeface="ＭＳ Ｐゴシック" charset="0"/>
              </a:rPr>
              <a:t> something, e.g.,  a concept, entity, event or relation</a:t>
            </a:r>
          </a:p>
          <a:p>
            <a:pPr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We usually assume references to the same URI are to the same thing</a:t>
            </a:r>
          </a:p>
          <a:p>
            <a:pPr lvl="1">
              <a:lnSpc>
                <a:spcPct val="115000"/>
              </a:lnSpc>
            </a:pPr>
            <a:endParaRPr lang="en-GB" dirty="0">
              <a:latin typeface="Calibri"/>
              <a:ea typeface="ＭＳ Ｐゴシック" charset="0"/>
            </a:endParaRPr>
          </a:p>
          <a:p>
            <a:pPr>
              <a:lnSpc>
                <a:spcPct val="115000"/>
              </a:lnSpc>
            </a:pPr>
            <a:endParaRPr lang="en-GB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8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74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What does a URI mean?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5503"/>
            <a:ext cx="8432468" cy="4986784"/>
          </a:xfrm>
        </p:spPr>
        <p:txBody>
          <a:bodyPr>
            <a:noAutofit/>
          </a:bodyPr>
          <a:lstStyle/>
          <a:p>
            <a:pPr marL="227013" indent="-227013" eaLnBrk="1" hangingPunct="1"/>
            <a:r>
              <a:rPr lang="en-US" dirty="0">
                <a:latin typeface="Calibri"/>
              </a:rPr>
              <a:t>Sometimes URIs denote a web resource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http://umbc.edu/~finin/</a:t>
            </a:r>
            <a:r>
              <a:rPr lang="en-US" dirty="0" err="1">
                <a:latin typeface="Calibri"/>
                <a:ea typeface="ＭＳ Ｐゴシック" charset="0"/>
              </a:rPr>
              <a:t>finin.jpg</a:t>
            </a:r>
            <a:r>
              <a:rPr lang="en-US" dirty="0">
                <a:latin typeface="Calibri"/>
                <a:ea typeface="ＭＳ Ｐゴシック" charset="0"/>
              </a:rPr>
              <a:t> denotes a file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We can use RDF to make assertions about the resource, e.g., it’</a:t>
            </a:r>
            <a:r>
              <a:rPr lang="en-US" altLang="ja-JP" dirty="0">
                <a:latin typeface="Calibri"/>
                <a:ea typeface="ＭＳ Ｐゴシック" charset="0"/>
              </a:rPr>
              <a:t>s an image and depicts a person with name Tim Finin, …</a:t>
            </a:r>
          </a:p>
          <a:p>
            <a:pPr marL="227013" indent="-227013" eaLnBrk="1" hangingPunct="1"/>
            <a:r>
              <a:rPr lang="en-US" dirty="0">
                <a:latin typeface="Calibri"/>
              </a:rPr>
              <a:t>Sometimes concepts in the external world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E.g., http://umbc.edu/ denotes a particular university located in Baltimore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This is done by social convention</a:t>
            </a:r>
          </a:p>
          <a:p>
            <a:pPr marL="227013" indent="-227013" eaLnBrk="1" hangingPunct="1"/>
            <a:r>
              <a:rPr lang="en-US" dirty="0">
                <a:latin typeface="Calibri"/>
              </a:rPr>
              <a:t>Cool URIs don’</a:t>
            </a:r>
            <a:r>
              <a:rPr lang="en-US" altLang="ja-JP" dirty="0">
                <a:latin typeface="Calibri"/>
              </a:rPr>
              <a:t>t change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  <a:hlinkClick r:id="rId3"/>
              </a:rPr>
              <a:t>http://www.w3.org/Provider/Style/URI</a:t>
            </a:r>
            <a:endParaRPr lang="en-US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toc-rdf-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0" y="2633105"/>
            <a:ext cx="5715000" cy="4149725"/>
          </a:xfrm>
          <a:noFill/>
        </p:spPr>
      </p:pic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The RDF Graph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96305"/>
            <a:ext cx="8382000" cy="5563630"/>
          </a:xfrm>
        </p:spPr>
        <p:txBody>
          <a:bodyPr>
            <a:noAutofit/>
          </a:bodyPr>
          <a:lstStyle/>
          <a:p>
            <a:pPr eaLnBrk="1" hangingPunct="1"/>
            <a:r>
              <a:rPr lang="en-GB" sz="2800" dirty="0">
                <a:latin typeface="Calibri"/>
              </a:rPr>
              <a:t>An RDF document is an unordered collection of triples</a:t>
            </a:r>
          </a:p>
          <a:p>
            <a:pPr eaLnBrk="1" hangingPunct="1"/>
            <a:r>
              <a:rPr lang="en-GB" sz="2800" dirty="0">
                <a:latin typeface="Calibri"/>
              </a:rPr>
              <a:t>The subject of one triple can be the object of another</a:t>
            </a:r>
          </a:p>
          <a:p>
            <a:pPr eaLnBrk="1" hangingPunct="1"/>
            <a:r>
              <a:rPr lang="en-GB" sz="2800" dirty="0">
                <a:latin typeface="Calibri"/>
              </a:rPr>
              <a:t>The result is a directed,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labelled graph</a:t>
            </a:r>
          </a:p>
          <a:p>
            <a:pPr eaLnBrk="1" hangingPunct="1"/>
            <a:r>
              <a:rPr lang="en-GB" sz="2800" dirty="0">
                <a:latin typeface="Calibri"/>
              </a:rPr>
              <a:t>A triple’s object can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also be a literal, e.g.,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 string</a:t>
            </a:r>
          </a:p>
          <a:p>
            <a:pPr eaLnBrk="1" hangingPunct="1"/>
            <a:r>
              <a:rPr lang="en-GB" sz="2800" dirty="0">
                <a:latin typeface="Calibri"/>
              </a:rPr>
              <a:t>Graphs are simpler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that relational tables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or objects</a:t>
            </a:r>
          </a:p>
          <a:p>
            <a:pPr eaLnBrk="1" hangingPunct="1"/>
            <a:r>
              <a:rPr lang="en-GB" sz="2800" dirty="0">
                <a:latin typeface="Calibri"/>
              </a:rPr>
              <a:t>This is both a plus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and a minus</a:t>
            </a:r>
          </a:p>
        </p:txBody>
      </p:sp>
    </p:spTree>
    <p:extLst>
      <p:ext uri="{BB962C8B-B14F-4D97-AF65-F5344CB8AC3E}">
        <p14:creationId xmlns:p14="http://schemas.microsoft.com/office/powerpoint/2010/main" val="239135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95275"/>
            <a:ext cx="8156575" cy="8556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Simple RDF Example</a:t>
            </a:r>
          </a:p>
        </p:txBody>
      </p:sp>
      <p:sp>
        <p:nvSpPr>
          <p:cNvPr id="60418" name="Oval 3"/>
          <p:cNvSpPr>
            <a:spLocks noChangeArrowheads="1"/>
          </p:cNvSpPr>
          <p:nvPr/>
        </p:nvSpPr>
        <p:spPr bwMode="auto">
          <a:xfrm>
            <a:off x="685800" y="12192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Calibri"/>
              </a:rPr>
              <a:t>http://umbc.edu/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~finin/talks/idm02/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2743200" y="2286000"/>
            <a:ext cx="1219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4495800" y="1459339"/>
            <a:ext cx="4253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Intelligent Information Systems</a:t>
            </a:r>
            <a:br>
              <a:rPr lang="en-US" altLang="ja-JP" dirty="0">
                <a:solidFill>
                  <a:srgbClr val="000000"/>
                </a:solidFill>
                <a:latin typeface="Calibri"/>
              </a:rPr>
            </a:br>
            <a:r>
              <a:rPr lang="en-US" altLang="ja-JP" dirty="0">
                <a:solidFill>
                  <a:srgbClr val="000000"/>
                </a:solidFill>
                <a:latin typeface="Calibri"/>
              </a:rPr>
              <a:t>on the Web</a:t>
            </a:r>
            <a:r>
              <a:rPr lang="ja-JP" altLang="en-US" dirty="0">
                <a:solidFill>
                  <a:srgbClr val="000000"/>
                </a:solidFill>
                <a:latin typeface="Calibri"/>
              </a:rPr>
              <a:t>”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3581400" y="31242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dirty="0">
              <a:latin typeface="Calibri"/>
            </a:endParaRPr>
          </a:p>
        </p:txBody>
      </p:sp>
      <p:sp>
        <p:nvSpPr>
          <p:cNvPr id="60422" name="Oval 8"/>
          <p:cNvSpPr>
            <a:spLocks noChangeArrowheads="1"/>
          </p:cNvSpPr>
          <p:nvPr/>
        </p:nvSpPr>
        <p:spPr bwMode="auto">
          <a:xfrm>
            <a:off x="304800" y="44196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alibri"/>
              </a:rPr>
              <a:t>http://umbc.edu/</a:t>
            </a:r>
          </a:p>
        </p:txBody>
      </p:sp>
      <p:sp>
        <p:nvSpPr>
          <p:cNvPr id="60423" name="Line 9"/>
          <p:cNvSpPr>
            <a:spLocks noChangeShapeType="1"/>
          </p:cNvSpPr>
          <p:nvPr/>
        </p:nvSpPr>
        <p:spPr bwMode="auto">
          <a:xfrm flipH="1">
            <a:off x="2438400" y="3886200"/>
            <a:ext cx="1143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3216275" y="1341438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dc:Title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2998788" y="2332038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dc:Creator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6" name="Text Box 12"/>
          <p:cNvSpPr txBox="1">
            <a:spLocks noChangeArrowheads="1"/>
          </p:cNvSpPr>
          <p:nvPr/>
        </p:nvSpPr>
        <p:spPr bwMode="auto">
          <a:xfrm>
            <a:off x="2279876" y="3853806"/>
            <a:ext cx="1069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bib:Aff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7" name="Text Box 13"/>
          <p:cNvSpPr txBox="1">
            <a:spLocks noChangeArrowheads="1"/>
          </p:cNvSpPr>
          <p:nvPr/>
        </p:nvSpPr>
        <p:spPr bwMode="auto">
          <a:xfrm>
            <a:off x="3865834" y="5331768"/>
            <a:ext cx="1634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Tim Finin</a:t>
            </a:r>
            <a:r>
              <a:rPr lang="ja-JP" altLang="en-US" dirty="0">
                <a:solidFill>
                  <a:srgbClr val="000000"/>
                </a:solidFill>
                <a:latin typeface="Calibri"/>
              </a:rPr>
              <a:t>”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5837215" y="5255568"/>
            <a:ext cx="2562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dirty="0"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finin@umbc.edu</a:t>
            </a:r>
            <a:r>
              <a:rPr lang="ja-JP" altLang="en-US" dirty="0">
                <a:latin typeface="Calibri"/>
              </a:rPr>
              <a:t>”</a:t>
            </a:r>
            <a:endParaRPr lang="en-US" dirty="0">
              <a:latin typeface="Calibri"/>
            </a:endParaRPr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H="1">
            <a:off x="4724400" y="4495800"/>
            <a:ext cx="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346450" y="4618038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bib:name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>
            <a:off x="5715000" y="4114800"/>
            <a:ext cx="1219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8"/>
          <p:cNvSpPr txBox="1">
            <a:spLocks noChangeArrowheads="1"/>
          </p:cNvSpPr>
          <p:nvPr/>
        </p:nvSpPr>
        <p:spPr bwMode="auto">
          <a:xfrm>
            <a:off x="6237288" y="4389438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bib:email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2971800" y="19050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63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an abstract model, we’ll need to </a:t>
            </a:r>
            <a:r>
              <a:rPr lang="en-US" b="1" dirty="0"/>
              <a:t>serialize</a:t>
            </a:r>
            <a:r>
              <a:rPr lang="en-US" dirty="0"/>
              <a:t> it as text for many reasons, e.g., display, editing, exchange, …</a:t>
            </a:r>
          </a:p>
          <a:p>
            <a:r>
              <a:rPr lang="en-US" dirty="0"/>
              <a:t>Multiple standard RDF serializations</a:t>
            </a:r>
          </a:p>
          <a:p>
            <a:r>
              <a:rPr lang="en-US" dirty="0"/>
              <a:t>Most important: XML, Turtle, </a:t>
            </a:r>
            <a:r>
              <a:rPr lang="en-US" dirty="0" err="1"/>
              <a:t>ntriples</a:t>
            </a:r>
            <a:r>
              <a:rPr lang="en-US" dirty="0"/>
              <a:t>, JSON-LD</a:t>
            </a:r>
          </a:p>
          <a:p>
            <a:r>
              <a:rPr lang="en-US" dirty="0"/>
              <a:t>Most Semantic Web tools can read or write in any of these serializations</a:t>
            </a:r>
          </a:p>
        </p:txBody>
      </p:sp>
    </p:spTree>
    <p:extLst>
      <p:ext uri="{BB962C8B-B14F-4D97-AF65-F5344CB8AC3E}">
        <p14:creationId xmlns:p14="http://schemas.microsoft.com/office/powerpoint/2010/main" val="149145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XML encoding for RDF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xmlns:rdf</a:t>
            </a:r>
            <a:r>
              <a:rPr lang="en-US" sz="2200" dirty="0">
                <a:solidFill>
                  <a:srgbClr val="000000"/>
                </a:solidFill>
              </a:rPr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xmlns:dc</a:t>
            </a:r>
            <a:r>
              <a:rPr lang="en-US" sz="2200" dirty="0">
                <a:solidFill>
                  <a:srgbClr val="000000"/>
                </a:solidFill>
              </a:rPr>
              <a:t>="http://</a:t>
            </a:r>
            <a:r>
              <a:rPr lang="en-US" sz="2200" dirty="0" err="1">
                <a:solidFill>
                  <a:srgbClr val="000000"/>
                </a:solidFill>
              </a:rPr>
              <a:t>purl.org</a:t>
            </a:r>
            <a:r>
              <a:rPr lang="en-US" sz="2200" dirty="0">
                <a:solidFill>
                  <a:srgbClr val="000000"/>
                </a:solidFill>
              </a:rPr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xmlns:bib</a:t>
            </a:r>
            <a:r>
              <a:rPr lang="en-US" sz="2200" dirty="0">
                <a:solidFill>
                  <a:srgbClr val="000000"/>
                </a:solidFill>
              </a:rPr>
              <a:t>=http://daml.umbc.edu/ontologies/bib/&gt; 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rdf:about</a:t>
            </a:r>
            <a:r>
              <a:rPr lang="en-US" sz="2200" dirty="0">
                <a:solidFill>
                  <a:srgbClr val="000000"/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</a:t>
            </a:r>
            <a:r>
              <a:rPr lang="en-US" sz="2200" dirty="0" err="1">
                <a:solidFill>
                  <a:srgbClr val="000000"/>
                </a:solidFill>
              </a:rPr>
              <a:t>dc:title</a:t>
            </a:r>
            <a:r>
              <a:rPr lang="en-US" sz="2200" dirty="0">
                <a:solidFill>
                  <a:srgbClr val="000000"/>
                </a:solidFill>
              </a:rPr>
              <a:t>&gt;Intelligent Information Systems on the Web&lt;/</a:t>
            </a:r>
            <a:r>
              <a:rPr lang="en-US" sz="2200" dirty="0" err="1">
                <a:solidFill>
                  <a:srgbClr val="000000"/>
                </a:solidFill>
              </a:rPr>
              <a:t>dc:title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</a:t>
            </a:r>
            <a:r>
              <a:rPr lang="en-US" sz="2200" dirty="0" err="1">
                <a:solidFill>
                  <a:srgbClr val="000000"/>
                </a:solidFill>
              </a:rPr>
              <a:t>dc:creator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&lt;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bib:Name</a:t>
            </a:r>
            <a:r>
              <a:rPr lang="en-US" sz="2200" dirty="0">
                <a:solidFill>
                  <a:srgbClr val="000000"/>
                </a:solidFill>
              </a:rPr>
              <a:t>&gt;Tim Finin&lt;/</a:t>
            </a:r>
            <a:r>
              <a:rPr lang="en-US" sz="2200" dirty="0" err="1">
                <a:solidFill>
                  <a:srgbClr val="000000"/>
                </a:solidFill>
              </a:rPr>
              <a:t>bib:Name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bib:Email</a:t>
            </a:r>
            <a:r>
              <a:rPr lang="en-US" sz="2200" dirty="0">
                <a:solidFill>
                  <a:srgbClr val="000000"/>
                </a:solidFill>
              </a:rPr>
              <a:t>&gt;finin@umbc.edu&lt;/</a:t>
            </a:r>
            <a:r>
              <a:rPr lang="en-US" sz="2200" dirty="0" err="1">
                <a:solidFill>
                  <a:srgbClr val="000000"/>
                </a:solidFill>
              </a:rPr>
              <a:t>bib:Email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bib:Aff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rdf:resource</a:t>
            </a:r>
            <a:r>
              <a:rPr lang="en-US" sz="2200" dirty="0">
                <a:solidFill>
                  <a:srgbClr val="000000"/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&lt;/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&lt;/</a:t>
            </a:r>
            <a:r>
              <a:rPr lang="en-US" sz="2200" dirty="0" err="1">
                <a:solidFill>
                  <a:srgbClr val="000000"/>
                </a:solidFill>
              </a:rPr>
              <a:t>dc:creator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4429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Calibri"/>
              </a:rPr>
              <a:t>Note the prefix declarations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000" b="1" dirty="0"/>
              <a:t>&lt;</a:t>
            </a:r>
            <a:r>
              <a:rPr lang="en-US" sz="2000" b="1" dirty="0" err="1"/>
              <a:t>rdf:RDF</a:t>
            </a:r>
            <a:r>
              <a:rPr lang="en-US" sz="2000" b="1" dirty="0"/>
              <a:t> </a:t>
            </a:r>
            <a:r>
              <a:rPr lang="en-US" sz="2000" b="1" dirty="0" err="1"/>
              <a:t>xmlns:rdf</a:t>
            </a:r>
            <a:r>
              <a:rPr lang="en-US" sz="2000" b="1" dirty="0"/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xmlns:dc</a:t>
            </a:r>
            <a:r>
              <a:rPr lang="en-US" sz="2000" b="1" dirty="0"/>
              <a:t>="http://</a:t>
            </a:r>
            <a:r>
              <a:rPr lang="en-US" sz="2000" b="1" dirty="0" err="1"/>
              <a:t>purl.org</a:t>
            </a:r>
            <a:r>
              <a:rPr lang="en-US" sz="2000" b="1" dirty="0"/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xmlns:bib</a:t>
            </a:r>
            <a:r>
              <a:rPr lang="en-US" sz="2000" b="1" dirty="0"/>
              <a:t>=http://daml.umbc.edu/ontologies/bib/&gt;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rdf:about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&gt;Intelligent Information Systems on the Web&lt;/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&gt;Tim Finin&lt;/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&gt;finin@umbc.edu&lt;/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bib:Aff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rdf:resource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rgbClr val="000000"/>
                </a:solidFill>
              </a:rPr>
              <a:t>&lt;/</a:t>
            </a:r>
            <a:r>
              <a:rPr lang="en-US" sz="2000" dirty="0" err="1">
                <a:solidFill>
                  <a:srgbClr val="000000"/>
                </a:solidFill>
              </a:rPr>
              <a:t>rdf:RDF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3302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02"/>
            <a:ext cx="8229600" cy="5531898"/>
          </a:xfrm>
        </p:spPr>
        <p:txBody>
          <a:bodyPr>
            <a:normAutofit/>
          </a:bodyPr>
          <a:lstStyle/>
          <a:p>
            <a:r>
              <a:rPr lang="en-US" dirty="0"/>
              <a:t>W3C “recommendations” </a:t>
            </a:r>
          </a:p>
          <a:p>
            <a:pPr lvl="1"/>
            <a:r>
              <a:rPr lang="en-US" dirty="0"/>
              <a:t>RDF, RDFS, RDFa, OWL, SPARQL, RIF, R2R, etc…</a:t>
            </a:r>
          </a:p>
          <a:p>
            <a:r>
              <a:rPr lang="en-US" dirty="0"/>
              <a:t>Common tools and systems -- commercial, free and open sourced</a:t>
            </a:r>
          </a:p>
          <a:p>
            <a:pPr lvl="1"/>
            <a:r>
              <a:rPr lang="en-US" dirty="0"/>
              <a:t>Ontology editors, triple stores, reasoners, etc.</a:t>
            </a:r>
          </a:p>
          <a:p>
            <a:r>
              <a:rPr lang="en-US" dirty="0"/>
              <a:t>Common ontologies and data sets</a:t>
            </a:r>
          </a:p>
          <a:p>
            <a:pPr lvl="1"/>
            <a:r>
              <a:rPr lang="en-US" dirty="0"/>
              <a:t>Foaf, DBpedia, SKOS, PROV, etc.</a:t>
            </a:r>
          </a:p>
          <a:p>
            <a:r>
              <a:rPr lang="en-US" dirty="0"/>
              <a:t>Infrastructure systems</a:t>
            </a:r>
          </a:p>
          <a:p>
            <a:pPr lvl="1"/>
            <a:r>
              <a:rPr lang="en-US" dirty="0"/>
              <a:t>Search, ontology metadata, linking services</a:t>
            </a:r>
          </a:p>
          <a:p>
            <a:pPr marL="227013" indent="-227013"/>
            <a:r>
              <a:rPr lang="en-US" dirty="0"/>
              <a:t>Non W3C: Schema.org, Freebase,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Calibri"/>
              </a:rPr>
              <a:t>Note the prefix declarations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000" b="1" dirty="0"/>
              <a:t>&lt;</a:t>
            </a:r>
            <a:r>
              <a:rPr lang="en-US" sz="2000" b="1" dirty="0" err="1"/>
              <a:t>rdf:RDF</a:t>
            </a:r>
            <a:r>
              <a:rPr lang="en-US" sz="2000" b="1" dirty="0"/>
              <a:t> </a:t>
            </a:r>
            <a:r>
              <a:rPr lang="en-US" sz="2000" b="1" dirty="0" err="1"/>
              <a:t>xmlns:rdf</a:t>
            </a:r>
            <a:r>
              <a:rPr lang="en-US" sz="2000" b="1" dirty="0"/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xmlns:dc</a:t>
            </a:r>
            <a:r>
              <a:rPr lang="en-US" sz="2000" b="1" dirty="0"/>
              <a:t>="http://</a:t>
            </a:r>
            <a:r>
              <a:rPr lang="en-US" sz="2000" b="1" dirty="0" err="1"/>
              <a:t>purl.org</a:t>
            </a:r>
            <a:r>
              <a:rPr lang="en-US" sz="2000" b="1" dirty="0"/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000" b="1" dirty="0"/>
              <a:t>    </a:t>
            </a:r>
            <a:r>
              <a:rPr lang="en-US" sz="2000" b="1" dirty="0" err="1"/>
              <a:t>xmlns:bib</a:t>
            </a:r>
            <a:r>
              <a:rPr lang="en-US" sz="2000" b="1" dirty="0"/>
              <a:t>=http://daml.umbc.edu/ontologies/bib/&gt;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rdf:about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&gt;Intelligent Information Systems on the Web&lt;/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&gt;Tim Finin&lt;/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&gt;finin@umbc.edu&lt;/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bib:Aff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rdf:resource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000" dirty="0">
                <a:solidFill>
                  <a:srgbClr val="000000"/>
                </a:solidFill>
              </a:rPr>
              <a:t>&lt;/</a:t>
            </a:r>
            <a:r>
              <a:rPr lang="en-US" sz="2000" dirty="0" err="1">
                <a:solidFill>
                  <a:srgbClr val="000000"/>
                </a:solidFill>
              </a:rPr>
              <a:t>rdf:RDF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0467D-67DB-F548-A673-305E74E50124}"/>
              </a:ext>
            </a:extLst>
          </p:cNvPr>
          <p:cNvSpPr txBox="1"/>
          <p:nvPr/>
        </p:nvSpPr>
        <p:spPr>
          <a:xfrm>
            <a:off x="4004356" y="3418114"/>
            <a:ext cx="4182382" cy="230832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Makes it easy to include terms from three different “vocabularies”:</a:t>
            </a:r>
          </a:p>
          <a:p>
            <a:pPr marL="238125" indent="-228600">
              <a:buFont typeface="Arial" panose="020B0604020202020204" pitchFamily="34" charset="0"/>
              <a:buChar char="•"/>
            </a:pPr>
            <a:r>
              <a:rPr lang="en-US" b="1" dirty="0" err="1"/>
              <a:t>rdf</a:t>
            </a:r>
            <a:r>
              <a:rPr lang="en-US" dirty="0"/>
              <a:t> for terms that are part of its representation language (e.g., </a:t>
            </a:r>
            <a:r>
              <a:rPr lang="en-US" dirty="0" err="1"/>
              <a:t>rdf:type</a:t>
            </a:r>
            <a:r>
              <a:rPr lang="en-US" dirty="0"/>
              <a:t>)</a:t>
            </a:r>
          </a:p>
          <a:p>
            <a:pPr marL="238125" indent="-228600">
              <a:buFont typeface="Arial" panose="020B0604020202020204" pitchFamily="34" charset="0"/>
              <a:buChar char="•"/>
            </a:pPr>
            <a:r>
              <a:rPr lang="en-US" b="1" dirty="0"/>
              <a:t>dc</a:t>
            </a:r>
            <a:r>
              <a:rPr lang="en-US" dirty="0"/>
              <a:t> for terms from the Dublin Core vocabulary developed by librarians</a:t>
            </a:r>
          </a:p>
          <a:p>
            <a:pPr marL="238125" indent="-238125">
              <a:buFont typeface="Arial" panose="020B0604020202020204" pitchFamily="34" charset="0"/>
              <a:buChar char="•"/>
            </a:pPr>
            <a:r>
              <a:rPr lang="en-US" b="1" dirty="0"/>
              <a:t>bib</a:t>
            </a:r>
            <a:r>
              <a:rPr lang="en-US" dirty="0"/>
              <a:t> for terms from a bibliography vocabulary developed at UMBC</a:t>
            </a:r>
          </a:p>
        </p:txBody>
      </p:sp>
    </p:spTree>
    <p:extLst>
      <p:ext uri="{BB962C8B-B14F-4D97-AF65-F5344CB8AC3E}">
        <p14:creationId xmlns:p14="http://schemas.microsoft.com/office/powerpoint/2010/main" val="5380349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/>
          <a:lstStyle/>
          <a:p>
            <a:r>
              <a:rPr lang="en-US" dirty="0"/>
              <a:t>An RDF validation service</a:t>
            </a:r>
          </a:p>
        </p:txBody>
      </p:sp>
      <p:pic>
        <p:nvPicPr>
          <p:cNvPr id="3" name="Picture 2" descr="Screen Shot 2013-01-30 at 3.05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794932"/>
            <a:ext cx="7207908" cy="5440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1100" y="5943600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http://www.w3.org/RDF/Validator/</a:t>
            </a:r>
          </a:p>
        </p:txBody>
      </p:sp>
    </p:spTree>
    <p:extLst>
      <p:ext uri="{BB962C8B-B14F-4D97-AF65-F5344CB8AC3E}">
        <p14:creationId xmlns:p14="http://schemas.microsoft.com/office/powerpoint/2010/main" val="341857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to convert between serializations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software tools can read and write different serializations</a:t>
            </a:r>
          </a:p>
          <a:p>
            <a:r>
              <a:rPr lang="en-US" dirty="0">
                <a:hlinkClick r:id="rId2"/>
              </a:rPr>
              <a:t>rdf2rdf</a:t>
            </a:r>
            <a:r>
              <a:rPr lang="en-US" dirty="0"/>
              <a:t> is a simple handy utility for converting from one RDF serialization to another</a:t>
            </a:r>
          </a:p>
          <a:p>
            <a:r>
              <a:rPr lang="en-US" dirty="0">
                <a:hlinkClick r:id="rId3"/>
              </a:rPr>
              <a:t>Any23</a:t>
            </a:r>
            <a:r>
              <a:rPr lang="en-US" dirty="0"/>
              <a:t> is an open source library, web service and command line tool that extracts structured data in RDF format from a variety of Web documents</a:t>
            </a:r>
          </a:p>
        </p:txBody>
      </p:sp>
    </p:spTree>
    <p:extLst>
      <p:ext uri="{BB962C8B-B14F-4D97-AF65-F5344CB8AC3E}">
        <p14:creationId xmlns:p14="http://schemas.microsoft.com/office/powerpoint/2010/main" val="75597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N-triple representation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49400"/>
            <a:ext cx="8648700" cy="492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hlinkClick r:id="rId3"/>
              </a:rPr>
              <a:t>N-triples</a:t>
            </a:r>
            <a:r>
              <a:rPr lang="en-US" sz="2800" dirty="0">
                <a:latin typeface="Calibri"/>
              </a:rPr>
              <a:t> is a  line-oriented serialization for RDF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</a:rPr>
              <a:t>URIs are wrapped in angle brackets, ended with a period</a:t>
            </a:r>
          </a:p>
          <a:p>
            <a:pPr marL="461963" lvl="1" indent="-173038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&lt;</a:t>
            </a:r>
            <a:r>
              <a:rPr lang="en-US" i="1" dirty="0">
                <a:latin typeface="Calibri"/>
                <a:ea typeface="ＭＳ Ｐゴシック" charset="0"/>
              </a:rPr>
              <a:t>subject</a:t>
            </a:r>
            <a:r>
              <a:rPr lang="en-US" dirty="0">
                <a:latin typeface="Calibri"/>
                <a:ea typeface="ＭＳ Ｐゴシック" charset="0"/>
              </a:rPr>
              <a:t>&gt;  &lt;</a:t>
            </a:r>
            <a:r>
              <a:rPr lang="en-US" i="1" dirty="0">
                <a:latin typeface="Calibri"/>
                <a:ea typeface="ＭＳ Ｐゴシック" charset="0"/>
              </a:rPr>
              <a:t>predicate</a:t>
            </a:r>
            <a:r>
              <a:rPr lang="en-US" dirty="0">
                <a:latin typeface="Calibri"/>
                <a:ea typeface="ＭＳ Ｐゴシック" charset="0"/>
              </a:rPr>
              <a:t>&gt;  &lt;</a:t>
            </a:r>
            <a:r>
              <a:rPr lang="en-US" i="1" dirty="0">
                <a:latin typeface="Calibri"/>
                <a:ea typeface="ＭＳ Ｐゴシック" charset="0"/>
              </a:rPr>
              <a:t>object</a:t>
            </a:r>
            <a:r>
              <a:rPr lang="en-US" dirty="0">
                <a:latin typeface="Calibri"/>
                <a:ea typeface="ＭＳ Ｐゴシック" charset="0"/>
              </a:rPr>
              <a:t>&gt; .</a:t>
            </a:r>
          </a:p>
          <a:p>
            <a:pPr marL="461963" lvl="1" indent="-173038" eaLnBrk="1" hangingPunct="1">
              <a:lnSpc>
                <a:spcPct val="90000"/>
              </a:lnSpc>
              <a:buFont typeface="Georgia" charset="0"/>
              <a:buNone/>
            </a:pPr>
            <a:endParaRPr lang="en-US" sz="2000" dirty="0">
              <a:latin typeface="Calibri"/>
              <a:ea typeface="ＭＳ Ｐゴシック" charset="0"/>
            </a:endParaRP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&lt;http://umbc.edu/~finin/talks/idm02/&gt; &lt;http://</a:t>
            </a:r>
            <a:r>
              <a:rPr lang="en-US" sz="1800" dirty="0" err="1">
                <a:latin typeface="Calibri"/>
                <a:ea typeface="ＭＳ Ｐゴシック" charset="0"/>
              </a:rPr>
              <a:t>purl.org</a:t>
            </a:r>
            <a:r>
              <a:rPr lang="en-US" sz="1800" dirty="0">
                <a:latin typeface="Calibri"/>
                <a:ea typeface="ＭＳ Ｐゴシック" charset="0"/>
              </a:rPr>
              <a:t>/dc/elements/1.1/title&gt; "Intelligent Information Systems on the Web"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&lt;http://umbc.edu/~finin/talks/idm02/&gt; &lt;http://</a:t>
            </a:r>
            <a:r>
              <a:rPr lang="en-US" sz="1800" dirty="0" err="1">
                <a:latin typeface="Calibri"/>
                <a:ea typeface="ＭＳ Ｐゴシック" charset="0"/>
              </a:rPr>
              <a:t>purl.org</a:t>
            </a:r>
            <a:r>
              <a:rPr lang="en-US" sz="1800" dirty="0">
                <a:latin typeface="Calibri"/>
                <a:ea typeface="ＭＳ Ｐゴシック" charset="0"/>
              </a:rPr>
              <a:t>/dc/elements/1.1/creator&gt; _:node17i6ht38ux1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/ontologies/bib/Name&gt; "Tim Finin"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/ontologies/bib/Email&gt; "finin@umbc.edu"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</a:t>
            </a:r>
            <a:r>
              <a:rPr lang="en-US" sz="1800" dirty="0" err="1">
                <a:latin typeface="Calibri"/>
                <a:ea typeface="ＭＳ Ｐゴシック" charset="0"/>
              </a:rPr>
              <a:t>Aff</a:t>
            </a:r>
            <a:r>
              <a:rPr lang="en-US" sz="1800" dirty="0">
                <a:latin typeface="Calibri"/>
                <a:ea typeface="ＭＳ Ｐゴシック" charset="0"/>
              </a:rPr>
              <a:t>&gt; &lt;http://umbc.edu/&gt; .</a:t>
            </a:r>
          </a:p>
          <a:p>
            <a:pPr marL="461963" lvl="1" indent="-173038" eaLnBrk="1" hangingPunct="1">
              <a:lnSpc>
                <a:spcPct val="80000"/>
              </a:lnSpc>
              <a:buFont typeface="Georgia" charset="0"/>
              <a:buNone/>
            </a:pPr>
            <a:endParaRPr lang="en-US" sz="20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041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50BE-3F6C-6041-BCDC-C7C189EC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1CFB-5827-804D-942A-E424EABD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8945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Turtle</a:t>
            </a:r>
            <a:r>
              <a:rPr lang="en-US" dirty="0"/>
              <a:t>: a compact  and readable serialization</a:t>
            </a:r>
          </a:p>
          <a:p>
            <a:pPr marL="0" indent="0">
              <a:buNone/>
            </a:pPr>
            <a:endParaRPr lang="en-US" sz="1200" dirty="0"/>
          </a:p>
          <a:p>
            <a:pPr>
              <a:buNone/>
            </a:pPr>
            <a:r>
              <a:rPr lang="en-US" sz="2400" dirty="0"/>
              <a:t># prefix declarations</a:t>
            </a:r>
          </a:p>
          <a:p>
            <a:pPr>
              <a:buNone/>
            </a:pPr>
            <a:r>
              <a:rPr lang="en-US" sz="2400" dirty="0"/>
              <a:t>@prefix </a:t>
            </a:r>
            <a:r>
              <a:rPr lang="en-US" sz="2400" dirty="0" err="1"/>
              <a:t>rdf</a:t>
            </a:r>
            <a:r>
              <a:rPr lang="en-US" sz="2400" dirty="0"/>
              <a:t>: http://www.w3.org/1999/02/22-rdf-syntax-ns# . </a:t>
            </a:r>
          </a:p>
          <a:p>
            <a:pPr>
              <a:buNone/>
            </a:pPr>
            <a:r>
              <a:rPr lang="en-US" sz="2400" dirty="0"/>
              <a:t>@prefix dc: http://</a:t>
            </a:r>
            <a:r>
              <a:rPr lang="en-US" sz="2400" dirty="0" err="1"/>
              <a:t>purl.org</a:t>
            </a:r>
            <a:r>
              <a:rPr lang="en-US" sz="2400" dirty="0"/>
              <a:t>/dc/elements/1.1/ .</a:t>
            </a:r>
          </a:p>
          <a:p>
            <a:pPr>
              <a:buNone/>
            </a:pPr>
            <a:r>
              <a:rPr lang="en-US" sz="2400" dirty="0"/>
              <a:t>@prefix bib: http://</a:t>
            </a:r>
            <a:r>
              <a:rPr lang="en-US" sz="2400" dirty="0" err="1"/>
              <a:t>daml.umbc.edu</a:t>
            </a:r>
            <a:r>
              <a:rPr lang="en-US" sz="2400" dirty="0"/>
              <a:t>/ontologies/bib/ .</a:t>
            </a:r>
          </a:p>
          <a:p>
            <a:pPr>
              <a:buNone/>
            </a:pPr>
            <a:endParaRPr lang="en-US" sz="900" dirty="0"/>
          </a:p>
          <a:p>
            <a:pPr>
              <a:buNone/>
            </a:pPr>
            <a:r>
              <a:rPr lang="en-US" sz="2400" dirty="0"/>
              <a:t>&lt;http://</a:t>
            </a:r>
            <a:r>
              <a:rPr lang="en-US" sz="2400" dirty="0" err="1"/>
              <a:t>umbc.edu</a:t>
            </a:r>
            <a:r>
              <a:rPr lang="en-US" sz="2400" dirty="0"/>
              <a:t>/~</a:t>
            </a:r>
            <a:r>
              <a:rPr lang="en-US" sz="2400" dirty="0" err="1"/>
              <a:t>finin</a:t>
            </a:r>
            <a:r>
              <a:rPr lang="en-US" sz="2400" dirty="0"/>
              <a:t>/talks/idm02/&gt;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dc:title</a:t>
            </a:r>
            <a:r>
              <a:rPr lang="en-US" sz="2400" dirty="0"/>
              <a:t> "Intelligent Information Systems on the Web" ;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dc:creator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 [ </a:t>
            </a:r>
            <a:r>
              <a:rPr lang="en-US" sz="2400" dirty="0" err="1"/>
              <a:t>bib:Name</a:t>
            </a:r>
            <a:r>
              <a:rPr lang="en-US" sz="2400" dirty="0"/>
              <a:t> "Tim </a:t>
            </a:r>
            <a:r>
              <a:rPr lang="en-US" sz="2400" dirty="0" err="1"/>
              <a:t>Finin</a:t>
            </a:r>
            <a:r>
              <a:rPr lang="en-US" sz="2400" dirty="0"/>
              <a:t>” ;</a:t>
            </a:r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err="1"/>
              <a:t>bib:Email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finin@umbc.edu</a:t>
            </a:r>
            <a:r>
              <a:rPr lang="en-US" sz="2400" dirty="0"/>
              <a:t> ;</a:t>
            </a:r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err="1"/>
              <a:t>bib:Aff</a:t>
            </a:r>
            <a:r>
              <a:rPr lang="en-US" sz="2400" dirty="0"/>
              <a:t>: "http://</a:t>
            </a:r>
            <a:r>
              <a:rPr lang="en-US" sz="2400" dirty="0" err="1"/>
              <a:t>umbc.edu</a:t>
            </a:r>
            <a:r>
              <a:rPr lang="en-US" sz="2400" dirty="0"/>
              <a:t>/" ] 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433F-4D4F-EA44-9C00-C836D5E8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6063-C794-9B45-AE87-94C09B98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:subj </a:t>
            </a:r>
            <a:br>
              <a:rPr lang="en-US" dirty="0"/>
            </a:br>
            <a:r>
              <a:rPr lang="en-US" dirty="0"/>
              <a:t>    :property1 :value1;</a:t>
            </a:r>
            <a:br>
              <a:rPr lang="en-US" dirty="0"/>
            </a:br>
            <a:r>
              <a:rPr lang="en-US" dirty="0"/>
              <a:t>    :property2 :value2, value3; </a:t>
            </a:r>
            <a:br>
              <a:rPr lang="en-US" dirty="0"/>
            </a:br>
            <a:r>
              <a:rPr lang="en-US" dirty="0"/>
              <a:t>    :property3 :value4.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839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/>
            <a:r>
              <a:rPr lang="en-US" dirty="0">
                <a:latin typeface="Calibri"/>
              </a:rPr>
              <a:t>RDF has terms for describing lists, bags, sequences, simple </a:t>
            </a:r>
            <a:r>
              <a:rPr lang="en-US" dirty="0" err="1">
                <a:latin typeface="Calibri"/>
              </a:rPr>
              <a:t>datatypes</a:t>
            </a:r>
            <a:r>
              <a:rPr lang="en-US" dirty="0">
                <a:latin typeface="Calibri"/>
              </a:rPr>
              <a:t>, etc.</a:t>
            </a:r>
          </a:p>
          <a:p>
            <a:pPr marL="231775" indent="-231775" eaLnBrk="1" hangingPunct="1"/>
            <a:r>
              <a:rPr lang="en-US" dirty="0">
                <a:latin typeface="Calibri"/>
              </a:rPr>
              <a:t>RDF is a “pure” graph representation language</a:t>
            </a:r>
          </a:p>
          <a:p>
            <a:pPr marL="584200" lvl="1" indent="-231775"/>
            <a:r>
              <a:rPr lang="en-US" dirty="0">
                <a:latin typeface="Calibri"/>
              </a:rPr>
              <a:t>Nodes and edges are simple objects</a:t>
            </a:r>
          </a:p>
          <a:p>
            <a:pPr marL="584200" lvl="1" indent="-231775"/>
            <a:r>
              <a:rPr lang="en-US" dirty="0">
                <a:latin typeface="Calibri"/>
              </a:rPr>
              <a:t>Both have identifiers that are URIs</a:t>
            </a:r>
          </a:p>
          <a:p>
            <a:pPr marL="231775" indent="-231775"/>
            <a:r>
              <a:rPr lang="en-US" dirty="0">
                <a:latin typeface="Calibri"/>
              </a:rPr>
              <a:t>Suppose we want to associate a probability with an edge, e.g.,</a:t>
            </a:r>
          </a:p>
          <a:p>
            <a:pPr marL="352425" lvl="1" indent="0">
              <a:buNone/>
            </a:pPr>
            <a:r>
              <a:rPr lang="en-US" dirty="0">
                <a:latin typeface="Calibri"/>
              </a:rPr>
              <a:t>(:flipper </a:t>
            </a:r>
            <a:r>
              <a:rPr lang="en-US" dirty="0" err="1">
                <a:latin typeface="Calibri"/>
              </a:rPr>
              <a:t>rdf:type</a:t>
            </a:r>
            <a:r>
              <a:rPr lang="en-US" dirty="0">
                <a:latin typeface="Calibri"/>
              </a:rPr>
              <a:t> :mammal) :probability 0.9</a:t>
            </a:r>
          </a:p>
          <a:p>
            <a:pPr marL="352425" lvl="1" indent="0">
              <a:buNone/>
            </a:pPr>
            <a:r>
              <a:rPr lang="en-US" dirty="0"/>
              <a:t>(:flipper </a:t>
            </a:r>
            <a:r>
              <a:rPr lang="en-US" dirty="0" err="1"/>
              <a:t>rdf:type</a:t>
            </a:r>
            <a:r>
              <a:rPr lang="en-US" dirty="0"/>
              <a:t> :fish) :probability 0.1 </a:t>
            </a:r>
          </a:p>
          <a:p>
            <a:pPr marL="352425" lvl="1" indent="0">
              <a:buNone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18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1734" cy="4699000"/>
          </a:xfrm>
        </p:spPr>
        <p:txBody>
          <a:bodyPr>
            <a:noAutofit/>
          </a:bodyPr>
          <a:lstStyle/>
          <a:p>
            <a:pPr marL="223838" lvl="1" indent="-223838">
              <a:buFont typeface="Arial"/>
              <a:buChar char="•"/>
            </a:pPr>
            <a:r>
              <a:rPr lang="en-US" sz="3200" dirty="0"/>
              <a:t>RDF is a “pure” graph model with only labeled nodes and edges</a:t>
            </a:r>
          </a:p>
          <a:p>
            <a:pPr marL="223838" lvl="1" indent="-223838">
              <a:buFont typeface="Arial"/>
              <a:buChar char="•"/>
            </a:pPr>
            <a:r>
              <a:rPr lang="en-US" sz="3200" dirty="0"/>
              <a:t>Many popular graph databases implement property graphs (e.g., </a:t>
            </a:r>
            <a:r>
              <a:rPr lang="en-US" sz="3200" dirty="0">
                <a:hlinkClick r:id="rId2"/>
              </a:rPr>
              <a:t>Neo4j</a:t>
            </a:r>
            <a:r>
              <a:rPr lang="en-US" sz="3200" dirty="0"/>
              <a:t>)</a:t>
            </a:r>
          </a:p>
          <a:p>
            <a:pPr marL="223838" lvl="1" indent="-223838">
              <a:buFont typeface="Arial"/>
              <a:buChar char="•"/>
            </a:pPr>
            <a:r>
              <a:rPr lang="en-US" sz="3200" dirty="0"/>
              <a:t>Nodes &amp; edges can have properties, whose values are </a:t>
            </a:r>
            <a:r>
              <a:rPr lang="en-US" sz="3200" i="1" dirty="0"/>
              <a:t>literals</a:t>
            </a:r>
            <a:r>
              <a:rPr lang="en-US" sz="3200" dirty="0"/>
              <a:t> or maybe </a:t>
            </a:r>
            <a:r>
              <a:rPr lang="en-US" sz="3200" i="1" dirty="0"/>
              <a:t>lists of literals</a:t>
            </a:r>
          </a:p>
          <a:p>
            <a:r>
              <a:rPr lang="en-US" dirty="0"/>
              <a:t>Results in a more compact graph</a:t>
            </a:r>
          </a:p>
          <a:p>
            <a:r>
              <a:rPr lang="en-US" dirty="0"/>
              <a:t>But, as we’ll see, introduces some limitations</a:t>
            </a:r>
          </a:p>
        </p:txBody>
      </p:sp>
    </p:spTree>
    <p:extLst>
      <p:ext uri="{BB962C8B-B14F-4D97-AF65-F5344CB8AC3E}">
        <p14:creationId xmlns:p14="http://schemas.microsoft.com/office/powerpoint/2010/main" val="3550934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:flipper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:mammal .</a:t>
            </a:r>
            <a:br>
              <a:rPr lang="en-US" dirty="0">
                <a:latin typeface="Calibri"/>
                <a:ea typeface="ＭＳ Ｐゴシック" charset="0"/>
              </a:rPr>
            </a:br>
            <a:endParaRPr lang="en-US" dirty="0">
              <a:latin typeface="Calibri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7309" y="2435622"/>
            <a:ext cx="34266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non-literals have to be URIs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RDF uses prefixes for readability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 can specify what a null prefix means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don’t it means “in this file”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https://prefix.cc/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one service for finding  standard prefixes</a:t>
            </a:r>
          </a:p>
        </p:txBody>
      </p:sp>
    </p:spTree>
    <p:extLst>
      <p:ext uri="{BB962C8B-B14F-4D97-AF65-F5344CB8AC3E}">
        <p14:creationId xmlns:p14="http://schemas.microsoft.com/office/powerpoint/2010/main" val="305116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:flipper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:mammal .</a:t>
            </a:r>
            <a:br>
              <a:rPr lang="en-US" dirty="0">
                <a:latin typeface="Calibri"/>
                <a:ea typeface="ＭＳ Ｐゴシック" charset="0"/>
              </a:rPr>
            </a:b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:flipper .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:type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:mammal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:probability 0.9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2991" y="2846439"/>
            <a:ext cx="297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underscore prefix is special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introduces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 node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We’ll talk about this in more detail later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now, think of it as introducing “a new, nameless thing”</a:t>
            </a:r>
          </a:p>
        </p:txBody>
      </p:sp>
    </p:spTree>
    <p:extLst>
      <p:ext uri="{BB962C8B-B14F-4D97-AF65-F5344CB8AC3E}">
        <p14:creationId xmlns:p14="http://schemas.microsoft.com/office/powerpoint/2010/main" val="49297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KR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7"/>
            <a:ext cx="8388417" cy="5346783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Knowledge representation and reasoning </a:t>
            </a:r>
            <a:r>
              <a:rPr lang="en-US" sz="2800" dirty="0"/>
              <a:t>(KR&amp;R) has always been an important part of AI &amp; other disciplines</a:t>
            </a:r>
          </a:p>
          <a:p>
            <a:r>
              <a:rPr lang="en-US" sz="2800" dirty="0"/>
              <a:t>Many approaches have been developed, implemented and evolved since the 1960s</a:t>
            </a:r>
          </a:p>
          <a:p>
            <a:r>
              <a:rPr lang="en-US" sz="2800" dirty="0"/>
              <a:t>Most were one-offs, used only by their developers</a:t>
            </a:r>
          </a:p>
          <a:p>
            <a:r>
              <a:rPr lang="en-US" sz="2800" dirty="0"/>
              <a:t>Starting in the 1990s, there was an interest in developing a common KR language to support knowledge reuse and distributed KB systems</a:t>
            </a:r>
          </a:p>
          <a:p>
            <a:r>
              <a:rPr lang="en-US" sz="2800" dirty="0"/>
              <a:t>The Semantic Web languages (e.g., OWL) are a current generation of this idea</a:t>
            </a:r>
          </a:p>
          <a:p>
            <a:pPr lvl="1"/>
            <a:r>
              <a:rPr lang="en-US" sz="2400" dirty="0"/>
              <a:t>There are currently no other widely used KR languages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:flipper </a:t>
            </a:r>
            <a:r>
              <a:rPr lang="en-US" dirty="0" err="1">
                <a:ea typeface="ＭＳ Ｐゴシック" charset="0"/>
              </a:rPr>
              <a:t>rdf:type</a:t>
            </a:r>
            <a:r>
              <a:rPr lang="en-US" dirty="0">
                <a:ea typeface="ＭＳ Ｐゴシック" charset="0"/>
              </a:rPr>
              <a:t> :mammal . </a:t>
            </a:r>
          </a:p>
          <a:p>
            <a:pPr marL="520700" lvl="1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_:</a:t>
            </a:r>
            <a:r>
              <a:rPr lang="en-US" dirty="0">
                <a:latin typeface="Calibri"/>
                <a:ea typeface="ＭＳ Ｐゴシック" charset="0"/>
              </a:rPr>
              <a:t>s1 a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;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:flipper;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:type;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:mammal;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:probability 0.9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95DC8-27B1-B74A-A01E-6C7882120067}"/>
              </a:ext>
            </a:extLst>
          </p:cNvPr>
          <p:cNvSpPr txBox="1"/>
          <p:nvPr/>
        </p:nvSpPr>
        <p:spPr>
          <a:xfrm>
            <a:off x="6042991" y="2846439"/>
            <a:ext cx="2974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Lookup the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rdf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namespace via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https://prefix.cc/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it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the web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You’ll see it defines 18 terms that have special meaning in RDF </a:t>
            </a:r>
          </a:p>
        </p:txBody>
      </p:sp>
    </p:spTree>
    <p:extLst>
      <p:ext uri="{BB962C8B-B14F-4D97-AF65-F5344CB8AC3E}">
        <p14:creationId xmlns:p14="http://schemas.microsoft.com/office/powerpoint/2010/main" val="416263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ABILITY TO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r>
              <a:rPr lang="en-US" b="1" dirty="0">
                <a:latin typeface="Calibri"/>
              </a:rPr>
              <a:t> </a:t>
            </a:r>
            <a:r>
              <a:rPr lang="en-US" dirty="0">
                <a:latin typeface="Calibri"/>
              </a:rPr>
              <a:t>enables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:john </a:t>
            </a:r>
            <a:r>
              <a:rPr lang="en-US" dirty="0" err="1">
                <a:latin typeface="Calibri"/>
                <a:ea typeface="ＭＳ Ｐゴシック" charset="0"/>
              </a:rPr>
              <a:t>bdi:believes</a:t>
            </a:r>
            <a:r>
              <a:rPr lang="en-US" dirty="0">
                <a:latin typeface="Calibri"/>
                <a:ea typeface="ＭＳ Ｐゴシック" charset="0"/>
              </a:rPr>
              <a:t> _:s.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&lt;http://</a:t>
            </a:r>
            <a:r>
              <a:rPr lang="en-US" dirty="0" err="1">
                <a:latin typeface="Calibri"/>
                <a:ea typeface="ＭＳ Ｐゴシック" charset="0"/>
              </a:rPr>
              <a:t>ex.com</a:t>
            </a:r>
            <a:r>
              <a:rPr lang="en-US" dirty="0">
                <a:latin typeface="Calibri"/>
                <a:ea typeface="ＭＳ Ｐゴシック" charset="0"/>
              </a:rPr>
              <a:t>/catalog/</a:t>
            </a:r>
            <a:r>
              <a:rPr lang="en-US" dirty="0" err="1">
                <a:latin typeface="Calibri"/>
                <a:ea typeface="ＭＳ Ｐゴシック" charset="0"/>
              </a:rPr>
              <a:t>widgetX</a:t>
            </a:r>
            <a:r>
              <a:rPr lang="en-US" dirty="0">
                <a:latin typeface="Calibri"/>
                <a:ea typeface="ＭＳ Ｐゴシック" charset="0"/>
              </a:rPr>
              <a:t>&gt;.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cat:salePrice</a:t>
            </a:r>
            <a:r>
              <a:rPr lang="en-US" dirty="0">
                <a:latin typeface="Calibri"/>
                <a:ea typeface="ＭＳ Ｐゴシック" charset="0"/>
              </a:rPr>
              <a:t>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"19.95" . </a:t>
            </a:r>
          </a:p>
        </p:txBody>
      </p:sp>
    </p:spTree>
    <p:extLst>
      <p:ext uri="{BB962C8B-B14F-4D97-AF65-F5344CB8AC3E}">
        <p14:creationId xmlns:p14="http://schemas.microsoft.com/office/powerpoint/2010/main" val="2356689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81121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RDF Schema (RDFS)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33528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libri"/>
              </a:rPr>
              <a:t>RDF Schema adds taxonomies for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classes &amp; properties</a:t>
            </a:r>
          </a:p>
          <a:p>
            <a:pPr lvl="1" eaLnBrk="1" hangingPunct="1"/>
            <a:r>
              <a:rPr lang="en-US" sz="2400" dirty="0" err="1">
                <a:latin typeface="Calibri"/>
                <a:ea typeface="ＭＳ Ｐゴシック" charset="0"/>
              </a:rPr>
              <a:t>subClass</a:t>
            </a:r>
            <a:r>
              <a:rPr lang="en-US" sz="2400" dirty="0">
                <a:latin typeface="Calibri"/>
                <a:ea typeface="ＭＳ Ｐゴシック" charset="0"/>
              </a:rPr>
              <a:t> and </a:t>
            </a:r>
            <a:r>
              <a:rPr lang="en-US" sz="2400" dirty="0" err="1">
                <a:latin typeface="Calibri"/>
                <a:ea typeface="ＭＳ Ｐゴシック" charset="0"/>
              </a:rPr>
              <a:t>subProperty</a:t>
            </a:r>
            <a:endParaRPr lang="en-US" sz="2400" dirty="0">
              <a:latin typeface="Calibri"/>
              <a:ea typeface="ＭＳ Ｐゴシック" charset="0"/>
            </a:endParaRPr>
          </a:p>
          <a:p>
            <a:pPr eaLnBrk="1" hangingPunct="1"/>
            <a:r>
              <a:rPr lang="en-US" sz="2400" b="1" dirty="0">
                <a:latin typeface="Calibri"/>
              </a:rPr>
              <a:t>and some metadata.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domain and range</a:t>
            </a:r>
            <a:br>
              <a:rPr lang="en-US" sz="2400" dirty="0">
                <a:latin typeface="Calibri"/>
                <a:ea typeface="ＭＳ Ｐゴシック" charset="0"/>
              </a:rPr>
            </a:br>
            <a:r>
              <a:rPr lang="en-US" sz="2400" dirty="0">
                <a:latin typeface="Calibri"/>
                <a:ea typeface="ＭＳ Ｐゴシック" charset="0"/>
              </a:rPr>
              <a:t>constraints on properties</a:t>
            </a:r>
          </a:p>
          <a:p>
            <a:pPr eaLnBrk="1" hangingPunct="1"/>
            <a:r>
              <a:rPr lang="en-US" sz="2400" b="1" dirty="0">
                <a:latin typeface="Calibri"/>
              </a:rPr>
              <a:t>Many widely used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KG tools can import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and export in RDFS</a:t>
            </a:r>
          </a:p>
        </p:txBody>
      </p:sp>
      <p:pic>
        <p:nvPicPr>
          <p:cNvPr id="84995" name="Picture 4" descr="protege_screen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5200" y="1143000"/>
            <a:ext cx="5486400" cy="3902075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3657600" y="5181600"/>
            <a:ext cx="533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alibri"/>
              </a:rPr>
              <a:t>Stanford </a:t>
            </a:r>
            <a:r>
              <a:rPr lang="en-US" sz="2000" b="1" dirty="0">
                <a:solidFill>
                  <a:srgbClr val="000000"/>
                </a:solidFill>
                <a:latin typeface="Calibri"/>
                <a:hlinkClick r:id="rId4"/>
              </a:rPr>
              <a:t>Protégé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KB editor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Java, open sourced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extensible, lots of plug-ins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provides reasoning &amp; server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624932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267700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/>
              </a:rPr>
              <a:t>RDFS Vocabulary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79638"/>
            <a:ext cx="3657600" cy="4186237"/>
          </a:xfrm>
        </p:spPr>
        <p:txBody>
          <a:bodyPr>
            <a:normAutofit/>
          </a:bodyPr>
          <a:lstStyle/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Terms for classes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3"/>
              </a:rPr>
              <a:t>rdfs:Class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4"/>
              </a:rPr>
              <a:t>rdfs:subClassOf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Terms for properties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5"/>
              </a:rPr>
              <a:t>rdfs:domain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6"/>
              </a:rPr>
              <a:t>rdfs:range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7"/>
              </a:rPr>
              <a:t>rdfs:subPropertyOf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Special classes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8"/>
              </a:rPr>
              <a:t>rdfs:Resource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9"/>
              </a:rPr>
              <a:t>rdfs:Literal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10"/>
              </a:rPr>
              <a:t>rdfs:Datatype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4876800" y="2171700"/>
            <a:ext cx="398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/>
              </a:rPr>
              <a:t>Terms for collections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1"/>
              </a:rPr>
              <a:t>rdfs:member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2"/>
              </a:rPr>
              <a:t>rdfs:Container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3"/>
              </a:rPr>
              <a:t>rdfs:ContainerMem-bershipProperty</a:t>
            </a:r>
            <a:r>
              <a:rPr lang="en-US" sz="2400" dirty="0">
                <a:latin typeface="Calibri"/>
              </a:rPr>
              <a:t>  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/>
              </a:rPr>
              <a:t>Special properties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4"/>
              </a:rPr>
              <a:t>rdfs:comment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5"/>
              </a:rPr>
              <a:t>rdfs:seeAlso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6"/>
              </a:rPr>
              <a:t>rdfs:isDefinedBy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7"/>
              </a:rPr>
              <a:t>rdfs:label</a:t>
            </a:r>
            <a:endParaRPr lang="en-US" sz="2400" dirty="0">
              <a:latin typeface="Calibri"/>
            </a:endParaRP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739775" y="1143000"/>
            <a:ext cx="7794625" cy="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RDFS introduces the following terms and gives each a meaning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w.r.t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 the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data model</a:t>
            </a:r>
          </a:p>
        </p:txBody>
      </p:sp>
    </p:spTree>
    <p:extLst>
      <p:ext uri="{BB962C8B-B14F-4D97-AF65-F5344CB8AC3E}">
        <p14:creationId xmlns:p14="http://schemas.microsoft.com/office/powerpoint/2010/main" val="90745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9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85883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dirty="0">
                <a:latin typeface="Calibri"/>
              </a:rPr>
              <a:t>RDF and RDF Schema</a:t>
            </a:r>
          </a:p>
        </p:txBody>
      </p:sp>
      <p:sp>
        <p:nvSpPr>
          <p:cNvPr id="89090" name="Rectangle 16"/>
          <p:cNvSpPr>
            <a:spLocks noChangeArrowheads="1"/>
          </p:cNvSpPr>
          <p:nvPr/>
        </p:nvSpPr>
        <p:spPr bwMode="auto">
          <a:xfrm>
            <a:off x="4791727" y="4793326"/>
            <a:ext cx="4242079" cy="585418"/>
          </a:xfrm>
          <a:prstGeom prst="rect">
            <a:avLst/>
          </a:prstGeom>
          <a:solidFill>
            <a:srgbClr val="DDE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</a:rPr>
              <a:t>_:john </a:t>
            </a:r>
            <a:r>
              <a:rPr lang="en-US" sz="1600" dirty="0" err="1">
                <a:solidFill>
                  <a:srgbClr val="000000"/>
                </a:solidFill>
              </a:rPr>
              <a:t>rdf:type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u:Chair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g:name</a:t>
            </a:r>
            <a:r>
              <a:rPr lang="en-US" sz="1600" dirty="0">
                <a:solidFill>
                  <a:srgbClr val="000000"/>
                </a:solidFill>
              </a:rPr>
              <a:t> "John Smith" .</a:t>
            </a:r>
          </a:p>
        </p:txBody>
      </p:sp>
      <p:sp>
        <p:nvSpPr>
          <p:cNvPr id="89091" name="Rectangle 31"/>
          <p:cNvSpPr>
            <a:spLocks noChangeArrowheads="1"/>
          </p:cNvSpPr>
          <p:nvPr/>
        </p:nvSpPr>
        <p:spPr bwMode="auto">
          <a:xfrm>
            <a:off x="4763249" y="1425455"/>
            <a:ext cx="4270557" cy="2801409"/>
          </a:xfrm>
          <a:prstGeom prst="rect">
            <a:avLst/>
          </a:prstGeom>
          <a:solidFill>
            <a:srgbClr val="FFC5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</a:rPr>
              <a:t>@prefix </a:t>
            </a:r>
            <a:r>
              <a:rPr lang="en-US" sz="1600" dirty="0" err="1">
                <a:solidFill>
                  <a:srgbClr val="000000"/>
                </a:solidFill>
              </a:rPr>
              <a:t>rdf</a:t>
            </a:r>
            <a:r>
              <a:rPr lang="en-US" sz="1600" dirty="0">
                <a:solidFill>
                  <a:srgbClr val="000000"/>
                </a:solidFill>
              </a:rPr>
              <a:t>:   http://www.w3.org/1999/02/22-rdf-syntax-ns# 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@prefix </a:t>
            </a:r>
            <a:r>
              <a:rPr lang="en-US" sz="1600" dirty="0" err="1">
                <a:solidFill>
                  <a:srgbClr val="000000"/>
                </a:solidFill>
              </a:rPr>
              <a:t>rdfs</a:t>
            </a:r>
            <a:r>
              <a:rPr lang="en-US" sz="1600" dirty="0">
                <a:solidFill>
                  <a:srgbClr val="000000"/>
                </a:solidFill>
              </a:rPr>
              <a:t>:  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http://www.w3.org/2000/01/rdf-schema#</a:t>
            </a:r>
            <a:r>
              <a:rPr lang="en-US" sz="1600" dirty="0">
                <a:solidFill>
                  <a:srgbClr val="000000"/>
                </a:solidFill>
              </a:rPr>
              <a:t> .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</a:rPr>
              <a:t>@prefix g: http://</a:t>
            </a:r>
            <a:r>
              <a:rPr lang="en-US" sz="1600" dirty="0" err="1">
                <a:solidFill>
                  <a:srgbClr val="000000"/>
                </a:solidFill>
              </a:rPr>
              <a:t>schema.org</a:t>
            </a:r>
            <a:r>
              <a:rPr lang="en-US" sz="1600" dirty="0">
                <a:solidFill>
                  <a:srgbClr val="000000"/>
                </a:solidFill>
              </a:rPr>
              <a:t>/gen .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</a:rPr>
              <a:t>@prefix u: http://</a:t>
            </a:r>
            <a:r>
              <a:rPr lang="en-US" sz="1600" dirty="0" err="1">
                <a:solidFill>
                  <a:srgbClr val="000000"/>
                </a:solidFill>
              </a:rPr>
              <a:t>schema.org</a:t>
            </a:r>
            <a:r>
              <a:rPr lang="en-US" sz="1600" dirty="0">
                <a:solidFill>
                  <a:srgbClr val="000000"/>
                </a:solidFill>
              </a:rPr>
              <a:t>/univ .</a:t>
            </a:r>
          </a:p>
          <a:p>
            <a:pPr eaLnBrk="0" hangingPunct="0"/>
            <a:endParaRPr lang="en-US" sz="1600" dirty="0">
              <a:solidFill>
                <a:srgbClr val="000000"/>
              </a:solidFill>
            </a:endParaRPr>
          </a:p>
          <a:p>
            <a:pPr eaLnBrk="0" hangingPunct="0"/>
            <a:r>
              <a:rPr lang="en-US" sz="1600" dirty="0" err="1">
                <a:solidFill>
                  <a:srgbClr val="000000"/>
                </a:solidFill>
              </a:rPr>
              <a:t>g:name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rdf:type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rdfs:Property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rdfs:domain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g:Person</a:t>
            </a:r>
            <a:r>
              <a:rPr lang="en-US" sz="1600" dirty="0">
                <a:solidFill>
                  <a:srgbClr val="000000"/>
                </a:solidFill>
              </a:rPr>
              <a:t> .</a:t>
            </a:r>
          </a:p>
          <a:p>
            <a:pPr eaLnBrk="0" hangingPunct="0"/>
            <a:endParaRPr lang="en-US" sz="1600" dirty="0">
              <a:solidFill>
                <a:srgbClr val="000000"/>
              </a:solidFill>
            </a:endParaRPr>
          </a:p>
          <a:p>
            <a:pPr eaLnBrk="0" hangingPunct="0"/>
            <a:r>
              <a:rPr lang="en-US" sz="1600" dirty="0" err="1">
                <a:solidFill>
                  <a:srgbClr val="000000"/>
                </a:solidFill>
              </a:rPr>
              <a:t>u:Chair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rdfs:subclassOf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g:Person</a:t>
            </a:r>
            <a:r>
              <a:rPr lang="en-US" sz="1600" dirty="0">
                <a:solidFill>
                  <a:srgbClr val="000000"/>
                </a:solidFill>
              </a:rPr>
              <a:t> .</a:t>
            </a:r>
          </a:p>
        </p:txBody>
      </p:sp>
      <p:grpSp>
        <p:nvGrpSpPr>
          <p:cNvPr id="89092" name="Group 34"/>
          <p:cNvGrpSpPr>
            <a:grpSpLocks/>
          </p:cNvGrpSpPr>
          <p:nvPr/>
        </p:nvGrpSpPr>
        <p:grpSpPr bwMode="auto">
          <a:xfrm>
            <a:off x="169250" y="1143000"/>
            <a:ext cx="4419600" cy="4724400"/>
            <a:chOff x="288" y="864"/>
            <a:chExt cx="2832" cy="3024"/>
          </a:xfrm>
        </p:grpSpPr>
        <p:sp>
          <p:nvSpPr>
            <p:cNvPr id="89093" name="Oval 2"/>
            <p:cNvSpPr>
              <a:spLocks noChangeArrowheads="1"/>
            </p:cNvSpPr>
            <p:nvPr/>
          </p:nvSpPr>
          <p:spPr bwMode="auto">
            <a:xfrm>
              <a:off x="517" y="2788"/>
              <a:ext cx="823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Rectangle 3"/>
            <p:cNvSpPr>
              <a:spLocks noChangeArrowheads="1"/>
            </p:cNvSpPr>
            <p:nvPr/>
          </p:nvSpPr>
          <p:spPr bwMode="auto">
            <a:xfrm>
              <a:off x="1909" y="3409"/>
              <a:ext cx="1048" cy="283"/>
            </a:xfrm>
            <a:prstGeom prst="rect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Oval 4"/>
            <p:cNvSpPr>
              <a:spLocks noChangeArrowheads="1"/>
            </p:cNvSpPr>
            <p:nvPr/>
          </p:nvSpPr>
          <p:spPr bwMode="auto">
            <a:xfrm>
              <a:off x="661" y="3460"/>
              <a:ext cx="568" cy="232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Oval 5"/>
            <p:cNvSpPr>
              <a:spLocks noChangeArrowheads="1"/>
            </p:cNvSpPr>
            <p:nvPr/>
          </p:nvSpPr>
          <p:spPr bwMode="auto">
            <a:xfrm>
              <a:off x="1252" y="1972"/>
              <a:ext cx="952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Oval 6"/>
            <p:cNvSpPr>
              <a:spLocks noChangeArrowheads="1"/>
            </p:cNvSpPr>
            <p:nvPr/>
          </p:nvSpPr>
          <p:spPr bwMode="auto">
            <a:xfrm>
              <a:off x="2101" y="2788"/>
              <a:ext cx="727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Oval 7"/>
            <p:cNvSpPr>
              <a:spLocks noChangeArrowheads="1"/>
            </p:cNvSpPr>
            <p:nvPr/>
          </p:nvSpPr>
          <p:spPr bwMode="auto">
            <a:xfrm>
              <a:off x="517" y="1204"/>
              <a:ext cx="904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9" name="Oval 8"/>
            <p:cNvSpPr>
              <a:spLocks noChangeArrowheads="1"/>
            </p:cNvSpPr>
            <p:nvPr/>
          </p:nvSpPr>
          <p:spPr bwMode="auto">
            <a:xfrm>
              <a:off x="1813" y="1204"/>
              <a:ext cx="1096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0" name="Rectangle 10"/>
            <p:cNvSpPr>
              <a:spLocks noChangeArrowheads="1"/>
            </p:cNvSpPr>
            <p:nvPr/>
          </p:nvSpPr>
          <p:spPr bwMode="auto">
            <a:xfrm>
              <a:off x="647" y="2817"/>
              <a:ext cx="55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u:Chair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1" name="Rectangle 11"/>
            <p:cNvSpPr>
              <a:spLocks noChangeArrowheads="1"/>
            </p:cNvSpPr>
            <p:nvPr/>
          </p:nvSpPr>
          <p:spPr bwMode="auto">
            <a:xfrm>
              <a:off x="2039" y="3441"/>
              <a:ext cx="78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Calibri"/>
                </a:rPr>
                <a:t>John Smith</a:t>
              </a:r>
            </a:p>
          </p:txBody>
        </p:sp>
        <p:sp>
          <p:nvSpPr>
            <p:cNvPr id="89102" name="Line 12"/>
            <p:cNvSpPr>
              <a:spLocks noChangeShapeType="1"/>
            </p:cNvSpPr>
            <p:nvPr/>
          </p:nvSpPr>
          <p:spPr bwMode="auto">
            <a:xfrm flipV="1">
              <a:off x="960" y="3072"/>
              <a:ext cx="0" cy="38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3"/>
            <p:cNvSpPr>
              <a:spLocks noChangeShapeType="1"/>
            </p:cNvSpPr>
            <p:nvPr/>
          </p:nvSpPr>
          <p:spPr bwMode="auto">
            <a:xfrm>
              <a:off x="1233" y="3552"/>
              <a:ext cx="624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Rectangle 14"/>
            <p:cNvSpPr>
              <a:spLocks noChangeArrowheads="1"/>
            </p:cNvSpPr>
            <p:nvPr/>
          </p:nvSpPr>
          <p:spPr bwMode="auto">
            <a:xfrm>
              <a:off x="407" y="3153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5" name="Rectangle 15"/>
            <p:cNvSpPr>
              <a:spLocks noChangeArrowheads="1"/>
            </p:cNvSpPr>
            <p:nvPr/>
          </p:nvSpPr>
          <p:spPr bwMode="auto">
            <a:xfrm>
              <a:off x="1271" y="3297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g:name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6" name="Rectangle 17"/>
            <p:cNvSpPr>
              <a:spLocks noChangeArrowheads="1"/>
            </p:cNvSpPr>
            <p:nvPr/>
          </p:nvSpPr>
          <p:spPr bwMode="auto">
            <a:xfrm>
              <a:off x="1415" y="2001"/>
              <a:ext cx="64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g:Person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2231" y="2817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g:name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647" y="1233"/>
              <a:ext cx="7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rdfs:Class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1943" y="1233"/>
              <a:ext cx="91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rdfs:Property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0" name="Line 21"/>
            <p:cNvSpPr>
              <a:spLocks noChangeShapeType="1"/>
            </p:cNvSpPr>
            <p:nvPr/>
          </p:nvSpPr>
          <p:spPr bwMode="auto">
            <a:xfrm flipV="1">
              <a:off x="864" y="1488"/>
              <a:ext cx="0" cy="12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22"/>
            <p:cNvSpPr>
              <a:spLocks noChangeShapeType="1"/>
            </p:cNvSpPr>
            <p:nvPr/>
          </p:nvSpPr>
          <p:spPr bwMode="auto">
            <a:xfrm flipH="1" flipV="1">
              <a:off x="1152" y="1488"/>
              <a:ext cx="321" cy="48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23"/>
            <p:cNvSpPr>
              <a:spLocks noChangeShapeType="1"/>
            </p:cNvSpPr>
            <p:nvPr/>
          </p:nvSpPr>
          <p:spPr bwMode="auto">
            <a:xfrm flipV="1">
              <a:off x="2496" y="1488"/>
              <a:ext cx="0" cy="12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24"/>
            <p:cNvSpPr>
              <a:spLocks noChangeShapeType="1"/>
            </p:cNvSpPr>
            <p:nvPr/>
          </p:nvSpPr>
          <p:spPr bwMode="auto">
            <a:xfrm flipV="1">
              <a:off x="1056" y="2208"/>
              <a:ext cx="240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25"/>
            <p:cNvSpPr>
              <a:spLocks noChangeShapeType="1"/>
            </p:cNvSpPr>
            <p:nvPr/>
          </p:nvSpPr>
          <p:spPr bwMode="auto">
            <a:xfrm flipH="1" flipV="1">
              <a:off x="2112" y="2208"/>
              <a:ext cx="288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Rectangle 26"/>
            <p:cNvSpPr>
              <a:spLocks noChangeArrowheads="1"/>
            </p:cNvSpPr>
            <p:nvPr/>
          </p:nvSpPr>
          <p:spPr bwMode="auto">
            <a:xfrm>
              <a:off x="2471" y="1706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6" name="Rectangle 27"/>
            <p:cNvSpPr>
              <a:spLocks noChangeArrowheads="1"/>
            </p:cNvSpPr>
            <p:nvPr/>
          </p:nvSpPr>
          <p:spPr bwMode="auto">
            <a:xfrm>
              <a:off x="1319" y="1569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7" name="Rectangle 28"/>
            <p:cNvSpPr>
              <a:spLocks noChangeArrowheads="1"/>
            </p:cNvSpPr>
            <p:nvPr/>
          </p:nvSpPr>
          <p:spPr bwMode="auto">
            <a:xfrm>
              <a:off x="367" y="1952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8" name="Rectangle 29"/>
            <p:cNvSpPr>
              <a:spLocks noChangeArrowheads="1"/>
            </p:cNvSpPr>
            <p:nvPr/>
          </p:nvSpPr>
          <p:spPr bwMode="auto">
            <a:xfrm>
              <a:off x="856" y="2502"/>
              <a:ext cx="103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rdfs:subclassOf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9" name="Rectangle 30"/>
            <p:cNvSpPr>
              <a:spLocks noChangeArrowheads="1"/>
            </p:cNvSpPr>
            <p:nvPr/>
          </p:nvSpPr>
          <p:spPr bwMode="auto">
            <a:xfrm>
              <a:off x="1643" y="2288"/>
              <a:ext cx="84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rdfs:domain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20" name="Freeform 32"/>
            <p:cNvSpPr>
              <a:spLocks/>
            </p:cNvSpPr>
            <p:nvPr/>
          </p:nvSpPr>
          <p:spPr bwMode="auto">
            <a:xfrm>
              <a:off x="288" y="864"/>
              <a:ext cx="2688" cy="2352"/>
            </a:xfrm>
            <a:custGeom>
              <a:avLst/>
              <a:gdLst>
                <a:gd name="T0" fmla="*/ 96 w 2688"/>
                <a:gd name="T1" fmla="*/ 288 h 2352"/>
                <a:gd name="T2" fmla="*/ 1200 w 2688"/>
                <a:gd name="T3" fmla="*/ 0 h 2352"/>
                <a:gd name="T4" fmla="*/ 1824 w 2688"/>
                <a:gd name="T5" fmla="*/ 48 h 2352"/>
                <a:gd name="T6" fmla="*/ 2304 w 2688"/>
                <a:gd name="T7" fmla="*/ 96 h 2352"/>
                <a:gd name="T8" fmla="*/ 2640 w 2688"/>
                <a:gd name="T9" fmla="*/ 288 h 2352"/>
                <a:gd name="T10" fmla="*/ 2688 w 2688"/>
                <a:gd name="T11" fmla="*/ 528 h 2352"/>
                <a:gd name="T12" fmla="*/ 2688 w 2688"/>
                <a:gd name="T13" fmla="*/ 816 h 2352"/>
                <a:gd name="T14" fmla="*/ 2640 w 2688"/>
                <a:gd name="T15" fmla="*/ 1152 h 2352"/>
                <a:gd name="T16" fmla="*/ 2592 w 2688"/>
                <a:gd name="T17" fmla="*/ 1776 h 2352"/>
                <a:gd name="T18" fmla="*/ 2544 w 2688"/>
                <a:gd name="T19" fmla="*/ 2208 h 2352"/>
                <a:gd name="T20" fmla="*/ 2256 w 2688"/>
                <a:gd name="T21" fmla="*/ 2352 h 2352"/>
                <a:gd name="T22" fmla="*/ 1872 w 2688"/>
                <a:gd name="T23" fmla="*/ 2304 h 2352"/>
                <a:gd name="T24" fmla="*/ 1584 w 2688"/>
                <a:gd name="T25" fmla="*/ 2064 h 2352"/>
                <a:gd name="T26" fmla="*/ 1056 w 2688"/>
                <a:gd name="T27" fmla="*/ 1680 h 2352"/>
                <a:gd name="T28" fmla="*/ 720 w 2688"/>
                <a:gd name="T29" fmla="*/ 1440 h 2352"/>
                <a:gd name="T30" fmla="*/ 432 w 2688"/>
                <a:gd name="T31" fmla="*/ 1200 h 2352"/>
                <a:gd name="T32" fmla="*/ 0 w 2688"/>
                <a:gd name="T33" fmla="*/ 768 h 2352"/>
                <a:gd name="T34" fmla="*/ 0 w 2688"/>
                <a:gd name="T35" fmla="*/ 576 h 2352"/>
                <a:gd name="T36" fmla="*/ 96 w 2688"/>
                <a:gd name="T37" fmla="*/ 288 h 23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8"/>
                <a:gd name="T58" fmla="*/ 0 h 2352"/>
                <a:gd name="T59" fmla="*/ 2688 w 2688"/>
                <a:gd name="T60" fmla="*/ 2352 h 23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8" h="2352">
                  <a:moveTo>
                    <a:pt x="96" y="288"/>
                  </a:moveTo>
                  <a:lnTo>
                    <a:pt x="1200" y="0"/>
                  </a:lnTo>
                  <a:lnTo>
                    <a:pt x="1824" y="48"/>
                  </a:lnTo>
                  <a:lnTo>
                    <a:pt x="2304" y="96"/>
                  </a:lnTo>
                  <a:lnTo>
                    <a:pt x="2640" y="288"/>
                  </a:lnTo>
                  <a:lnTo>
                    <a:pt x="2688" y="528"/>
                  </a:lnTo>
                  <a:lnTo>
                    <a:pt x="2688" y="816"/>
                  </a:lnTo>
                  <a:lnTo>
                    <a:pt x="2640" y="1152"/>
                  </a:lnTo>
                  <a:lnTo>
                    <a:pt x="2592" y="1776"/>
                  </a:lnTo>
                  <a:lnTo>
                    <a:pt x="2544" y="2208"/>
                  </a:lnTo>
                  <a:lnTo>
                    <a:pt x="2256" y="2352"/>
                  </a:lnTo>
                  <a:lnTo>
                    <a:pt x="1872" y="2304"/>
                  </a:lnTo>
                  <a:lnTo>
                    <a:pt x="1584" y="2064"/>
                  </a:lnTo>
                  <a:lnTo>
                    <a:pt x="1056" y="1680"/>
                  </a:lnTo>
                  <a:lnTo>
                    <a:pt x="720" y="1440"/>
                  </a:lnTo>
                  <a:lnTo>
                    <a:pt x="432" y="1200"/>
                  </a:lnTo>
                  <a:lnTo>
                    <a:pt x="0" y="768"/>
                  </a:lnTo>
                  <a:lnTo>
                    <a:pt x="0" y="576"/>
                  </a:lnTo>
                  <a:lnTo>
                    <a:pt x="96" y="288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Freeform 33"/>
            <p:cNvSpPr>
              <a:spLocks/>
            </p:cNvSpPr>
            <p:nvPr/>
          </p:nvSpPr>
          <p:spPr bwMode="auto">
            <a:xfrm>
              <a:off x="288" y="2304"/>
              <a:ext cx="2832" cy="1584"/>
            </a:xfrm>
            <a:custGeom>
              <a:avLst/>
              <a:gdLst>
                <a:gd name="T0" fmla="*/ 144 w 2832"/>
                <a:gd name="T1" fmla="*/ 144 h 1584"/>
                <a:gd name="T2" fmla="*/ 0 w 2832"/>
                <a:gd name="T3" fmla="*/ 816 h 1584"/>
                <a:gd name="T4" fmla="*/ 144 w 2832"/>
                <a:gd name="T5" fmla="*/ 1344 h 1584"/>
                <a:gd name="T6" fmla="*/ 624 w 2832"/>
                <a:gd name="T7" fmla="*/ 1536 h 1584"/>
                <a:gd name="T8" fmla="*/ 1296 w 2832"/>
                <a:gd name="T9" fmla="*/ 1584 h 1584"/>
                <a:gd name="T10" fmla="*/ 1968 w 2832"/>
                <a:gd name="T11" fmla="*/ 1584 h 1584"/>
                <a:gd name="T12" fmla="*/ 2448 w 2832"/>
                <a:gd name="T13" fmla="*/ 1536 h 1584"/>
                <a:gd name="T14" fmla="*/ 2832 w 2832"/>
                <a:gd name="T15" fmla="*/ 1488 h 1584"/>
                <a:gd name="T16" fmla="*/ 2784 w 2832"/>
                <a:gd name="T17" fmla="*/ 1056 h 1584"/>
                <a:gd name="T18" fmla="*/ 2544 w 2832"/>
                <a:gd name="T19" fmla="*/ 864 h 1584"/>
                <a:gd name="T20" fmla="*/ 2160 w 2832"/>
                <a:gd name="T21" fmla="*/ 1008 h 1584"/>
                <a:gd name="T22" fmla="*/ 1536 w 2832"/>
                <a:gd name="T23" fmla="*/ 960 h 1584"/>
                <a:gd name="T24" fmla="*/ 1104 w 2832"/>
                <a:gd name="T25" fmla="*/ 624 h 1584"/>
                <a:gd name="T26" fmla="*/ 1008 w 2832"/>
                <a:gd name="T27" fmla="*/ 384 h 1584"/>
                <a:gd name="T28" fmla="*/ 816 w 2832"/>
                <a:gd name="T29" fmla="*/ 192 h 1584"/>
                <a:gd name="T30" fmla="*/ 384 w 2832"/>
                <a:gd name="T31" fmla="*/ 0 h 1584"/>
                <a:gd name="T32" fmla="*/ 192 w 2832"/>
                <a:gd name="T33" fmla="*/ 144 h 1584"/>
                <a:gd name="T34" fmla="*/ 144 w 2832"/>
                <a:gd name="T35" fmla="*/ 144 h 15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2"/>
                <a:gd name="T55" fmla="*/ 0 h 1584"/>
                <a:gd name="T56" fmla="*/ 2832 w 2832"/>
                <a:gd name="T57" fmla="*/ 1584 h 15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2" h="1584">
                  <a:moveTo>
                    <a:pt x="144" y="144"/>
                  </a:moveTo>
                  <a:lnTo>
                    <a:pt x="0" y="816"/>
                  </a:lnTo>
                  <a:lnTo>
                    <a:pt x="144" y="1344"/>
                  </a:lnTo>
                  <a:lnTo>
                    <a:pt x="624" y="1536"/>
                  </a:lnTo>
                  <a:lnTo>
                    <a:pt x="1296" y="1584"/>
                  </a:lnTo>
                  <a:lnTo>
                    <a:pt x="1968" y="1584"/>
                  </a:lnTo>
                  <a:lnTo>
                    <a:pt x="2448" y="1536"/>
                  </a:lnTo>
                  <a:lnTo>
                    <a:pt x="2832" y="1488"/>
                  </a:lnTo>
                  <a:lnTo>
                    <a:pt x="2784" y="1056"/>
                  </a:lnTo>
                  <a:lnTo>
                    <a:pt x="2544" y="864"/>
                  </a:lnTo>
                  <a:lnTo>
                    <a:pt x="2160" y="1008"/>
                  </a:lnTo>
                  <a:lnTo>
                    <a:pt x="1536" y="960"/>
                  </a:lnTo>
                  <a:lnTo>
                    <a:pt x="1104" y="624"/>
                  </a:lnTo>
                  <a:lnTo>
                    <a:pt x="1008" y="384"/>
                  </a:lnTo>
                  <a:lnTo>
                    <a:pt x="816" y="192"/>
                  </a:lnTo>
                  <a:lnTo>
                    <a:pt x="384" y="0"/>
                  </a:lnTo>
                  <a:lnTo>
                    <a:pt x="192" y="144"/>
                  </a:lnTo>
                  <a:lnTo>
                    <a:pt x="144" y="144"/>
                  </a:lnTo>
                  <a:close/>
                </a:path>
              </a:pathLst>
            </a:cu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A986AE-1060-7240-AC26-27B9C1139A39}"/>
              </a:ext>
            </a:extLst>
          </p:cNvPr>
          <p:cNvSpPr txBox="1"/>
          <p:nvPr/>
        </p:nvSpPr>
        <p:spPr>
          <a:xfrm>
            <a:off x="4763249" y="1053717"/>
            <a:ext cx="263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Schema-level information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1AA69-CF40-1E4C-AFE1-8876355FB08A}"/>
              </a:ext>
            </a:extLst>
          </p:cNvPr>
          <p:cNvSpPr txBox="1"/>
          <p:nvPr/>
        </p:nvSpPr>
        <p:spPr>
          <a:xfrm>
            <a:off x="4802107" y="4409473"/>
            <a:ext cx="316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Instance-level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8390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239000" cy="8445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Calibri"/>
              </a:rPr>
              <a:t>RDFS supports simple inferences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981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An RDF ontology plus some RDF statements may imply additional RDF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Not true of XML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Note that this is </a:t>
            </a:r>
            <a:r>
              <a:rPr lang="en-US" sz="2800" b="1" dirty="0">
                <a:latin typeface="Calibri"/>
              </a:rPr>
              <a:t>part of the data model</a:t>
            </a:r>
            <a:r>
              <a:rPr lang="en-US" sz="2800" dirty="0">
                <a:latin typeface="Calibri"/>
              </a:rPr>
              <a:t> and not of the accessing or processing code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304800" y="3647656"/>
            <a:ext cx="4130675" cy="3136900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/>
              </a:rPr>
              <a:t>@prefix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&lt;http://www...&gt;.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@prefix : &lt;</a:t>
            </a:r>
            <a:r>
              <a:rPr lang="mr-IN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genesis.n3&gt;.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:parent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rdfs:domain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:Person;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rdfs:range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:Person.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:mother 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rdfs:subProperty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parent;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rdfs:domain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:Woman.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:eve :mother 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48200" y="3634956"/>
            <a:ext cx="4343400" cy="304698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/>
              </a:rPr>
              <a:t>:parent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:Person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rdf:Class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:Woman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rdfs:subClassOf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Person.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:mother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:eve a :Person;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        a :Woman;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        :parent 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 :Person.</a:t>
            </a:r>
          </a:p>
        </p:txBody>
      </p:sp>
      <p:sp>
        <p:nvSpPr>
          <p:cNvPr id="91141" name="AutoShape 6"/>
          <p:cNvSpPr>
            <a:spLocks noChangeArrowheads="1"/>
          </p:cNvSpPr>
          <p:nvPr/>
        </p:nvSpPr>
        <p:spPr bwMode="auto">
          <a:xfrm>
            <a:off x="4191000" y="456205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7391400" y="76200"/>
            <a:ext cx="1600200" cy="12954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Trebuchet MS" charset="0"/>
              </a:rPr>
              <a:t>New and </a:t>
            </a:r>
            <a:br>
              <a:rPr lang="en-US" sz="1400" b="1">
                <a:solidFill>
                  <a:schemeClr val="bg1"/>
                </a:solidFill>
                <a:latin typeface="Trebuchet MS" charset="0"/>
              </a:rPr>
            </a:br>
            <a:r>
              <a:rPr lang="en-US" sz="1400" b="1">
                <a:solidFill>
                  <a:schemeClr val="bg1"/>
                </a:solidFill>
                <a:latin typeface="Trebuchet MS" charset="0"/>
              </a:rPr>
              <a:t>Improved!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Trebuchet MS" charset="0"/>
              </a:rPr>
              <a:t>100% Better</a:t>
            </a:r>
            <a:br>
              <a:rPr lang="en-US" sz="1000" b="1">
                <a:solidFill>
                  <a:schemeClr val="bg1"/>
                </a:solidFill>
                <a:latin typeface="Trebuchet MS" charset="0"/>
              </a:rPr>
            </a:br>
            <a:r>
              <a:rPr lang="en-US" sz="1000" b="1">
                <a:solidFill>
                  <a:schemeClr val="bg1"/>
                </a:solidFill>
                <a:latin typeface="Trebuchet MS" charset="0"/>
              </a:rPr>
              <a:t>than XML!!</a:t>
            </a:r>
          </a:p>
        </p:txBody>
      </p:sp>
    </p:spTree>
    <p:extLst>
      <p:ext uri="{BB962C8B-B14F-4D97-AF65-F5344CB8AC3E}">
        <p14:creationId xmlns:p14="http://schemas.microsoft.com/office/powerpoint/2010/main" val="3045938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89C1-E406-A24D-8129-19AA3499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18DC-3DA7-D44E-9144-1693C547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on the RDFS vocabulary is given by the file its prefix resolves to</a:t>
            </a:r>
          </a:p>
          <a:p>
            <a:r>
              <a:rPr lang="en-US" dirty="0">
                <a:hlinkClick r:id="rId2"/>
              </a:rPr>
              <a:t>https://www.w3.org/2000/01/rdf-schema</a:t>
            </a:r>
            <a:endParaRPr lang="en-US" dirty="0"/>
          </a:p>
          <a:p>
            <a:r>
              <a:rPr lang="en-US" dirty="0"/>
              <a:t>It provides some insight, e.g., </a:t>
            </a:r>
            <a:r>
              <a:rPr lang="en-US" dirty="0" err="1"/>
              <a:t>rdfs</a:t>
            </a:r>
            <a:r>
              <a:rPr lang="en-US" dirty="0"/>
              <a:t>: domain goes from a </a:t>
            </a:r>
            <a:r>
              <a:rPr lang="en-US" dirty="0" err="1"/>
              <a:t>rdfs:Property</a:t>
            </a:r>
            <a:r>
              <a:rPr lang="en-US" dirty="0"/>
              <a:t> to a </a:t>
            </a:r>
            <a:r>
              <a:rPr lang="en-US" dirty="0" err="1"/>
              <a:t>rdfs:Resource</a:t>
            </a:r>
            <a:endParaRPr lang="en-US" dirty="0"/>
          </a:p>
          <a:p>
            <a:r>
              <a:rPr lang="en-US" dirty="0"/>
              <a:t>Not a formal definition though; that’s given in logic</a:t>
            </a:r>
          </a:p>
        </p:txBody>
      </p:sp>
    </p:spTree>
    <p:extLst>
      <p:ext uri="{BB962C8B-B14F-4D97-AF65-F5344CB8AC3E}">
        <p14:creationId xmlns:p14="http://schemas.microsoft.com/office/powerpoint/2010/main" val="427150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76200"/>
            <a:ext cx="2667000" cy="685800"/>
          </a:xfrm>
        </p:spPr>
        <p:txBody>
          <a:bodyPr/>
          <a:lstStyle/>
          <a:p>
            <a:pPr algn="r" eaLnBrk="1" hangingPunct="1"/>
            <a:r>
              <a:rPr lang="en-US" sz="3200" dirty="0">
                <a:latin typeface="Calibri"/>
              </a:rPr>
              <a:t>N3 example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5438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</a:t>
            </a:r>
            <a:r>
              <a:rPr lang="en-US" sz="2000" dirty="0" err="1">
                <a:latin typeface="Calibri"/>
              </a:rPr>
              <a:t>rdf</a:t>
            </a:r>
            <a:r>
              <a:rPr lang="en-US" sz="2000" dirty="0">
                <a:latin typeface="Calibri"/>
              </a:rPr>
              <a:t>: &lt;http://www.w3.org/1999/02/22-rdf-syntax-ns#&gt;.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</a:t>
            </a:r>
            <a:r>
              <a:rPr lang="en-US" sz="2000" dirty="0" err="1">
                <a:latin typeface="Calibri"/>
              </a:rPr>
              <a:t>rdfs</a:t>
            </a:r>
            <a:r>
              <a:rPr lang="en-US" sz="2000" dirty="0">
                <a:latin typeface="Calibri"/>
              </a:rPr>
              <a:t>: &lt;http://www.w3.org/2000/01/</a:t>
            </a:r>
            <a:r>
              <a:rPr lang="en-US" sz="2000" dirty="0" err="1">
                <a:latin typeface="Calibri"/>
              </a:rPr>
              <a:t>rdf</a:t>
            </a:r>
            <a:r>
              <a:rPr lang="en-US" sz="2000" dirty="0">
                <a:latin typeface="Calibri"/>
              </a:rPr>
              <a:t>-schema#&gt;.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: &lt;#&gt; 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&lt;&gt; </a:t>
            </a:r>
            <a:r>
              <a:rPr lang="en-US" sz="2000" dirty="0" err="1">
                <a:latin typeface="Calibri"/>
              </a:rPr>
              <a:t>rdfs:comment</a:t>
            </a:r>
            <a:r>
              <a:rPr lang="en-US" sz="2000" dirty="0">
                <a:latin typeface="Calibri"/>
              </a:rPr>
              <a:t>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This is an N3 example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:Person a </a:t>
            </a:r>
            <a:r>
              <a:rPr lang="en-US" sz="2000" dirty="0" err="1">
                <a:latin typeface="Calibri"/>
              </a:rPr>
              <a:t>rdfs:Class</a:t>
            </a:r>
            <a:r>
              <a:rPr lang="en-US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:Woman a </a:t>
            </a:r>
            <a:r>
              <a:rPr lang="en-US" sz="2000" dirty="0" err="1">
                <a:latin typeface="Calibri"/>
              </a:rPr>
              <a:t>rdfs:Class</a:t>
            </a:r>
            <a:r>
              <a:rPr lang="en-US" sz="2000" dirty="0">
                <a:latin typeface="Calibri"/>
              </a:rPr>
              <a:t>; </a:t>
            </a:r>
            <a:r>
              <a:rPr lang="en-US" sz="2000" dirty="0" err="1">
                <a:latin typeface="Calibri"/>
              </a:rPr>
              <a:t>rdfs:subClassOf</a:t>
            </a:r>
            <a:r>
              <a:rPr lang="en-US" sz="2000" dirty="0">
                <a:latin typeface="Calibri"/>
              </a:rPr>
              <a:t> :Person.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a :Woman; :age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100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:sister a </a:t>
            </a:r>
            <a:r>
              <a:rPr lang="en-US" sz="2000" dirty="0" err="1">
                <a:latin typeface="Calibri"/>
              </a:rPr>
              <a:t>rdf:Property</a:t>
            </a:r>
            <a:r>
              <a:rPr lang="en-US" sz="2000" dirty="0">
                <a:latin typeface="Calibri"/>
              </a:rPr>
              <a:t>;  </a:t>
            </a:r>
            <a:r>
              <a:rPr lang="en-US" sz="2000" dirty="0" err="1">
                <a:latin typeface="Calibri"/>
              </a:rPr>
              <a:t>rdfs:domain</a:t>
            </a:r>
            <a:r>
              <a:rPr lang="en-US" sz="2000" dirty="0">
                <a:latin typeface="Calibri"/>
              </a:rPr>
              <a:t> :Person; 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      </a:t>
            </a:r>
            <a:r>
              <a:rPr lang="en-US" sz="2000" dirty="0" err="1">
                <a:latin typeface="Calibri"/>
              </a:rPr>
              <a:t>rdfs:range</a:t>
            </a:r>
            <a:r>
              <a:rPr lang="en-US" sz="2000" dirty="0">
                <a:latin typeface="Calibri"/>
              </a:rPr>
              <a:t> :Woman.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:sister [a :Woman; :age 98].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:believe {:eve :age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100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}.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[is :spouse of [is :sister of :eve]] :age 99.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</a:t>
            </a:r>
            <a:r>
              <a:rPr lang="en-US" sz="2000" dirty="0" err="1">
                <a:latin typeface="Calibri"/>
              </a:rPr>
              <a:t>eve.:sister.:spouse</a:t>
            </a:r>
            <a:r>
              <a:rPr lang="en-US" sz="2000" dirty="0">
                <a:latin typeface="Calibri"/>
              </a:rPr>
              <a:t> :age 99.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2133600" y="990600"/>
            <a:ext cx="2971800" cy="609600"/>
          </a:xfrm>
          <a:prstGeom prst="wedgeRectCallout">
            <a:avLst>
              <a:gd name="adj1" fmla="val -64639"/>
              <a:gd name="adj2" fmla="val 112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This defines the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empty prefix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 as </a:t>
            </a:r>
            <a:r>
              <a:rPr lang="en-US" altLang="ja-JP" sz="1600" dirty="0" err="1">
                <a:latin typeface="Calibri"/>
              </a:rPr>
              <a:t>refering</a:t>
            </a:r>
            <a:r>
              <a:rPr lang="en-US" altLang="ja-JP" sz="1600" dirty="0">
                <a:latin typeface="Calibri"/>
              </a:rPr>
              <a:t> to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this document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2590800" y="533400"/>
            <a:ext cx="2971800" cy="609600"/>
          </a:xfrm>
          <a:prstGeom prst="wedgeRectCallout">
            <a:avLst>
              <a:gd name="adj1" fmla="val -63407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Here</a:t>
            </a:r>
            <a:r>
              <a:rPr lang="ja-JP" altLang="en-US" sz="1600" dirty="0">
                <a:latin typeface="Calibri"/>
              </a:rPr>
              <a:t>’</a:t>
            </a:r>
            <a:r>
              <a:rPr lang="en-US" altLang="ja-JP" sz="1600" dirty="0">
                <a:latin typeface="Calibri"/>
              </a:rPr>
              <a:t>s how you declare a namespace.</a:t>
            </a:r>
            <a:endParaRPr lang="en-US" sz="1600" dirty="0">
              <a:latin typeface="Calibri"/>
            </a:endParaRP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3886200" y="838200"/>
            <a:ext cx="2971800" cy="609600"/>
          </a:xfrm>
          <a:prstGeom prst="wedgeRectCallout">
            <a:avLst>
              <a:gd name="adj1" fmla="val -156356"/>
              <a:gd name="adj2" fmla="val 212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&lt;&gt; Is an alias for the URI of this document.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2971800" y="1676400"/>
            <a:ext cx="3352800" cy="609600"/>
          </a:xfrm>
          <a:prstGeom prst="wedgeRectCallout">
            <a:avLst>
              <a:gd name="adj1" fmla="val -62972"/>
              <a:gd name="adj2" fmla="val 125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person is a class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a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 syntax is sugar for </a:t>
            </a:r>
            <a:r>
              <a:rPr lang="en-US" altLang="ja-JP" sz="1600" dirty="0" err="1">
                <a:latin typeface="Calibri"/>
              </a:rPr>
              <a:t>rdf:type</a:t>
            </a:r>
            <a:r>
              <a:rPr lang="en-US" altLang="ja-JP" sz="1600" dirty="0">
                <a:latin typeface="Calibri"/>
              </a:rPr>
              <a:t> property.</a:t>
            </a:r>
            <a:endParaRPr lang="en-US" sz="1600" dirty="0">
              <a:latin typeface="Calibri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4572000" y="1905000"/>
            <a:ext cx="3352800" cy="609600"/>
          </a:xfrm>
          <a:prstGeom prst="wedgeRectCallout">
            <a:avLst>
              <a:gd name="adj1" fmla="val -87833"/>
              <a:gd name="adj2" fmla="val 14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Woman is a class and a subclass of person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Note the ; syntax.</a:t>
            </a:r>
            <a:endParaRPr lang="en-US" sz="1600" dirty="0">
              <a:latin typeface="Calibri"/>
            </a:endParaRP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4419600" y="2667000"/>
            <a:ext cx="2133600" cy="609600"/>
          </a:xfrm>
          <a:prstGeom prst="wedgeRectCallout">
            <a:avLst>
              <a:gd name="adj1" fmla="val -97245"/>
              <a:gd name="adj2" fmla="val 82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is a woman whose age is 100.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3352800" y="3200400"/>
            <a:ext cx="2438400" cy="609600"/>
          </a:xfrm>
          <a:prstGeom prst="wedgeRectCallout">
            <a:avLst>
              <a:gd name="adj1" fmla="val -78384"/>
              <a:gd name="adj2" fmla="val 64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sister is a property from person to woman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4191000" y="3810000"/>
            <a:ext cx="3429000" cy="838200"/>
          </a:xfrm>
          <a:prstGeom prst="wedgeRectCallout">
            <a:avLst>
              <a:gd name="adj1" fmla="val -70185"/>
              <a:gd name="adj2" fmla="val 33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has a sister who is a 98 year old woman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brackets introduce an anonymous resource.</a:t>
            </a:r>
            <a:endParaRPr lang="en-US" sz="1600" dirty="0">
              <a:latin typeface="Calibri"/>
            </a:endParaRP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4953000" y="3810000"/>
            <a:ext cx="2514600" cy="838200"/>
          </a:xfrm>
          <a:prstGeom prst="wedgeRectCallout">
            <a:avLst>
              <a:gd name="adj1" fmla="val -114014"/>
              <a:gd name="adj2" fmla="val 84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believes that her age is 100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braces introduce a reified triple. </a:t>
            </a:r>
            <a:endParaRPr lang="en-US" sz="1600" dirty="0">
              <a:latin typeface="Calibri"/>
            </a:endParaRPr>
          </a:p>
        </p:txBody>
      </p:sp>
      <p:sp>
        <p:nvSpPr>
          <p:cNvPr id="115725" name="AutoShape 13"/>
          <p:cNvSpPr>
            <a:spLocks noChangeArrowheads="1"/>
          </p:cNvSpPr>
          <p:nvPr/>
        </p:nvSpPr>
        <p:spPr bwMode="auto">
          <a:xfrm>
            <a:off x="5334000" y="4267200"/>
            <a:ext cx="2514600" cy="609600"/>
          </a:xfrm>
          <a:prstGeom prst="wedgeRectCallout">
            <a:avLst>
              <a:gd name="adj1" fmla="val -66792"/>
              <a:gd name="adj2" fmla="val 12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the spouse of the sister of eve is 99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</a:t>
            </a:r>
            <a:endParaRPr lang="en-US" sz="1600" dirty="0">
              <a:latin typeface="Calibri"/>
            </a:endParaRPr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4724400" y="4876800"/>
            <a:ext cx="2514600" cy="609600"/>
          </a:xfrm>
          <a:prstGeom prst="wedgeRectCallout">
            <a:avLst>
              <a:gd name="adj1" fmla="val -102019"/>
              <a:gd name="adj2" fmla="val 82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the spouse of the sister of eve is 99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</a:t>
            </a: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6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6" grpId="1" animBg="1"/>
      <p:bldP spid="115717" grpId="0" animBg="1"/>
      <p:bldP spid="115717" grpId="1" animBg="1"/>
      <p:bldP spid="115718" grpId="0" animBg="1"/>
      <p:bldP spid="115718" grpId="1" animBg="1"/>
      <p:bldP spid="115719" grpId="0" animBg="1"/>
      <p:bldP spid="115719" grpId="1" animBg="1"/>
      <p:bldP spid="115720" grpId="0" animBg="1"/>
      <p:bldP spid="115720" grpId="1" animBg="1"/>
      <p:bldP spid="115721" grpId="0" animBg="1"/>
      <p:bldP spid="115721" grpId="1" animBg="1"/>
      <p:bldP spid="115722" grpId="0" animBg="1"/>
      <p:bldP spid="115722" grpId="1" animBg="1"/>
      <p:bldP spid="115723" grpId="0" animBg="1"/>
      <p:bldP spid="115723" grpId="1" animBg="1"/>
      <p:bldP spid="115724" grpId="0" animBg="1"/>
      <p:bldP spid="115724" grpId="1" animBg="1"/>
      <p:bldP spid="115725" grpId="0" animBg="1"/>
      <p:bldP spid="115725" grpId="1" animBg="1"/>
      <p:bldP spid="115726" grpId="0" animBg="1"/>
      <p:bldP spid="11572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229600" cy="8556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Is RDF(S) better than XML?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154112"/>
            <a:ext cx="7929563" cy="55006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/>
              </a:rPr>
              <a:t>Q: For a specific application, should I use XML or RDF?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/>
              </a:rPr>
              <a:t>A: It depends…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</a:rPr>
              <a:t>XML's model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 tree, i.e., a strong hierarchy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applications may rely on hierarchy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relatively simple syntax and structure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not easy to </a:t>
            </a:r>
            <a:r>
              <a:rPr lang="en-US" sz="2400" i="1" dirty="0">
                <a:latin typeface="Calibri"/>
                <a:ea typeface="ＭＳ Ｐゴシック" charset="0"/>
              </a:rPr>
              <a:t>combine</a:t>
            </a:r>
            <a:r>
              <a:rPr lang="en-US" sz="2400" dirty="0">
                <a:latin typeface="Calibri"/>
                <a:ea typeface="ＭＳ Ｐゴシック" charset="0"/>
              </a:rPr>
              <a:t> trees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</a:rPr>
              <a:t>RDF's model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 </a:t>
            </a:r>
            <a:r>
              <a:rPr lang="en-US" sz="2400" i="1" dirty="0">
                <a:latin typeface="Calibri"/>
                <a:ea typeface="ＭＳ Ｐゴシック" charset="0"/>
              </a:rPr>
              <a:t>loose</a:t>
            </a:r>
            <a:r>
              <a:rPr lang="en-US" sz="2400" dirty="0">
                <a:latin typeface="Calibri"/>
                <a:ea typeface="ＭＳ Ｐゴシック" charset="0"/>
              </a:rPr>
              <a:t> collections of relations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applications may do </a:t>
            </a:r>
            <a:r>
              <a:rPr lang="en-US" altLang="ja-JP" sz="2400" dirty="0">
                <a:latin typeface="Calibri"/>
                <a:ea typeface="ＭＳ Ｐゴシック" charset="0"/>
              </a:rPr>
              <a:t>database-like search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not easy to recover hierarchy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easy to combine relations in one big collection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great for the integration of heterogeneous information </a:t>
            </a:r>
          </a:p>
        </p:txBody>
      </p:sp>
    </p:spTree>
    <p:extLst>
      <p:ext uri="{BB962C8B-B14F-4D97-AF65-F5344CB8AC3E}">
        <p14:creationId xmlns:p14="http://schemas.microsoft.com/office/powerpoint/2010/main" val="671484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Semantic Web Stack</a:t>
            </a:r>
          </a:p>
        </p:txBody>
      </p:sp>
      <p:pic>
        <p:nvPicPr>
          <p:cNvPr id="5" name="Picture 4" descr="Semantic_Web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899" y="1394994"/>
            <a:ext cx="5202863" cy="54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r>
              <a:rPr lang="en-US" dirty="0"/>
              <a:t> Database (DB) vs. knowledge base (KB)?</a:t>
            </a:r>
          </a:p>
          <a:p>
            <a:pPr lvl="1"/>
            <a:r>
              <a:rPr lang="en-US" dirty="0"/>
              <a:t>TL;DR: DBs have facts, KBs have general knowledge and (maybe) facts</a:t>
            </a:r>
          </a:p>
          <a:p>
            <a:pPr lvl="1"/>
            <a:r>
              <a:rPr lang="en-US" dirty="0"/>
              <a:t>DBs typically have simple schemas (knowledge) and lots of data (facts)</a:t>
            </a:r>
          </a:p>
          <a:p>
            <a:pPr lvl="1"/>
            <a:r>
              <a:rPr lang="en-US" dirty="0"/>
              <a:t>KBs have complex schemas (aka ontologies) and may or may not have a lot of instances (data)</a:t>
            </a:r>
          </a:p>
          <a:p>
            <a:r>
              <a:rPr lang="en-US" dirty="0"/>
              <a:t>KBs support inference, e.g., </a:t>
            </a:r>
          </a:p>
          <a:p>
            <a:pPr marL="288925" lvl="1" indent="0">
              <a:buNone/>
            </a:pPr>
            <a:r>
              <a:rPr lang="en-US" sz="2000" dirty="0"/>
              <a:t>parent(?</a:t>
            </a:r>
            <a:r>
              <a:rPr lang="en-US" sz="2000" dirty="0" err="1"/>
              <a:t>x,?y</a:t>
            </a:r>
            <a:r>
              <a:rPr lang="en-US" sz="2000" dirty="0"/>
              <a:t>) =&gt; person(?x), person(?y), child(?</a:t>
            </a:r>
            <a:r>
              <a:rPr lang="en-US" sz="2000" dirty="0" err="1"/>
              <a:t>y,?x</a:t>
            </a:r>
            <a:r>
              <a:rPr lang="en-US" sz="2000" dirty="0"/>
              <a:t>), older(?</a:t>
            </a:r>
            <a:r>
              <a:rPr lang="en-US" sz="2000" dirty="0" err="1"/>
              <a:t>x,?y</a:t>
            </a:r>
            <a:r>
              <a:rPr lang="en-US" sz="2000" dirty="0"/>
              <a:t>), ?x≠?y</a:t>
            </a:r>
          </a:p>
          <a:p>
            <a:pPr marL="288925" lvl="1" indent="0">
              <a:buNone/>
            </a:pPr>
            <a:r>
              <a:rPr lang="en-US" sz="2000" dirty="0"/>
              <a:t>Parent(</a:t>
            </a:r>
            <a:r>
              <a:rPr lang="en-US" sz="2000" dirty="0" err="1"/>
              <a:t>john,mary</a:t>
            </a:r>
            <a:r>
              <a:rPr lang="en-US" sz="2000" dirty="0"/>
              <a:t>) =&gt; person(john), child(</a:t>
            </a:r>
            <a:r>
              <a:rPr lang="en-US" sz="2000" dirty="0" err="1"/>
              <a:t>mary,john</a:t>
            </a:r>
            <a:r>
              <a:rPr lang="en-US" sz="2000" dirty="0"/>
              <a:t>),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6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Problems with RDFS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648200"/>
          </a:xfrm>
        </p:spPr>
        <p:txBody>
          <a:bodyPr>
            <a:noAutofit/>
          </a:bodyPr>
          <a:lstStyle/>
          <a:p>
            <a:pPr marL="168275" indent="-168275" eaLnBrk="1" hangingPunct="1"/>
            <a:r>
              <a:rPr lang="en-GB" sz="2800" dirty="0">
                <a:latin typeface="Calibri"/>
              </a:rPr>
              <a:t>RDFS </a:t>
            </a:r>
            <a:r>
              <a:rPr lang="en-GB" sz="2800" b="1" dirty="0">
                <a:latin typeface="Calibri"/>
              </a:rPr>
              <a:t>too weak</a:t>
            </a:r>
            <a:r>
              <a:rPr lang="en-GB" sz="2800" dirty="0">
                <a:latin typeface="Calibri"/>
              </a:rPr>
              <a:t> to describe resources in detail, e.g.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localised range and domain</a:t>
            </a:r>
            <a:r>
              <a:rPr lang="en-GB" dirty="0">
                <a:latin typeface="Calibri"/>
                <a:ea typeface="ＭＳ Ｐゴシック" charset="0"/>
              </a:rPr>
              <a:t> constraints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that the range of </a:t>
            </a:r>
            <a:r>
              <a:rPr lang="en-GB" dirty="0" err="1">
                <a:latin typeface="Calibri"/>
                <a:ea typeface="ＭＳ Ｐゴシック" charset="0"/>
              </a:rPr>
              <a:t>hasChild</a:t>
            </a:r>
            <a:r>
              <a:rPr lang="en-GB" dirty="0">
                <a:latin typeface="Calibri"/>
                <a:ea typeface="ＭＳ Ｐゴシック" charset="0"/>
              </a:rPr>
              <a:t> is person when applied to persons and dog when applied to dogs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existence/cardinality</a:t>
            </a:r>
            <a:r>
              <a:rPr lang="en-GB" dirty="0">
                <a:latin typeface="Calibri"/>
                <a:ea typeface="ＭＳ Ｐゴシック" charset="0"/>
              </a:rPr>
              <a:t> constraints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that all </a:t>
            </a:r>
            <a:r>
              <a:rPr lang="en-GB" i="1" dirty="0">
                <a:latin typeface="Calibri"/>
                <a:ea typeface="ＭＳ Ｐゴシック" charset="0"/>
              </a:rPr>
              <a:t>instances</a:t>
            </a:r>
            <a:r>
              <a:rPr lang="en-GB" dirty="0">
                <a:latin typeface="Calibri"/>
                <a:ea typeface="ＭＳ Ｐゴシック" charset="0"/>
              </a:rPr>
              <a:t> of person have a mother that is also a person, or that persons have exactly two parents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transitive, inverse or symmetrical</a:t>
            </a:r>
            <a:r>
              <a:rPr lang="en-GB" dirty="0">
                <a:latin typeface="Calibri"/>
                <a:ea typeface="ＭＳ Ｐゴシック" charset="0"/>
              </a:rPr>
              <a:t> properties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</a:t>
            </a:r>
            <a:r>
              <a:rPr lang="en-GB" dirty="0" err="1">
                <a:latin typeface="Calibri"/>
                <a:ea typeface="ＭＳ Ｐゴシック" charset="0"/>
              </a:rPr>
              <a:t>isPartOf</a:t>
            </a:r>
            <a:r>
              <a:rPr lang="en-GB" dirty="0">
                <a:latin typeface="Calibri"/>
                <a:ea typeface="ＭＳ Ｐゴシック" charset="0"/>
              </a:rPr>
              <a:t> is a transitive property, </a:t>
            </a:r>
            <a:r>
              <a:rPr lang="en-GB" dirty="0" err="1">
                <a:latin typeface="Calibri"/>
                <a:ea typeface="ＭＳ Ｐゴシック" charset="0"/>
              </a:rPr>
              <a:t>hasPart</a:t>
            </a:r>
            <a:r>
              <a:rPr lang="en-GB" dirty="0">
                <a:latin typeface="Calibri"/>
                <a:ea typeface="ＭＳ Ｐゴシック" charset="0"/>
              </a:rPr>
              <a:t> is the inverse of </a:t>
            </a:r>
            <a:r>
              <a:rPr lang="en-GB" dirty="0" err="1">
                <a:latin typeface="Calibri"/>
                <a:ea typeface="ＭＳ Ｐゴシック" charset="0"/>
              </a:rPr>
              <a:t>isPartOf</a:t>
            </a:r>
            <a:r>
              <a:rPr lang="en-GB" dirty="0">
                <a:latin typeface="Calibri"/>
                <a:ea typeface="ＭＳ Ｐゴシック" charset="0"/>
              </a:rPr>
              <a:t> or touches is symmetrical</a:t>
            </a:r>
          </a:p>
          <a:p>
            <a:pPr marL="168275" indent="-168275" eaLnBrk="1" hangingPunct="1"/>
            <a:r>
              <a:rPr lang="en-GB" sz="2800" dirty="0">
                <a:latin typeface="Calibri"/>
              </a:rPr>
              <a:t>We need RDF terms providing these and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722984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7000"/>
            <a:ext cx="8305800" cy="8445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/>
              </a:rPr>
              <a:t>W3C’</a:t>
            </a:r>
            <a:r>
              <a:rPr lang="en-US" altLang="ja-JP" sz="3200" dirty="0">
                <a:latin typeface="Calibri"/>
              </a:rPr>
              <a:t>s Web Ontology Language (OWL)</a:t>
            </a:r>
            <a:endParaRPr lang="en-US" sz="3200" dirty="0">
              <a:latin typeface="Calibri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73711"/>
            <a:ext cx="8610600" cy="578428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DARPA project, DAML+OIL, begat OWL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OWL released as W3C recommendation 2/10/04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See the </a:t>
            </a:r>
            <a:r>
              <a:rPr lang="en-US" sz="2800" dirty="0">
                <a:latin typeface="Calibri"/>
                <a:hlinkClick r:id="rId3"/>
              </a:rPr>
              <a:t>W3C OWL pages </a:t>
            </a:r>
            <a:r>
              <a:rPr lang="en-US" sz="2800" dirty="0">
                <a:latin typeface="Calibri"/>
              </a:rPr>
              <a:t>for overview, guide, specification, test cases, etc.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Three layers of OWL are defined of decreasing levels of complexity and expressiveness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Full</a:t>
            </a:r>
            <a:r>
              <a:rPr lang="en-US" sz="2400" dirty="0">
                <a:latin typeface="Calibri"/>
                <a:ea typeface="ＭＳ Ｐゴシック" charset="0"/>
              </a:rPr>
              <a:t> is the whole thing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DL</a:t>
            </a:r>
            <a:r>
              <a:rPr lang="en-US" sz="2400" dirty="0">
                <a:latin typeface="Calibri"/>
                <a:ea typeface="ＭＳ Ｐゴシック" charset="0"/>
              </a:rPr>
              <a:t> (Description Logic) introduces restrictions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Lite</a:t>
            </a:r>
            <a:r>
              <a:rPr lang="en-US" sz="2400" dirty="0">
                <a:latin typeface="Calibri"/>
                <a:ea typeface="ＭＳ Ｐゴシック" charset="0"/>
              </a:rPr>
              <a:t> is an entry level language intended to be easy to understand and implement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ea typeface="ＭＳ Ｐゴシック" charset="0"/>
              </a:rPr>
              <a:t>Owl 2 became a W3C recommendation in 2009, updated in 2012</a:t>
            </a:r>
          </a:p>
        </p:txBody>
      </p:sp>
    </p:spTree>
    <p:extLst>
      <p:ext uri="{BB962C8B-B14F-4D97-AF65-F5344CB8AC3E}">
        <p14:creationId xmlns:p14="http://schemas.microsoft.com/office/powerpoint/2010/main" val="3226272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latin typeface="Calibri"/>
              </a:rPr>
              <a:t>OWL </a:t>
            </a:r>
            <a:r>
              <a:rPr lang="en-GB" dirty="0">
                <a:latin typeface="Calibri"/>
                <a:sym typeface="Symbol" charset="0"/>
              </a:rPr>
              <a:t></a:t>
            </a:r>
            <a:r>
              <a:rPr lang="en-GB" dirty="0">
                <a:latin typeface="Calibri"/>
                <a:sym typeface="Wingdings 3" charset="0"/>
              </a:rPr>
              <a:t> RDF</a:t>
            </a:r>
            <a:endParaRPr lang="en-GB" dirty="0">
              <a:latin typeface="Calibri"/>
            </a:endParaRP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67700" cy="4724400"/>
          </a:xfrm>
        </p:spPr>
        <p:txBody>
          <a:bodyPr>
            <a:noAutofit/>
          </a:bodyPr>
          <a:lstStyle/>
          <a:p>
            <a:pPr marL="225425" indent="-225425" eaLnBrk="1" hangingPunct="1"/>
            <a:r>
              <a:rPr lang="en-GB" sz="2800" dirty="0">
                <a:latin typeface="Calibri"/>
              </a:rPr>
              <a:t>An OWL document is a set of RDF statements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OWL defines semantics for certain statements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Does </a:t>
            </a:r>
            <a:r>
              <a:rPr lang="en-GB" b="1" dirty="0">
                <a:latin typeface="Calibri"/>
                <a:ea typeface="ＭＳ Ｐゴシック" charset="0"/>
              </a:rPr>
              <a:t>NOT</a:t>
            </a:r>
            <a:r>
              <a:rPr lang="en-GB" dirty="0">
                <a:latin typeface="Calibri"/>
                <a:ea typeface="ＭＳ Ｐゴシック" charset="0"/>
              </a:rPr>
              <a:t> restrict what can be said; documents can include arbitrary RDF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But no OWL semantics for non-OWL statements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Adds capabilities common to </a:t>
            </a:r>
            <a:r>
              <a:rPr lang="en-GB" sz="2800" dirty="0">
                <a:latin typeface="Calibri"/>
                <a:hlinkClick r:id="rId3"/>
              </a:rPr>
              <a:t>description logics</a:t>
            </a:r>
            <a:r>
              <a:rPr lang="en-GB" sz="2800" dirty="0">
                <a:latin typeface="Calibri"/>
              </a:rPr>
              <a:t>, e.g., </a:t>
            </a:r>
            <a:r>
              <a:rPr lang="en-GB" sz="2800" dirty="0">
                <a:latin typeface="Calibri"/>
                <a:ea typeface="ＭＳ Ｐゴシック" charset="0"/>
              </a:rPr>
              <a:t>cardinality constraints, defined classes, equivalence, disjoint classes, etc.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Supports ontologies as objects (e.g.,</a:t>
            </a:r>
            <a:r>
              <a:rPr lang="en-GB" sz="2800" dirty="0">
                <a:latin typeface="Calibri"/>
                <a:ea typeface="ＭＳ Ｐゴシック" charset="0"/>
              </a:rPr>
              <a:t> importing, versioning, …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 complete OWL reasoning is significantly more complex than a complete RDFS reasoner</a:t>
            </a:r>
          </a:p>
        </p:txBody>
      </p:sp>
    </p:spTree>
    <p:extLst>
      <p:ext uri="{BB962C8B-B14F-4D97-AF65-F5344CB8AC3E}">
        <p14:creationId xmlns:p14="http://schemas.microsoft.com/office/powerpoint/2010/main" val="340346469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latin typeface="Calibri"/>
              </a:rPr>
              <a:t>OWL </a:t>
            </a:r>
            <a:r>
              <a:rPr lang="en-GB" dirty="0">
                <a:latin typeface="Calibri"/>
                <a:sym typeface="Symbol" charset="0"/>
              </a:rPr>
              <a:t></a:t>
            </a:r>
            <a:r>
              <a:rPr lang="en-GB" dirty="0">
                <a:latin typeface="Calibri"/>
                <a:sym typeface="Wingdings 3" charset="0"/>
              </a:rPr>
              <a:t> RDF</a:t>
            </a:r>
            <a:endParaRPr lang="en-GB" dirty="0">
              <a:latin typeface="Calibri"/>
            </a:endParaRP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67700" cy="5493774"/>
          </a:xfrm>
        </p:spPr>
        <p:txBody>
          <a:bodyPr>
            <a:noAutofit/>
          </a:bodyPr>
          <a:lstStyle/>
          <a:p>
            <a:pPr marL="225425" indent="-225425" eaLnBrk="1" hangingPunct="1"/>
            <a:r>
              <a:rPr lang="en-GB" sz="2800" dirty="0">
                <a:latin typeface="Calibri"/>
              </a:rPr>
              <a:t>RDF allows us to define instance-level data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RDFS adds the ability to add some schema-level data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OWL extends this to allow much more schema-level information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We typically use RDFS and OWL to define domain </a:t>
            </a:r>
            <a:r>
              <a:rPr lang="en-GB" sz="2800" b="1" dirty="0">
                <a:latin typeface="Calibri"/>
              </a:rPr>
              <a:t>ontologies</a:t>
            </a:r>
            <a:r>
              <a:rPr lang="en-GB" sz="2800" dirty="0">
                <a:latin typeface="Calibri"/>
              </a:rPr>
              <a:t> (i.e., schemas)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And then use those ontologies to state information about </a:t>
            </a:r>
            <a:r>
              <a:rPr lang="en-GB" sz="2800" b="1" dirty="0">
                <a:latin typeface="Calibri"/>
              </a:rPr>
              <a:t>instances</a:t>
            </a:r>
            <a:endParaRPr lang="en-GB" sz="2400" b="1" dirty="0">
              <a:latin typeface="Calibri"/>
            </a:endParaRPr>
          </a:p>
          <a:p>
            <a:pPr marL="225425" indent="-225425" eaLnBrk="1" hangingPunct="1"/>
            <a:r>
              <a:rPr lang="en-GB" sz="2400" b="1" dirty="0">
                <a:latin typeface="Calibri"/>
              </a:rPr>
              <a:t>Aside: </a:t>
            </a:r>
            <a:r>
              <a:rPr lang="en-GB" sz="2400" dirty="0">
                <a:latin typeface="Calibri"/>
              </a:rPr>
              <a:t>I typically reserve the word </a:t>
            </a:r>
            <a:r>
              <a:rPr lang="en-GB" sz="2400" i="1" dirty="0">
                <a:latin typeface="Calibri"/>
              </a:rPr>
              <a:t>ontology</a:t>
            </a:r>
            <a:r>
              <a:rPr lang="en-GB" sz="2400" dirty="0">
                <a:latin typeface="Calibri"/>
              </a:rPr>
              <a:t> to refer to schema definitions.  These can include individuals, of course, but often do not.</a:t>
            </a:r>
            <a:endParaRPr lang="en-GB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29338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Semantic Data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Embedding semantic data in HTML allows documents to be understood by people and machines</a:t>
            </a:r>
          </a:p>
          <a:p>
            <a:pPr lvl="1"/>
            <a:r>
              <a:rPr lang="en-US" dirty="0"/>
              <a:t>RDFa is a ‘standard’ for embedding RDF in HTML as tag attributes</a:t>
            </a:r>
          </a:p>
          <a:p>
            <a:pPr lvl="1"/>
            <a:r>
              <a:rPr lang="en-US" dirty="0"/>
              <a:t>JSON-LD is a ‘standard’ for embedding RDF in a simple json-compatible serialization</a:t>
            </a:r>
          </a:p>
          <a:p>
            <a:r>
              <a:rPr lang="en-US" dirty="0"/>
              <a:t>Facebook looks for embedded RDFa state-</a:t>
            </a:r>
            <a:r>
              <a:rPr lang="en-US" dirty="0" err="1"/>
              <a:t>ments</a:t>
            </a:r>
            <a:r>
              <a:rPr lang="en-US" dirty="0"/>
              <a:t> using its </a:t>
            </a:r>
            <a:r>
              <a:rPr lang="en-US" dirty="0" err="1"/>
              <a:t>opengraph</a:t>
            </a:r>
            <a:r>
              <a:rPr lang="en-US" dirty="0"/>
              <a:t> (</a:t>
            </a:r>
            <a:r>
              <a:rPr lang="en-US" dirty="0" err="1"/>
              <a:t>og</a:t>
            </a:r>
            <a:r>
              <a:rPr lang="en-US" dirty="0"/>
              <a:t>) vocabulary</a:t>
            </a:r>
          </a:p>
          <a:p>
            <a:r>
              <a:rPr lang="en-US" dirty="0" err="1"/>
              <a:t>Bestbuy</a:t>
            </a:r>
            <a:r>
              <a:rPr lang="en-US" dirty="0"/>
              <a:t> embeds produce info in RDFa</a:t>
            </a:r>
          </a:p>
        </p:txBody>
      </p:sp>
    </p:spTree>
    <p:extLst>
      <p:ext uri="{BB962C8B-B14F-4D97-AF65-F5344CB8AC3E}">
        <p14:creationId xmlns:p14="http://schemas.microsoft.com/office/powerpoint/2010/main" val="263968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45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Detecting semantic data via a browser</a:t>
            </a:r>
          </a:p>
        </p:txBody>
      </p:sp>
      <p:pic>
        <p:nvPicPr>
          <p:cNvPr id="4" name="Picture 3" descr="Screen Shot 2014-01-29 at 1.2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32" y="1001582"/>
            <a:ext cx="7778571" cy="5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8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45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Detecting semantic data via a browser</a:t>
            </a:r>
          </a:p>
        </p:txBody>
      </p:sp>
      <p:pic>
        <p:nvPicPr>
          <p:cNvPr id="4" name="Picture 3" descr="Screen Shot 2014-01-29 at 1.26.05 PM.png"/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32" y="1001582"/>
            <a:ext cx="7778571" cy="5992959"/>
          </a:xfrm>
          <a:prstGeom prst="rect">
            <a:avLst/>
          </a:prstGeom>
        </p:spPr>
      </p:pic>
      <p:pic>
        <p:nvPicPr>
          <p:cNvPr id="3" name="Picture 2" descr="Screen Shot 2014-01-29 at 1.3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348" y="1096067"/>
            <a:ext cx="2755900" cy="9525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85286" y="2516218"/>
            <a:ext cx="3109123" cy="1874215"/>
          </a:xfrm>
          <a:prstGeom prst="wedgeRoundRectCallout">
            <a:avLst>
              <a:gd name="adj1" fmla="val 61210"/>
              <a:gd name="adj2" fmla="val -936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Plugin shows up if RDFa detected. Shows statements if clicked.</a:t>
            </a:r>
            <a:br>
              <a:rPr lang="en-US" sz="2000" dirty="0"/>
            </a:br>
            <a:r>
              <a:rPr lang="en-US" sz="2000" dirty="0"/>
              <a:t>http://</a:t>
            </a:r>
            <a:r>
              <a:rPr lang="en-US" sz="2000" dirty="0" err="1"/>
              <a:t>bit.ly</a:t>
            </a:r>
            <a:r>
              <a:rPr lang="en-US" sz="2000" dirty="0"/>
              <a:t>/</a:t>
            </a:r>
            <a:r>
              <a:rPr lang="en-US" sz="2000" dirty="0" err="1"/>
              <a:t>gturtle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11469" y="2516219"/>
            <a:ext cx="2891242" cy="1644292"/>
          </a:xfrm>
          <a:prstGeom prst="wedgeRoundRectCallout">
            <a:avLst>
              <a:gd name="adj1" fmla="val -47832"/>
              <a:gd name="adj2" fmla="val -1027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Plugin shows up if Schema.org statements detected. Shows statements if clicked. http://</a:t>
            </a:r>
            <a:r>
              <a:rPr lang="en-US" sz="2000" dirty="0" err="1"/>
              <a:t>bit.ly</a:t>
            </a:r>
            <a:r>
              <a:rPr lang="en-US" sz="2000" dirty="0"/>
              <a:t>/</a:t>
            </a:r>
            <a:r>
              <a:rPr lang="en-US" sz="2000" dirty="0" err="1"/>
              <a:t>sdotoch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980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Data Browser/Query</a:t>
            </a:r>
          </a:p>
        </p:txBody>
      </p:sp>
      <p:pic>
        <p:nvPicPr>
          <p:cNvPr id="3" name="Picture 2" descr="Screen Shot 2016-09-12 at 3.20.59 PM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1299"/>
            <a:ext cx="9144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417638"/>
            <a:ext cx="8229600" cy="4986784"/>
          </a:xfrm>
        </p:spPr>
        <p:txBody>
          <a:bodyPr/>
          <a:lstStyle/>
          <a:p>
            <a:r>
              <a:rPr lang="en-US" dirty="0"/>
              <a:t>There are a number of editors available for creating and editing ontologies and data</a:t>
            </a:r>
          </a:p>
          <a:p>
            <a:r>
              <a:rPr lang="en-US" dirty="0"/>
              <a:t>We recommend using </a:t>
            </a:r>
            <a:r>
              <a:rPr lang="en-US" dirty="0">
                <a:hlinkClick r:id="rId2"/>
              </a:rPr>
              <a:t>Protégé</a:t>
            </a:r>
            <a:r>
              <a:rPr lang="en-US" dirty="0"/>
              <a:t>, a java-based free system developed at Stanford</a:t>
            </a:r>
          </a:p>
          <a:p>
            <a:pPr lvl="1"/>
            <a:r>
              <a:rPr lang="en-US" dirty="0"/>
              <a:t>Good support for </a:t>
            </a:r>
            <a:br>
              <a:rPr lang="en-US" dirty="0"/>
            </a:br>
            <a:r>
              <a:rPr lang="en-US" dirty="0"/>
              <a:t>reasoning</a:t>
            </a:r>
          </a:p>
          <a:p>
            <a:pPr lvl="1"/>
            <a:r>
              <a:rPr lang="en-US" dirty="0"/>
              <a:t>Lots of plugins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44" y="3651858"/>
            <a:ext cx="5276407" cy="31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67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triple store is a database for RDF triples</a:t>
            </a:r>
          </a:p>
          <a:p>
            <a:r>
              <a:rPr lang="en-US" dirty="0"/>
              <a:t>It usually has a native API and often accepts SPARQL queries</a:t>
            </a:r>
          </a:p>
          <a:p>
            <a:r>
              <a:rPr lang="en-US" dirty="0"/>
              <a:t>It might do reasoning, either in an </a:t>
            </a:r>
            <a:r>
              <a:rPr lang="en-US" i="1" dirty="0"/>
              <a:t>eager</a:t>
            </a:r>
            <a:r>
              <a:rPr lang="en-US" dirty="0"/>
              <a:t> manner (as triples are loaded) or </a:t>
            </a:r>
            <a:r>
              <a:rPr lang="en-US" i="1" dirty="0"/>
              <a:t>on demand </a:t>
            </a:r>
            <a:r>
              <a:rPr lang="en-US" dirty="0"/>
              <a:t>(to answer queries), etc.</a:t>
            </a:r>
          </a:p>
          <a:p>
            <a:r>
              <a:rPr lang="en-US" dirty="0"/>
              <a:t>Some stores focus on scalability and others on flexibility and features</a:t>
            </a:r>
          </a:p>
          <a:p>
            <a:r>
              <a:rPr lang="en-US" dirty="0"/>
              <a:t>We’ll look at several, including </a:t>
            </a:r>
            <a:r>
              <a:rPr lang="en-US" dirty="0">
                <a:hlinkClick r:id="rId2"/>
              </a:rPr>
              <a:t>Sesame</a:t>
            </a:r>
            <a:r>
              <a:rPr lang="en-US" dirty="0"/>
              <a:t>, Apache </a:t>
            </a:r>
            <a:r>
              <a:rPr lang="en-US" dirty="0">
                <a:hlinkClick r:id="rId3"/>
              </a:rPr>
              <a:t>Jena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stardog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impact of using different structures to represent data or knowledge?</a:t>
            </a:r>
          </a:p>
          <a:p>
            <a:r>
              <a:rPr lang="en-US" sz="2800" dirty="0"/>
              <a:t>Natural language</a:t>
            </a:r>
          </a:p>
          <a:p>
            <a:r>
              <a:rPr lang="en-US" sz="2800" dirty="0"/>
              <a:t>Program code</a:t>
            </a:r>
          </a:p>
          <a:p>
            <a:r>
              <a:rPr lang="en-US" sz="2800" dirty="0"/>
              <a:t>Relations vs. graphs vs. objects</a:t>
            </a:r>
          </a:p>
          <a:p>
            <a:r>
              <a:rPr lang="en-US" sz="2800" dirty="0"/>
              <a:t>Logic vs. rules vs. procedures</a:t>
            </a:r>
          </a:p>
          <a:p>
            <a:r>
              <a:rPr lang="en-US" sz="2800" dirty="0"/>
              <a:t>Neural networks</a:t>
            </a:r>
          </a:p>
          <a:p>
            <a:r>
              <a:rPr lang="en-US" sz="2800" dirty="0"/>
              <a:t>Tensors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48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frameworks, libraries and packages for most programming languages</a:t>
            </a:r>
          </a:p>
          <a:p>
            <a:r>
              <a:rPr lang="en-US" dirty="0">
                <a:hlinkClick r:id="rId2"/>
              </a:rPr>
              <a:t>Jena</a:t>
            </a:r>
            <a:r>
              <a:rPr lang="en-US" dirty="0"/>
              <a:t> is a very comprehensive Java framework originally developed by HP and now Apache</a:t>
            </a:r>
          </a:p>
          <a:p>
            <a:r>
              <a:rPr lang="en-US" dirty="0"/>
              <a:t>Others are available for Python, Ruby, C#, Perl, PHP, Prolog, Lisp,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40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quite a bit of technology needed to support the Semantic Web</a:t>
            </a:r>
          </a:p>
          <a:p>
            <a:r>
              <a:rPr lang="en-US" dirty="0"/>
              <a:t>This has been a brief tour</a:t>
            </a:r>
          </a:p>
          <a:p>
            <a:r>
              <a:rPr lang="en-US" dirty="0"/>
              <a:t>We’ll cycle back on these and explore them in more detail</a:t>
            </a:r>
          </a:p>
          <a:p>
            <a:r>
              <a:rPr lang="en-US" dirty="0"/>
              <a:t>And give you a chance to use and experiment with them</a:t>
            </a:r>
          </a:p>
        </p:txBody>
      </p:sp>
    </p:spTree>
    <p:extLst>
      <p:ext uri="{BB962C8B-B14F-4D97-AF65-F5344CB8AC3E}">
        <p14:creationId xmlns:p14="http://schemas.microsoft.com/office/powerpoint/2010/main" val="116671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our “semantic” model for facts and knowledge?</a:t>
            </a:r>
          </a:p>
          <a:p>
            <a:r>
              <a:rPr lang="en-US" dirty="0"/>
              <a:t>Classical logic is a common choice</a:t>
            </a:r>
          </a:p>
          <a:p>
            <a:pPr lvl="1"/>
            <a:r>
              <a:rPr lang="en-US" sz="2400" dirty="0"/>
              <a:t>man(</a:t>
            </a:r>
            <a:r>
              <a:rPr lang="en-US" sz="2400" dirty="0" err="1"/>
              <a:t>socrates</a:t>
            </a:r>
            <a:r>
              <a:rPr lang="en-US" sz="2400" dirty="0"/>
              <a:t>), ∀x man(x) =&gt; mortal(x)</a:t>
            </a:r>
          </a:p>
          <a:p>
            <a:pPr lvl="1"/>
            <a:r>
              <a:rPr lang="en-US" sz="2400" dirty="0"/>
              <a:t>Classical logic has limitations: facts and relations and “rules” are either (always) True or False for all time</a:t>
            </a:r>
          </a:p>
          <a:p>
            <a:r>
              <a:rPr lang="en-US" sz="2800" dirty="0"/>
              <a:t>May need to represent and reason with probabilistic or fuzzy facts and knowledge</a:t>
            </a:r>
          </a:p>
          <a:p>
            <a:r>
              <a:rPr lang="en-US" sz="2800" dirty="0"/>
              <a:t>May need to handle dynamic facts or knowledge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190" cy="4986784"/>
          </a:xfrm>
        </p:spPr>
        <p:txBody>
          <a:bodyPr>
            <a:normAutofit/>
          </a:bodyPr>
          <a:lstStyle/>
          <a:p>
            <a:r>
              <a:rPr lang="en-US" dirty="0"/>
              <a:t>Basic approach uses classical logic for underlying semantics</a:t>
            </a:r>
          </a:p>
          <a:p>
            <a:pPr marL="295275" indent="0">
              <a:buNone/>
            </a:pPr>
            <a:r>
              <a:rPr lang="en-US" sz="2800" dirty="0"/>
              <a:t>+ Simple, well understood, good reasoning algorithms</a:t>
            </a:r>
          </a:p>
          <a:p>
            <a:pPr marL="346075" indent="0">
              <a:buNone/>
            </a:pPr>
            <a:r>
              <a:rPr lang="en-US" sz="2800" dirty="0"/>
              <a:t>-  No probabilities, adding extensions (e.g., for time) </a:t>
            </a:r>
            <a:br>
              <a:rPr lang="en-US" sz="2800" dirty="0"/>
            </a:br>
            <a:r>
              <a:rPr lang="en-US" sz="2800" dirty="0"/>
              <a:t>   adds complexity</a:t>
            </a:r>
          </a:p>
          <a:p>
            <a:r>
              <a:rPr lang="en-US" dirty="0"/>
              <a:t>Knowledge represented as a graph</a:t>
            </a:r>
          </a:p>
          <a:p>
            <a:pPr marL="295275" indent="0">
              <a:buNone/>
            </a:pPr>
            <a:r>
              <a:rPr lang="en-US" sz="2800" dirty="0"/>
              <a:t>+ Simple, good tool support</a:t>
            </a:r>
            <a:br>
              <a:rPr lang="en-US" sz="2800" dirty="0"/>
            </a:br>
            <a:r>
              <a:rPr lang="en-US" sz="2800" dirty="0"/>
              <a:t>-  May be too simple</a:t>
            </a:r>
          </a:p>
        </p:txBody>
      </p:sp>
    </p:spTree>
    <p:extLst>
      <p:ext uri="{BB962C8B-B14F-4D97-AF65-F5344CB8AC3E}">
        <p14:creationId xmlns:p14="http://schemas.microsoft.com/office/powerpoint/2010/main" val="6832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Two Semantic Web Notions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48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Calibri"/>
              </a:rPr>
              <a:t>The semantic web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Idea of a web of machine understandable information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Agnostic about the technology used to support it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May involve more AI (e.g., NLP, machine learning)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Human end users in the center</a:t>
            </a:r>
          </a:p>
          <a:p>
            <a:pPr eaLnBrk="1" hangingPunct="1"/>
            <a:r>
              <a:rPr lang="en-US" sz="2800" b="1" dirty="0">
                <a:latin typeface="Calibri"/>
              </a:rPr>
              <a:t>The Semantic Web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Current vision of a semantic web as defined by the W3C community: a Web of data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Using W3C supported standards, i.e., RDF, OWL, SPARQL, XML, RIF, etc.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By machines for machines with human-oriented applications on top</a:t>
            </a:r>
          </a:p>
        </p:txBody>
      </p:sp>
    </p:spTree>
    <p:extLst>
      <p:ext uri="{BB962C8B-B14F-4D97-AF65-F5344CB8AC3E}">
        <p14:creationId xmlns:p14="http://schemas.microsoft.com/office/powerpoint/2010/main" val="18508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Semantic Web Stack</a:t>
            </a:r>
          </a:p>
        </p:txBody>
      </p:sp>
      <p:pic>
        <p:nvPicPr>
          <p:cNvPr id="5" name="Picture 4" descr="Semantic_Web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899" y="1394994"/>
            <a:ext cx="5202863" cy="54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3943</Words>
  <Application>Microsoft Macintosh PowerPoint</Application>
  <PresentationFormat>On-screen Show (4:3)</PresentationFormat>
  <Paragraphs>497</Paragraphs>
  <Slides>51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 New</vt:lpstr>
      <vt:lpstr>Futura Lt</vt:lpstr>
      <vt:lpstr>Georgia</vt:lpstr>
      <vt:lpstr>Trebuchet MS</vt:lpstr>
      <vt:lpstr>Wingdings</vt:lpstr>
      <vt:lpstr>Office Theme</vt:lpstr>
      <vt:lpstr>An overview of Semantic Web Languages and Technologies</vt:lpstr>
      <vt:lpstr>Semantic Web Technologies</vt:lpstr>
      <vt:lpstr>Common KR languages</vt:lpstr>
      <vt:lpstr>Questions</vt:lpstr>
      <vt:lpstr>Questions</vt:lpstr>
      <vt:lpstr>Questions</vt:lpstr>
      <vt:lpstr>Semantic Web Technologies</vt:lpstr>
      <vt:lpstr>Two Semantic Web Notions</vt:lpstr>
      <vt:lpstr>W3C Semantic Web Stack</vt:lpstr>
      <vt:lpstr>RDF is the first SW language</vt:lpstr>
      <vt:lpstr>The RDF Data Model</vt:lpstr>
      <vt:lpstr>URIs are a foundation</vt:lpstr>
      <vt:lpstr>URIs are a foundation</vt:lpstr>
      <vt:lpstr>What does a URI mean?</vt:lpstr>
      <vt:lpstr>The RDF Graph</vt:lpstr>
      <vt:lpstr>Simple RDF Example</vt:lpstr>
      <vt:lpstr>Serialization</vt:lpstr>
      <vt:lpstr>XML encoding for RDF</vt:lpstr>
      <vt:lpstr>Note the prefix declarations</vt:lpstr>
      <vt:lpstr>Note the prefix declarations</vt:lpstr>
      <vt:lpstr>An RDF validation service</vt:lpstr>
      <vt:lpstr>Easy to convert between serializations</vt:lpstr>
      <vt:lpstr>N-triple representation</vt:lpstr>
      <vt:lpstr>Turtle Serialization</vt:lpstr>
      <vt:lpstr>Turtle Syntax</vt:lpstr>
      <vt:lpstr>More RDF Vocabulary</vt:lpstr>
      <vt:lpstr>Property graphs?</vt:lpstr>
      <vt:lpstr>More RDF Vocabulary</vt:lpstr>
      <vt:lpstr>More RDF Vocabulary</vt:lpstr>
      <vt:lpstr>More RDF Vocabulary</vt:lpstr>
      <vt:lpstr>More RDF Vocabulary</vt:lpstr>
      <vt:lpstr>RDF Schema (RDFS)</vt:lpstr>
      <vt:lpstr>RDFS Vocabulary</vt:lpstr>
      <vt:lpstr>RDF and RDF Schema</vt:lpstr>
      <vt:lpstr>RDFS supports simple inferences</vt:lpstr>
      <vt:lpstr>RDFS Terms</vt:lpstr>
      <vt:lpstr>N3 example</vt:lpstr>
      <vt:lpstr>Is RDF(S) better than XML?</vt:lpstr>
      <vt:lpstr>W3C Semantic Web Stack</vt:lpstr>
      <vt:lpstr>Problems with RDFS</vt:lpstr>
      <vt:lpstr>W3C’s Web Ontology Language (OWL)</vt:lpstr>
      <vt:lpstr>OWL  RDF</vt:lpstr>
      <vt:lpstr>OWL  RDF</vt:lpstr>
      <vt:lpstr>Embedding Semantic Data in HTML</vt:lpstr>
      <vt:lpstr>Detecting semantic data via a browser</vt:lpstr>
      <vt:lpstr>Detecting semantic data via a browser</vt:lpstr>
      <vt:lpstr>Semantic Data Browser/Query</vt:lpstr>
      <vt:lpstr>Ontology Editor</vt:lpstr>
      <vt:lpstr>Triple Stores</vt:lpstr>
      <vt:lpstr>Frameworks and Libraries</vt:lpstr>
      <vt:lpstr>Conclusion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84</cp:revision>
  <cp:lastPrinted>2019-09-16T18:37:33Z</cp:lastPrinted>
  <dcterms:created xsi:type="dcterms:W3CDTF">2012-01-31T16:11:02Z</dcterms:created>
  <dcterms:modified xsi:type="dcterms:W3CDTF">2019-09-23T19:51:37Z</dcterms:modified>
</cp:coreProperties>
</file>