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1" r:id="rId3"/>
    <p:sldId id="380" r:id="rId4"/>
    <p:sldId id="372" r:id="rId5"/>
    <p:sldId id="374" r:id="rId6"/>
    <p:sldId id="375" r:id="rId7"/>
    <p:sldId id="383" r:id="rId8"/>
    <p:sldId id="382" r:id="rId9"/>
    <p:sldId id="376" r:id="rId10"/>
    <p:sldId id="377" r:id="rId11"/>
    <p:sldId id="381" r:id="rId12"/>
    <p:sldId id="379" r:id="rId13"/>
    <p:sldId id="384" r:id="rId14"/>
    <p:sldId id="378" r:id="rId15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00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6"/>
    <p:restoredTop sz="91511"/>
  </p:normalViewPr>
  <p:slideViewPr>
    <p:cSldViewPr showGuides="1">
      <p:cViewPr varScale="1">
        <p:scale>
          <a:sx n="101" d="100"/>
          <a:sy n="101" d="100"/>
        </p:scale>
        <p:origin x="1488" y="19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6B568-1DDE-904E-8433-EF22ED88A290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9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65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8D6014-052B-CA41-B71A-3DB6648176B9}" type="slidenum">
              <a:rPr lang="el-GR" sz="1300">
                <a:latin typeface="Calibri"/>
              </a:rPr>
              <a:pPr eaLnBrk="1" hangingPunct="1"/>
              <a:t>1</a:t>
            </a:fld>
            <a:endParaRPr lang="el-GR" sz="13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270021-8AAE-1443-B688-7E308BFA6181}" type="slidenum">
              <a:rPr lang="el-GR" sz="1300">
                <a:latin typeface="Calibri"/>
              </a:rPr>
              <a:pPr eaLnBrk="1" hangingPunct="1"/>
              <a:t>2</a:t>
            </a:fld>
            <a:endParaRPr lang="el-GR" sz="13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324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19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7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3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02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8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10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5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3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3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1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8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65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65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65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65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SQ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xm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XML2Dict/" TargetMode="External"/><Relationship Id="rId5" Type="http://schemas.openxmlformats.org/officeDocument/2006/relationships/hyperlink" Target="http://www.utilities-online.info/xmltojson/" TargetMode="External"/><Relationship Id="rId4" Type="http://schemas.openxmlformats.org/officeDocument/2006/relationships/hyperlink" Target="http://www.yegor256.com/2015/11/16/json-vs-xm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kg19cl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chard_P._Gabriel" TargetMode="External"/><Relationship Id="rId2" Type="http://schemas.openxmlformats.org/officeDocument/2006/relationships/hyperlink" Target="https://en.wikipedia.org/wiki/Worse_is_be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mmutable_ob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on.org/" TargetMode="External"/><Relationship Id="rId4" Type="http://schemas.openxmlformats.org/officeDocument/2006/relationships/hyperlink" Target="https://tools.ietf.org/html/rfc82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courses/graduate/691/fall16/01/examples/json/exampl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id/draft-handrews-json-schema-validation-01.html" TargetMode="External"/><Relationship Id="rId2" Type="http://schemas.openxmlformats.org/officeDocument/2006/relationships/hyperlink" Target="https://json-schem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20688"/>
            <a:ext cx="6592168" cy="5537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4365104"/>
            <a:ext cx="6981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/>
              </a:rPr>
              <a:t>The Fat-Free Alternative to XML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popular systems use JSON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MongoDB</a:t>
            </a:r>
            <a:r>
              <a:rPr lang="en-US" sz="3200" dirty="0"/>
              <a:t> is an open-source database for JSON objects</a:t>
            </a:r>
          </a:p>
          <a:p>
            <a:pPr lvl="1"/>
            <a:r>
              <a:rPr lang="en-US" sz="2800" dirty="0">
                <a:ea typeface="ＭＳ Ｐゴシック" charset="0"/>
              </a:rPr>
              <a:t>Very popular </a:t>
            </a:r>
            <a:r>
              <a:rPr lang="en-US" sz="2800" dirty="0">
                <a:ea typeface="ＭＳ Ｐゴシック" charset="0"/>
                <a:hlinkClick r:id="rId3"/>
              </a:rPr>
              <a:t>NoSQL</a:t>
            </a:r>
            <a:r>
              <a:rPr lang="en-US" sz="2800" dirty="0">
                <a:ea typeface="ＭＳ Ｐゴシック" charset="0"/>
              </a:rPr>
              <a:t> database</a:t>
            </a:r>
          </a:p>
          <a:p>
            <a:pPr lvl="1"/>
            <a:r>
              <a:rPr lang="en-US" sz="2800" dirty="0">
                <a:ea typeface="ＭＳ Ｐゴシック" charset="0"/>
              </a:rPr>
              <a:t>A NoSQL DB is one that uses a model not based on relational tables</a:t>
            </a:r>
          </a:p>
          <a:p>
            <a:pPr lvl="1"/>
            <a:endParaRPr lang="en-US" sz="1200" dirty="0">
              <a:ea typeface="ＭＳ Ｐゴシック" charset="0"/>
            </a:endParaRPr>
          </a:p>
          <a:p>
            <a:r>
              <a:rPr lang="en-US" sz="3200" dirty="0">
                <a:hlinkClick r:id="rId4"/>
              </a:rPr>
              <a:t>Elastic Search</a:t>
            </a:r>
            <a:r>
              <a:rPr lang="en-US" sz="3200" dirty="0"/>
              <a:t> is a popular, scalable information retrieval engine that uses JSON as its native representation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42990"/>
            <a:ext cx="5267836" cy="573325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&gt;&gt;&gt; import </a:t>
            </a:r>
            <a:r>
              <a:rPr lang="en-US" sz="1300" dirty="0" err="1"/>
              <a:t>json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&gt;&gt;&gt; x = </a:t>
            </a:r>
            <a:r>
              <a:rPr lang="en-US" sz="1300" dirty="0" err="1"/>
              <a:t>json.load</a:t>
            </a:r>
            <a:r>
              <a:rPr lang="en-US" sz="1300" dirty="0"/>
              <a:t>(open('</a:t>
            </a:r>
            <a:r>
              <a:rPr lang="en-US" sz="1300" dirty="0" err="1"/>
              <a:t>example.json</a:t>
            </a:r>
            <a:r>
              <a:rPr lang="en-US" sz="1300" dirty="0"/>
              <a:t>'))</a:t>
            </a:r>
          </a:p>
          <a:p>
            <a:pPr marL="0" indent="0">
              <a:buNone/>
            </a:pPr>
            <a:r>
              <a:rPr lang="en-US" sz="1300" dirty="0"/>
              <a:t>&gt;&gt;&gt; x</a:t>
            </a:r>
          </a:p>
          <a:p>
            <a:pPr marL="0" indent="0">
              <a:buNone/>
            </a:pPr>
            <a:r>
              <a:rPr lang="en-US" sz="1300" dirty="0"/>
              <a:t>{</a:t>
            </a:r>
            <a:r>
              <a:rPr lang="en-US" sz="1300" dirty="0" err="1"/>
              <a:t>u'lastName</a:t>
            </a:r>
            <a:r>
              <a:rPr lang="en-US" sz="1300" dirty="0"/>
              <a:t>': </a:t>
            </a:r>
            <a:r>
              <a:rPr lang="en-US" sz="1300" dirty="0" err="1"/>
              <a:t>u'Smith</a:t>
            </a:r>
            <a:r>
              <a:rPr lang="en-US" sz="1300" dirty="0"/>
              <a:t>', </a:t>
            </a:r>
            <a:r>
              <a:rPr lang="en-US" sz="1300" dirty="0" err="1"/>
              <a:t>u'age</a:t>
            </a:r>
            <a:r>
              <a:rPr lang="en-US" sz="1300" dirty="0"/>
              <a:t>': 25, </a:t>
            </a:r>
            <a:r>
              <a:rPr lang="en-US" sz="1300" dirty="0" err="1"/>
              <a:t>u'phoneNumber</a:t>
            </a:r>
            <a:r>
              <a:rPr lang="en-US" sz="1300" dirty="0"/>
              <a:t>': [{</a:t>
            </a:r>
            <a:r>
              <a:rPr lang="en-US" sz="1300" dirty="0" err="1"/>
              <a:t>u'type</a:t>
            </a:r>
            <a:r>
              <a:rPr lang="en-US" sz="1300" dirty="0"/>
              <a:t>': </a:t>
            </a:r>
            <a:r>
              <a:rPr lang="en-US" sz="1300" dirty="0" err="1"/>
              <a:t>u'home</a:t>
            </a:r>
            <a:r>
              <a:rPr lang="en-US" sz="1300" dirty="0"/>
              <a:t>', </a:t>
            </a:r>
            <a:r>
              <a:rPr lang="en-US" sz="1300" dirty="0" err="1"/>
              <a:t>u'number</a:t>
            </a:r>
            <a:r>
              <a:rPr lang="en-US" sz="1300" dirty="0"/>
              <a:t>': u'212-555-1234'}, {</a:t>
            </a:r>
            <a:r>
              <a:rPr lang="en-US" sz="1300" dirty="0" err="1"/>
              <a:t>u'type</a:t>
            </a:r>
            <a:r>
              <a:rPr lang="en-US" sz="1300" dirty="0"/>
              <a:t>': </a:t>
            </a:r>
            <a:r>
              <a:rPr lang="en-US" sz="1300" dirty="0" err="1"/>
              <a:t>u'fax</a:t>
            </a:r>
            <a:r>
              <a:rPr lang="en-US" sz="1300" dirty="0"/>
              <a:t>', </a:t>
            </a:r>
            <a:r>
              <a:rPr lang="en-US" sz="1300" dirty="0" err="1"/>
              <a:t>u'number</a:t>
            </a:r>
            <a:r>
              <a:rPr lang="en-US" sz="1300" dirty="0"/>
              <a:t>': u'646-555-4567'}], </a:t>
            </a:r>
            <a:r>
              <a:rPr lang="en-US" sz="1300" dirty="0" err="1"/>
              <a:t>u'firstName</a:t>
            </a:r>
            <a:r>
              <a:rPr lang="en-US" sz="1300" dirty="0"/>
              <a:t>': </a:t>
            </a:r>
            <a:r>
              <a:rPr lang="en-US" sz="1300" dirty="0" err="1"/>
              <a:t>u'John</a:t>
            </a:r>
            <a:r>
              <a:rPr lang="en-US" sz="1300" dirty="0"/>
              <a:t>', </a:t>
            </a:r>
            <a:r>
              <a:rPr lang="en-US" sz="1300" dirty="0" err="1"/>
              <a:t>u'address</a:t>
            </a:r>
            <a:r>
              <a:rPr lang="en-US" sz="1300" dirty="0"/>
              <a:t>': {</a:t>
            </a:r>
            <a:r>
              <a:rPr lang="en-US" sz="1300" dirty="0" err="1"/>
              <a:t>u'streetAdr</a:t>
            </a:r>
            <a:r>
              <a:rPr lang="en-US" sz="1300" dirty="0"/>
              <a:t>': u'21 2nd Street', </a:t>
            </a:r>
            <a:r>
              <a:rPr lang="en-US" sz="1300" dirty="0" err="1"/>
              <a:t>u'state</a:t>
            </a:r>
            <a:r>
              <a:rPr lang="en-US" sz="1300" dirty="0"/>
              <a:t>': </a:t>
            </a:r>
            <a:r>
              <a:rPr lang="en-US" sz="1300" dirty="0" err="1"/>
              <a:t>u'NY</a:t>
            </a:r>
            <a:r>
              <a:rPr lang="en-US" sz="1300" dirty="0"/>
              <a:t>', </a:t>
            </a:r>
            <a:r>
              <a:rPr lang="en-US" sz="1300" dirty="0" err="1"/>
              <a:t>u'zip</a:t>
            </a:r>
            <a:r>
              <a:rPr lang="en-US" sz="1300" dirty="0"/>
              <a:t>': u'10021', </a:t>
            </a:r>
            <a:r>
              <a:rPr lang="en-US" sz="1300" dirty="0" err="1"/>
              <a:t>u'city</a:t>
            </a:r>
            <a:r>
              <a:rPr lang="en-US" sz="1300" dirty="0"/>
              <a:t>': </a:t>
            </a:r>
            <a:r>
              <a:rPr lang="en-US" sz="1300" dirty="0" err="1"/>
              <a:t>u'New</a:t>
            </a:r>
            <a:r>
              <a:rPr lang="en-US" sz="1300" dirty="0"/>
              <a:t> York'}}</a:t>
            </a:r>
          </a:p>
          <a:p>
            <a:pPr marL="0" indent="0">
              <a:buNone/>
            </a:pPr>
            <a:r>
              <a:rPr lang="en-US" sz="1300" dirty="0"/>
              <a:t>&gt;&gt;&gt; x['address']['state']</a:t>
            </a:r>
          </a:p>
          <a:p>
            <a:pPr marL="0" indent="0">
              <a:buNone/>
            </a:pPr>
            <a:r>
              <a:rPr lang="en-US" sz="1300" dirty="0" err="1"/>
              <a:t>u'NY</a:t>
            </a:r>
            <a:r>
              <a:rPr lang="en-US" sz="1300" dirty="0"/>
              <a:t>'</a:t>
            </a:r>
          </a:p>
          <a:p>
            <a:pPr marL="0" indent="0">
              <a:buNone/>
            </a:pPr>
            <a:r>
              <a:rPr lang="en-US" sz="1300" dirty="0"/>
              <a:t>&gt;&gt;&gt; print </a:t>
            </a:r>
            <a:r>
              <a:rPr lang="en-US" sz="1300" dirty="0" err="1"/>
              <a:t>json.dumps</a:t>
            </a:r>
            <a:r>
              <a:rPr lang="en-US" sz="1300" dirty="0"/>
              <a:t>(x, </a:t>
            </a:r>
            <a:r>
              <a:rPr lang="en-US" sz="1300" dirty="0" err="1"/>
              <a:t>sort_keys</a:t>
            </a:r>
            <a:r>
              <a:rPr lang="en-US" sz="1300" dirty="0"/>
              <a:t>=True, separators=(',',':'), indent=2)</a:t>
            </a:r>
          </a:p>
          <a:p>
            <a:pPr marL="0" indent="0">
              <a:buNone/>
            </a:pPr>
            <a:r>
              <a:rPr lang="en-US" sz="1300" dirty="0"/>
              <a:t>{"address":{</a:t>
            </a:r>
          </a:p>
          <a:p>
            <a:pPr marL="0" indent="0">
              <a:buNone/>
            </a:pPr>
            <a:r>
              <a:rPr lang="en-US" sz="1300" dirty="0"/>
              <a:t>    "</a:t>
            </a:r>
            <a:r>
              <a:rPr lang="en-US" sz="1300" dirty="0" err="1"/>
              <a:t>city":"New</a:t>
            </a:r>
            <a:r>
              <a:rPr lang="en-US" sz="1300" dirty="0"/>
              <a:t> York",</a:t>
            </a:r>
          </a:p>
          <a:p>
            <a:pPr marL="0" indent="0">
              <a:buNone/>
            </a:pPr>
            <a:r>
              <a:rPr lang="en-US" sz="1300" dirty="0"/>
              <a:t>    "</a:t>
            </a:r>
            <a:r>
              <a:rPr lang="en-US" sz="1300" dirty="0" err="1"/>
              <a:t>state":"NY</a:t>
            </a:r>
            <a:r>
              <a:rPr lang="en-US" sz="1300" dirty="0"/>
              <a:t>",</a:t>
            </a:r>
          </a:p>
          <a:p>
            <a:pPr marL="0" indent="0">
              <a:buNone/>
            </a:pPr>
            <a:r>
              <a:rPr lang="en-US" sz="1300" dirty="0"/>
              <a:t>    "streetAdr":"21 2nd Street",</a:t>
            </a:r>
          </a:p>
          <a:p>
            <a:pPr marL="0" indent="0">
              <a:buNone/>
            </a:pPr>
            <a:r>
              <a:rPr lang="en-US" sz="1300" dirty="0"/>
              <a:t>    "zip":"10021”},</a:t>
            </a:r>
          </a:p>
          <a:p>
            <a:pPr marL="0" indent="0">
              <a:buNone/>
            </a:pPr>
            <a:r>
              <a:rPr lang="en-US" sz="1300" dirty="0"/>
              <a:t>  "age":25,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firstName</a:t>
            </a:r>
            <a:r>
              <a:rPr lang="en-US" sz="1300" dirty="0"/>
              <a:t>":"John",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lastName</a:t>
            </a:r>
            <a:r>
              <a:rPr lang="en-US" sz="1300" dirty="0"/>
              <a:t>":"Smith",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phoneNumber</a:t>
            </a:r>
            <a:r>
              <a:rPr lang="en-US" sz="1300" dirty="0"/>
              <a:t>":[</a:t>
            </a:r>
          </a:p>
          <a:p>
            <a:pPr marL="0" indent="0">
              <a:buNone/>
            </a:pPr>
            <a:r>
              <a:rPr lang="en-US" sz="1300" dirty="0"/>
              <a:t>    { "number":"212-555-1234",</a:t>
            </a:r>
          </a:p>
          <a:p>
            <a:pPr marL="0" indent="0">
              <a:buNone/>
            </a:pPr>
            <a:r>
              <a:rPr lang="en-US" sz="1300" dirty="0"/>
              <a:t>      "</a:t>
            </a:r>
            <a:r>
              <a:rPr lang="en-US" sz="1300" dirty="0" err="1"/>
              <a:t>type":"home</a:t>
            </a:r>
            <a:r>
              <a:rPr lang="en-US" sz="1300" dirty="0"/>
              <a:t>”},</a:t>
            </a:r>
          </a:p>
          <a:p>
            <a:pPr marL="0" indent="0">
              <a:buNone/>
            </a:pPr>
            <a:r>
              <a:rPr lang="en-US" sz="1300" dirty="0"/>
              <a:t>    {"number":"646-555-4567",</a:t>
            </a:r>
          </a:p>
          <a:p>
            <a:pPr marL="0" indent="0">
              <a:buNone/>
            </a:pPr>
            <a:r>
              <a:rPr lang="en-US" sz="1300" dirty="0"/>
              <a:t>      "</a:t>
            </a:r>
            <a:r>
              <a:rPr lang="en-US" sz="1300" dirty="0" err="1"/>
              <a:t>type":"fax</a:t>
            </a:r>
            <a:r>
              <a:rPr lang="en-US" sz="1300" dirty="0"/>
              <a:t>” } ] }</a:t>
            </a:r>
          </a:p>
          <a:p>
            <a:pPr marL="0" indent="0">
              <a:buNone/>
            </a:pPr>
            <a:r>
              <a:rPr lang="en-US" sz="1300" dirty="0"/>
              <a:t>&gt;&gt;&gt;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3600400" cy="53699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Python’s JSON package reads &amp; writes JSON from/to files &amp; strings</a:t>
            </a:r>
            <a:endParaRPr lang="en-US" sz="2000" dirty="0"/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Maps JSON objects to Python dictionaries</a:t>
            </a:r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Maps JSON arrays to Python lists</a:t>
            </a:r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Dump (write to file) and dumps (write to string) functions can do simple pretty printing</a:t>
            </a:r>
          </a:p>
        </p:txBody>
      </p:sp>
    </p:spTree>
    <p:extLst>
      <p:ext uri="{BB962C8B-B14F-4D97-AF65-F5344CB8AC3E}">
        <p14:creationId xmlns:p14="http://schemas.microsoft.com/office/powerpoint/2010/main" val="425848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vs.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JSON: The Fat-Free Alternative to XML</a:t>
            </a:r>
            <a:endParaRPr lang="en-US" sz="3200" dirty="0"/>
          </a:p>
          <a:p>
            <a:pPr marL="395287" lvl="1" indent="0">
              <a:buNone/>
            </a:pPr>
            <a:r>
              <a:rPr lang="en-US" sz="2800" dirty="0" err="1"/>
              <a:t>json.org</a:t>
            </a:r>
            <a:r>
              <a:rPr lang="en-US" sz="2800" dirty="0"/>
              <a:t> page  laying out the case for JSON over XML</a:t>
            </a:r>
          </a:p>
          <a:p>
            <a:r>
              <a:rPr lang="en-US" sz="3200" dirty="0">
                <a:hlinkClick r:id="rId4"/>
              </a:rPr>
              <a:t>Stop Comparing JSON and XML</a:t>
            </a:r>
            <a:endParaRPr lang="en-US" sz="3200" dirty="0"/>
          </a:p>
          <a:p>
            <a:pPr marL="395287" lvl="1" indent="0">
              <a:buNone/>
            </a:pPr>
            <a:r>
              <a:rPr lang="en-US" sz="2800" dirty="0"/>
              <a:t>Blog post arguing that they're very different things with their own areas of applicability</a:t>
            </a:r>
            <a:endParaRPr lang="en-US" sz="3200" dirty="0"/>
          </a:p>
          <a:p>
            <a:r>
              <a:rPr lang="en-US" sz="3200" dirty="0"/>
              <a:t>XML </a:t>
            </a:r>
            <a:r>
              <a:rPr lang="en-US" sz="3200" dirty="0">
                <a:sym typeface="Wingdings"/>
              </a:rPr>
              <a:t>JSON</a:t>
            </a:r>
          </a:p>
          <a:p>
            <a:pPr marL="395287" lvl="1" indent="0">
              <a:buNone/>
            </a:pPr>
            <a:r>
              <a:rPr lang="en-US" sz="2800" dirty="0"/>
              <a:t>There are many web tools (e.g.: </a:t>
            </a:r>
            <a:r>
              <a:rPr lang="en-US" sz="2800" dirty="0">
                <a:hlinkClick r:id="rId5"/>
              </a:rPr>
              <a:t>this one</a:t>
            </a:r>
            <a:r>
              <a:rPr lang="en-US" sz="2800" dirty="0"/>
              <a:t>) and software packages (e.g. </a:t>
            </a:r>
            <a:r>
              <a:rPr lang="en-US" sz="2800" dirty="0">
                <a:hlinkClick r:id="rId6"/>
              </a:rPr>
              <a:t>xml2dict</a:t>
            </a:r>
            <a:r>
              <a:rPr lang="en-US" sz="2800" dirty="0"/>
              <a:t>) that can convert between simple XML and JSON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06706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9AA5-9A04-3746-8112-EC2EC346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984454" cy="784225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7D07-D955-FA40-A6CA-2B88035B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916832"/>
            <a:ext cx="8353425" cy="3672309"/>
          </a:xfrm>
        </p:spPr>
        <p:txBody>
          <a:bodyPr/>
          <a:lstStyle/>
          <a:p>
            <a:r>
              <a:rPr lang="en-US" sz="3200" dirty="0"/>
              <a:t>Visit </a:t>
            </a:r>
            <a:r>
              <a:rPr lang="en-US" sz="3200" dirty="0">
                <a:hlinkClick r:id="rId2"/>
              </a:rPr>
              <a:t>http://bit.ly/kg19class</a:t>
            </a:r>
            <a:r>
              <a:rPr lang="en-US" sz="3200" dirty="0"/>
              <a:t> and get clone string</a:t>
            </a:r>
          </a:p>
          <a:p>
            <a:r>
              <a:rPr lang="en-US" sz="3200" dirty="0"/>
              <a:t>Clone this on your computer</a:t>
            </a:r>
          </a:p>
          <a:p>
            <a:r>
              <a:rPr lang="en-US" sz="3200" dirty="0"/>
              <a:t>cd </a:t>
            </a:r>
            <a:r>
              <a:rPr lang="en-US" sz="3200" dirty="0" err="1"/>
              <a:t>class_material</a:t>
            </a:r>
            <a:r>
              <a:rPr lang="en-US" sz="3200" dirty="0"/>
              <a:t>/examples/xml/</a:t>
            </a:r>
          </a:p>
          <a:p>
            <a:r>
              <a:rPr lang="en-US" sz="3200" dirty="0"/>
              <a:t>If needed: </a:t>
            </a:r>
          </a:p>
          <a:p>
            <a:pPr lvl="1"/>
            <a:r>
              <a:rPr lang="en-US" sz="2800" dirty="0"/>
              <a:t>pip3 install </a:t>
            </a:r>
            <a:r>
              <a:rPr lang="en-US" sz="2800" dirty="0" err="1"/>
              <a:t>xmltodict</a:t>
            </a:r>
            <a:endParaRPr lang="en-US" sz="2800" dirty="0"/>
          </a:p>
          <a:p>
            <a:pPr lvl="1"/>
            <a:r>
              <a:rPr lang="en-US" sz="2800" dirty="0"/>
              <a:t>pip3 install </a:t>
            </a:r>
            <a:r>
              <a:rPr lang="en-US" sz="2800" dirty="0" err="1"/>
              <a:t>jupyter</a:t>
            </a:r>
            <a:endParaRPr lang="en-US" sz="2800" dirty="0"/>
          </a:p>
          <a:p>
            <a:r>
              <a:rPr lang="en-US" sz="3200" dirty="0" err="1"/>
              <a:t>jupyter</a:t>
            </a:r>
            <a:r>
              <a:rPr lang="en-US" sz="3200" dirty="0"/>
              <a:t> notebook &amp;</a:t>
            </a:r>
          </a:p>
          <a:p>
            <a:r>
              <a:rPr lang="en-US" sz="3200" dirty="0"/>
              <a:t>In your web browser open xml2json.ipynb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6476C-4BB2-FE4A-A2BA-7F429EF1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86290"/>
            <a:ext cx="1205979" cy="13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3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Worse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59" y="1196752"/>
            <a:ext cx="8641282" cy="5256485"/>
          </a:xfrm>
        </p:spPr>
        <p:txBody>
          <a:bodyPr/>
          <a:lstStyle/>
          <a:p>
            <a:r>
              <a:rPr lang="en-US" sz="3200" dirty="0"/>
              <a:t>JSON vs. XML as an example of </a:t>
            </a:r>
            <a:r>
              <a:rPr lang="en-US" sz="3200" dirty="0">
                <a:hlinkClick r:id="rId2"/>
              </a:rPr>
              <a:t>“Worse is Better</a:t>
            </a:r>
            <a:r>
              <a:rPr lang="en-US" sz="3200" dirty="0"/>
              <a:t>”</a:t>
            </a:r>
          </a:p>
          <a:p>
            <a:r>
              <a:rPr lang="en-US" sz="3200" dirty="0"/>
              <a:t>In 1989 </a:t>
            </a:r>
            <a:r>
              <a:rPr lang="en-US" sz="3200" dirty="0">
                <a:hlinkClick r:id="rId3"/>
              </a:rPr>
              <a:t>Dick Gabriel</a:t>
            </a:r>
            <a:r>
              <a:rPr lang="en-US" sz="3200" dirty="0"/>
              <a:t> headed a company with the best commercial version of Lisp</a:t>
            </a:r>
          </a:p>
          <a:p>
            <a:pPr lvl="1"/>
            <a:r>
              <a:rPr lang="en-US" sz="2800" dirty="0"/>
              <a:t>Lisp was considered by programming language experts to be much better than C</a:t>
            </a:r>
          </a:p>
          <a:p>
            <a:pPr lvl="1"/>
            <a:r>
              <a:rPr lang="en-US" sz="2800" dirty="0"/>
              <a:t>But C was 10x more popular than Lisp</a:t>
            </a:r>
          </a:p>
          <a:p>
            <a:pPr lvl="1"/>
            <a:r>
              <a:rPr lang="en-US" sz="2800" dirty="0"/>
              <a:t>Cf. today: Scheme vs. Python (</a:t>
            </a:r>
            <a:r>
              <a:rPr lang="en-US" sz="2800" dirty="0" err="1"/>
              <a:t>w.r.t</a:t>
            </a:r>
            <a:r>
              <a:rPr lang="en-US" sz="2800" dirty="0"/>
              <a:t>. </a:t>
            </a:r>
            <a:r>
              <a:rPr lang="en-US" sz="2800" dirty="0">
                <a:hlinkClick r:id="rId4"/>
              </a:rPr>
              <a:t>mutable lists</a:t>
            </a:r>
            <a:r>
              <a:rPr lang="en-US" sz="2800" dirty="0"/>
              <a:t>)</a:t>
            </a:r>
          </a:p>
          <a:p>
            <a:r>
              <a:rPr lang="en-US" sz="3200" dirty="0"/>
              <a:t>Gabriel explained it as </a:t>
            </a:r>
            <a:r>
              <a:rPr lang="en-US" sz="3200" i="1" dirty="0"/>
              <a:t>worse is better</a:t>
            </a:r>
          </a:p>
          <a:p>
            <a:pPr marL="395287" lvl="1" indent="0">
              <a:buNone/>
            </a:pPr>
            <a:r>
              <a:rPr lang="en-US" sz="3000" dirty="0"/>
              <a:t>Software that's limited, but simple to learn/use, and flexible, can be more popular for most users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211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JSON as an XML Alternative</a:t>
            </a:r>
            <a:endParaRPr lang="el-GR" sz="4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8134350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3200" dirty="0"/>
              <a:t>JSON is a light-weight alternative to XML for data-interchange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JSON = JavaScript Object Notation</a:t>
            </a:r>
          </a:p>
          <a:p>
            <a:pPr marL="460375" lvl="1" indent="-225425" eaLnBrk="1" hangingPunct="1">
              <a:lnSpc>
                <a:spcPct val="120000"/>
              </a:lnSpc>
            </a:pPr>
            <a:r>
              <a:rPr lang="en-US" sz="2800" dirty="0">
                <a:ea typeface="ＭＳ Ｐゴシック" charset="0"/>
              </a:rPr>
              <a:t>It’s really language independent</a:t>
            </a:r>
          </a:p>
          <a:p>
            <a:pPr marL="460375" lvl="1" indent="-225425" eaLnBrk="1" hangingPunct="1">
              <a:lnSpc>
                <a:spcPct val="120000"/>
              </a:lnSpc>
            </a:pPr>
            <a:r>
              <a:rPr lang="en-US" sz="2800" dirty="0">
                <a:ea typeface="ＭＳ Ｐゴシック" charset="0"/>
              </a:rPr>
              <a:t>Most programming languages can easily read it and instantiate objects or some other data structure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Defined in </a:t>
            </a:r>
            <a:r>
              <a:rPr lang="en-US" sz="3200" dirty="0">
                <a:hlinkClick r:id="rId3"/>
              </a:rPr>
              <a:t>RFC 4627</a:t>
            </a:r>
            <a:r>
              <a:rPr lang="en-US" sz="3200" dirty="0"/>
              <a:t>, IETF, July 2006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dirty="0"/>
              <a:t>Current version is </a:t>
            </a:r>
            <a:r>
              <a:rPr lang="en-US" sz="2800" dirty="0">
                <a:hlinkClick r:id="rId4"/>
              </a:rPr>
              <a:t>RFC 8259</a:t>
            </a:r>
            <a:r>
              <a:rPr lang="en-US" sz="2800" dirty="0"/>
              <a:t>, December 2017</a:t>
            </a:r>
          </a:p>
          <a:p>
            <a:pPr eaLnBrk="1" hangingPunct="1">
              <a:lnSpc>
                <a:spcPct val="120000"/>
              </a:lnSpc>
            </a:pPr>
            <a:r>
              <a:rPr lang="en-US" sz="3600" dirty="0">
                <a:hlinkClick r:id="rId5"/>
              </a:rPr>
              <a:t>http://json.org/</a:t>
            </a:r>
            <a:r>
              <a:rPr lang="en-US" sz="3600" dirty="0"/>
              <a:t> has more information</a:t>
            </a:r>
          </a:p>
          <a:p>
            <a:pPr eaLnBrk="1" hangingPunct="1">
              <a:lnSpc>
                <a:spcPct val="120000"/>
              </a:lnSpc>
            </a:pPr>
            <a:endParaRPr lang="el-G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TL;DR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636" y="1844824"/>
            <a:ext cx="6552728" cy="43204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Lightweight data-interchange format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Easy for humans to read and write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Easy for machines to parse and generate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Not tied tied to Javascript or Web</a:t>
            </a:r>
          </a:p>
        </p:txBody>
      </p:sp>
    </p:spTree>
    <p:extLst>
      <p:ext uri="{BB962C8B-B14F-4D97-AF65-F5344CB8AC3E}">
        <p14:creationId xmlns:p14="http://schemas.microsoft.com/office/powerpoint/2010/main" val="244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51847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000" dirty="0"/>
              <a:t>{"</a:t>
            </a:r>
            <a:r>
              <a:rPr lang="en-US" sz="2000" dirty="0" err="1"/>
              <a:t>firstName</a:t>
            </a:r>
            <a:r>
              <a:rPr lang="en-US" sz="2000" dirty="0"/>
              <a:t>": "John",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</a:t>
            </a:r>
            <a:r>
              <a:rPr lang="en-US" sz="2000" dirty="0" err="1"/>
              <a:t>lastName</a:t>
            </a:r>
            <a:r>
              <a:rPr lang="en-US" sz="2000" dirty="0"/>
              <a:t>" : "Smith",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"age"          : 25,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"address"   :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{"</a:t>
            </a:r>
            <a:r>
              <a:rPr lang="en-US" sz="2000" dirty="0" err="1"/>
              <a:t>streetAdr</a:t>
            </a:r>
            <a:r>
              <a:rPr lang="en-US" sz="2000" dirty="0"/>
              <a:t>” : "21 2nd Street",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"city"         : "New York",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"state"       : "NY",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”zip"          : "10021"},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</a:t>
            </a:r>
            <a:r>
              <a:rPr lang="en-US" sz="2000" dirty="0" err="1"/>
              <a:t>phoneNumber</a:t>
            </a:r>
            <a:r>
              <a:rPr lang="en-US" sz="2000" dirty="0"/>
              <a:t>":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[ {"type"  : "home",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"number": "212-555-1234"},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{"type"  : "fax",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"number” : "646-555-4567"} ]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}</a:t>
            </a:r>
          </a:p>
        </p:txBody>
      </p:sp>
      <p:sp>
        <p:nvSpPr>
          <p:cNvPr id="8195" name="Content Placeholder 2"/>
          <p:cNvSpPr txBox="1">
            <a:spLocks/>
          </p:cNvSpPr>
          <p:nvPr/>
        </p:nvSpPr>
        <p:spPr bwMode="auto">
          <a:xfrm>
            <a:off x="4643438" y="1412875"/>
            <a:ext cx="4321175" cy="5184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988" indent="-280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  <a:hlinkClick r:id="rId2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is a JSON object with five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key-value pairs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Objects are wrapped by curly braces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There are no object IDs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Keys are strings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Values are numbers, strings, objects or arrays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Arrays/lists are wrapped by square brackets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BNF</a:t>
            </a:r>
          </a:p>
        </p:txBody>
      </p:sp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484313"/>
            <a:ext cx="4937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997200"/>
            <a:ext cx="49371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292600"/>
            <a:ext cx="4937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 JSON is …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19002" y="1628800"/>
            <a:ext cx="7705996" cy="446449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200" dirty="0"/>
              <a:t>Simpler and more compact than XML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No closing tags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XML parsing is hard because of its complexity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Compressed the two are similar in size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A better fit for OO systems than XML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Less extensible than XML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Widely preferred for simple data exchange</a:t>
            </a:r>
          </a:p>
          <a:p>
            <a:pPr marL="0" indent="0">
              <a:lnSpc>
                <a:spcPct val="114000"/>
              </a:lnSpc>
              <a:buNone/>
            </a:pPr>
            <a:endParaRPr lang="en-US" sz="3200" dirty="0"/>
          </a:p>
          <a:p>
            <a:pPr>
              <a:lnSpc>
                <a:spcPct val="114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2E1D-6AE9-DD44-8CA6-4822EF1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3EBF-8C38-5D48-AE3C-D3906E25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32" y="2060848"/>
            <a:ext cx="6192936" cy="2376264"/>
          </a:xfrm>
        </p:spPr>
        <p:txBody>
          <a:bodyPr/>
          <a:lstStyle/>
          <a:p>
            <a:r>
              <a:rPr lang="en-US" sz="3200" dirty="0"/>
              <a:t>Less syntax, no semantics</a:t>
            </a:r>
          </a:p>
          <a:p>
            <a:r>
              <a:rPr lang="en-US" sz="3200" dirty="0"/>
              <a:t>Schemas? We don’t need no </a:t>
            </a:r>
            <a:r>
              <a:rPr lang="en-US" sz="3200" dirty="0" err="1"/>
              <a:t>stinkin</a:t>
            </a:r>
            <a:r>
              <a:rPr lang="en-US" sz="3200" dirty="0"/>
              <a:t> schemas!*</a:t>
            </a:r>
          </a:p>
          <a:p>
            <a:r>
              <a:rPr lang="en-US" sz="3200" dirty="0"/>
              <a:t>Transforms?  Write your own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2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04B1-AA87-8642-BE42-990B9705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60" y="188640"/>
            <a:ext cx="8505927" cy="784225"/>
          </a:xfrm>
        </p:spPr>
        <p:txBody>
          <a:bodyPr/>
          <a:lstStyle/>
          <a:p>
            <a:r>
              <a:rPr lang="en-US" dirty="0"/>
              <a:t>JSON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729A7-F051-5D44-802E-41909738D5B9}"/>
              </a:ext>
            </a:extLst>
          </p:cNvPr>
          <p:cNvSpPr txBox="1"/>
          <p:nvPr/>
        </p:nvSpPr>
        <p:spPr>
          <a:xfrm>
            <a:off x="3923928" y="1181065"/>
            <a:ext cx="5112568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"id": "http://</a:t>
            </a:r>
            <a:r>
              <a:rPr lang="en-US" dirty="0" err="1"/>
              <a:t>ex.com</a:t>
            </a:r>
            <a:r>
              <a:rPr lang="en-US" dirty="0"/>
              <a:t>/geo-</a:t>
            </a:r>
            <a:r>
              <a:rPr lang="en-US" dirty="0" err="1"/>
              <a:t>location.schema.json</a:t>
            </a:r>
            <a:r>
              <a:rPr lang="en-US" dirty="0"/>
              <a:t>",</a:t>
            </a:r>
          </a:p>
          <a:p>
            <a:r>
              <a:rPr lang="en-US" dirty="0"/>
              <a:t>   "$schema": "http://</a:t>
            </a:r>
            <a:r>
              <a:rPr lang="en-US" dirty="0" err="1"/>
              <a:t>json-schema.org</a:t>
            </a:r>
            <a:r>
              <a:rPr lang="en-US" dirty="0"/>
              <a:t>/draft-07/schema#",</a:t>
            </a:r>
          </a:p>
          <a:p>
            <a:r>
              <a:rPr lang="en-US" dirty="0"/>
              <a:t>   "title": "Longitude and Latitude Values",</a:t>
            </a:r>
          </a:p>
          <a:p>
            <a:r>
              <a:rPr lang="en-US" dirty="0"/>
              <a:t>   "description": "A geographical coordinate.",</a:t>
            </a:r>
          </a:p>
          <a:p>
            <a:r>
              <a:rPr lang="en-US" dirty="0"/>
              <a:t>   "required": [</a:t>
            </a:r>
          </a:p>
          <a:p>
            <a:r>
              <a:rPr lang="en-US" dirty="0"/>
              <a:t>      "latitude",</a:t>
            </a:r>
          </a:p>
          <a:p>
            <a:r>
              <a:rPr lang="en-US" dirty="0"/>
              <a:t>      "longitude”   ],</a:t>
            </a:r>
          </a:p>
          <a:p>
            <a:r>
              <a:rPr lang="en-US" dirty="0"/>
              <a:t>  "type": "object",</a:t>
            </a:r>
          </a:p>
          <a:p>
            <a:r>
              <a:rPr lang="en-US" dirty="0"/>
              <a:t>  "properties": {</a:t>
            </a:r>
          </a:p>
          <a:p>
            <a:r>
              <a:rPr lang="en-US" dirty="0"/>
              <a:t>     "latitude": {</a:t>
            </a:r>
          </a:p>
          <a:p>
            <a:r>
              <a:rPr lang="en-US" dirty="0"/>
              <a:t>        "type": "number",</a:t>
            </a:r>
          </a:p>
          <a:p>
            <a:r>
              <a:rPr lang="en-US" dirty="0"/>
              <a:t>        "minimum": -90,</a:t>
            </a:r>
          </a:p>
          <a:p>
            <a:r>
              <a:rPr lang="en-US" dirty="0"/>
              <a:t>        "maximum": 90  },</a:t>
            </a:r>
          </a:p>
          <a:p>
            <a:r>
              <a:rPr lang="en-US" dirty="0"/>
              <a:t>     "longitude": {</a:t>
            </a:r>
          </a:p>
          <a:p>
            <a:r>
              <a:rPr lang="en-US" dirty="0"/>
              <a:t>        "type": "number",</a:t>
            </a:r>
          </a:p>
          <a:p>
            <a:r>
              <a:rPr lang="en-US" dirty="0"/>
              <a:t>        "minimum": -180,</a:t>
            </a:r>
          </a:p>
          <a:p>
            <a:r>
              <a:rPr lang="en-US" dirty="0"/>
              <a:t>        "maximum": 180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55C96-73B4-7A4E-AC72-41EF9C170272}"/>
              </a:ext>
            </a:extLst>
          </p:cNvPr>
          <p:cNvSpPr txBox="1"/>
          <p:nvPr/>
        </p:nvSpPr>
        <p:spPr>
          <a:xfrm>
            <a:off x="539552" y="5197297"/>
            <a:ext cx="250260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"latitude": 48.858093,</a:t>
            </a:r>
          </a:p>
          <a:p>
            <a:r>
              <a:rPr lang="en-US" dirty="0"/>
              <a:t>  "longitude": 2.294694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A170-EE03-D745-B7DA-31B2B9511799}"/>
              </a:ext>
            </a:extLst>
          </p:cNvPr>
          <p:cNvSpPr txBox="1"/>
          <p:nvPr/>
        </p:nvSpPr>
        <p:spPr>
          <a:xfrm>
            <a:off x="71661" y="1412776"/>
            <a:ext cx="3708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https://json-schema.org/</a:t>
            </a:r>
            <a:endParaRPr lang="en-US" sz="24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IETF draft</a:t>
            </a:r>
            <a:r>
              <a:rPr lang="en-US" sz="2400" dirty="0"/>
              <a:t>,  3/2018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/>
              <a:t>Provide annotations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2400" dirty="0"/>
              <a:t>Specifies 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Possible properties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Required properties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Value types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Value constraints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2482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JSON-LD is a W3C recommendation for representing RDF data as JSON objects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{"@context":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"name": "http://</a:t>
            </a:r>
            <a:r>
              <a:rPr lang="en-US" sz="1800" dirty="0" err="1"/>
              <a:t>xmlns.com</a:t>
            </a:r>
            <a:r>
              <a:rPr lang="en-US" sz="1800" dirty="0"/>
              <a:t>/foaf/0.1/name",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"homepage":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  "@id": "http://</a:t>
            </a:r>
            <a:r>
              <a:rPr lang="en-US" sz="1800" dirty="0" err="1"/>
              <a:t>xmlns.com</a:t>
            </a:r>
            <a:r>
              <a:rPr lang="en-US" sz="1800" dirty="0"/>
              <a:t>/foaf/0.1/</a:t>
            </a:r>
            <a:r>
              <a:rPr lang="en-US" sz="1800" dirty="0" err="1"/>
              <a:t>workplaceHomepage</a:t>
            </a:r>
            <a:r>
              <a:rPr lang="en-US" sz="1800" dirty="0"/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  "@type": "@id"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"Person": "http://</a:t>
            </a:r>
            <a:r>
              <a:rPr lang="en-US" sz="1800" dirty="0" err="1"/>
              <a:t>xmlns.com</a:t>
            </a:r>
            <a:r>
              <a:rPr lang="en-US" sz="1800" dirty="0"/>
              <a:t>/foaf/0.1/Person"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"@id": "http://</a:t>
            </a:r>
            <a:r>
              <a:rPr lang="en-US" sz="1800" dirty="0" err="1"/>
              <a:t>me.markus-lanthaler.com</a:t>
            </a:r>
            <a:r>
              <a:rPr lang="en-US" sz="1800" dirty="0"/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"@type": "Person",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"name": "Markus </a:t>
            </a:r>
            <a:r>
              <a:rPr lang="en-US" sz="1800" dirty="0" err="1"/>
              <a:t>Lanthaler</a:t>
            </a:r>
            <a:r>
              <a:rPr lang="en-US" sz="1800" dirty="0"/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"homepage": "http://</a:t>
            </a:r>
            <a:r>
              <a:rPr lang="en-US" sz="1800" dirty="0" err="1"/>
              <a:t>www.tugraz.at</a:t>
            </a:r>
            <a:r>
              <a:rPr lang="en-US" sz="1800" dirty="0"/>
              <a:t>/"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8228</TotalTime>
  <Words>1110</Words>
  <Application>Microsoft Macintosh PowerPoint</Application>
  <PresentationFormat>On-screen Show (4:3)</PresentationFormat>
  <Paragraphs>158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Capsules</vt:lpstr>
      <vt:lpstr>PowerPoint Presentation</vt:lpstr>
      <vt:lpstr>JSON as an XML Alternative</vt:lpstr>
      <vt:lpstr>JSON TL;DR</vt:lpstr>
      <vt:lpstr>Example</vt:lpstr>
      <vt:lpstr>Simple BNF</vt:lpstr>
      <vt:lpstr>Evaluation:  JSON is …</vt:lpstr>
      <vt:lpstr>JSON is Simple</vt:lpstr>
      <vt:lpstr>JSON Schema</vt:lpstr>
      <vt:lpstr>JSON-LD</vt:lpstr>
      <vt:lpstr>Many popular systems use JSON</vt:lpstr>
      <vt:lpstr>Example: JSON in Python</vt:lpstr>
      <vt:lpstr>JSON vs. XML</vt:lpstr>
      <vt:lpstr>Jupyter Notebook Examples</vt:lpstr>
      <vt:lpstr>Worse is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120</cp:revision>
  <cp:lastPrinted>2018-09-12T11:43:57Z</cp:lastPrinted>
  <dcterms:created xsi:type="dcterms:W3CDTF">2009-02-02T21:23:45Z</dcterms:created>
  <dcterms:modified xsi:type="dcterms:W3CDTF">2019-09-16T00:08:37Z</dcterms:modified>
</cp:coreProperties>
</file>