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74" r:id="rId6"/>
    <p:sldId id="273" r:id="rId7"/>
    <p:sldId id="261" r:id="rId8"/>
    <p:sldId id="262" r:id="rId9"/>
    <p:sldId id="263" r:id="rId10"/>
    <p:sldId id="275" r:id="rId11"/>
    <p:sldId id="277" r:id="rId12"/>
    <p:sldId id="279" r:id="rId13"/>
    <p:sldId id="278" r:id="rId14"/>
    <p:sldId id="264" r:id="rId15"/>
    <p:sldId id="265" r:id="rId16"/>
    <p:sldId id="269" r:id="rId17"/>
    <p:sldId id="268" r:id="rId18"/>
    <p:sldId id="272" r:id="rId19"/>
    <p:sldId id="266" r:id="rId20"/>
    <p:sldId id="271" r:id="rId21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FF0000"/>
    <a:srgbClr val="3366FF"/>
    <a:srgbClr val="0000CC"/>
    <a:srgbClr val="E1F4FF"/>
    <a:srgbClr val="5F5F5F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25"/>
    <p:restoredTop sz="89836" autoAdjust="0"/>
  </p:normalViewPr>
  <p:slideViewPr>
    <p:cSldViewPr showGuides="1">
      <p:cViewPr varScale="1">
        <p:scale>
          <a:sx n="66" d="100"/>
          <a:sy n="66" d="100"/>
        </p:scale>
        <p:origin x="360" y="192"/>
      </p:cViewPr>
      <p:guideLst>
        <p:guide orient="horz" pos="2160"/>
        <p:guide pos="3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0BEBD5-5E02-A44F-98F2-429B287B9D0B}" type="slidenum">
              <a:rPr lang="en-US">
                <a:latin typeface="Calibri Regular" charset="0"/>
              </a:rPr>
              <a:pPr>
                <a:defRPr/>
              </a:p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15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 err="1"/>
              <a:t>Click</a:t>
            </a:r>
            <a:r>
              <a:rPr lang="el-GR" noProof="0" dirty="0"/>
              <a:t> </a:t>
            </a:r>
            <a:r>
              <a:rPr lang="el-GR" noProof="0" dirty="0" err="1"/>
              <a:t>to</a:t>
            </a:r>
            <a:r>
              <a:rPr lang="el-GR" noProof="0" dirty="0"/>
              <a:t> </a:t>
            </a:r>
            <a:r>
              <a:rPr lang="el-GR" noProof="0" dirty="0" err="1"/>
              <a:t>edit</a:t>
            </a:r>
            <a:r>
              <a:rPr lang="el-GR" noProof="0" dirty="0"/>
              <a:t> </a:t>
            </a:r>
            <a:r>
              <a:rPr lang="el-GR" noProof="0" dirty="0" err="1"/>
              <a:t>Master</a:t>
            </a:r>
            <a:r>
              <a:rPr lang="el-GR" noProof="0" dirty="0"/>
              <a:t> </a:t>
            </a:r>
            <a:r>
              <a:rPr lang="el-GR" noProof="0" dirty="0" err="1"/>
              <a:t>text</a:t>
            </a:r>
            <a:r>
              <a:rPr lang="el-GR" noProof="0" dirty="0"/>
              <a:t> </a:t>
            </a:r>
            <a:r>
              <a:rPr lang="el-GR" noProof="0" dirty="0" err="1"/>
              <a:t>styles</a:t>
            </a:r>
            <a:endParaRPr lang="el-GR" noProof="0" dirty="0"/>
          </a:p>
          <a:p>
            <a:pPr lvl="1"/>
            <a:r>
              <a:rPr lang="el-GR" noProof="0" dirty="0" err="1"/>
              <a:t>Second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2"/>
            <a:r>
              <a:rPr lang="el-GR" noProof="0" dirty="0" err="1"/>
              <a:t>Third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3"/>
            <a:r>
              <a:rPr lang="el-GR" noProof="0" dirty="0" err="1"/>
              <a:t>Fourth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4"/>
            <a:r>
              <a:rPr lang="el-GR" noProof="0" dirty="0" err="1"/>
              <a:t>Fifth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fld id="{067CC83A-098E-4F43-BA05-5E4CC0C08045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8646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86E207-7572-6B4C-9F47-B13658228E7C}" type="slidenum">
              <a:rPr lang="el-GR" sz="1400">
                <a:latin typeface="Calibri Regular" charset="0"/>
              </a:rPr>
              <a:pPr eaLnBrk="1" hangingPunct="1"/>
              <a:t>1</a:t>
            </a:fld>
            <a:endParaRPr lang="el-GR" sz="1400" dirty="0">
              <a:latin typeface="Calibri Regular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F74A55-60CC-DE4F-A35D-B7A598988E4A}" type="slidenum">
              <a:rPr lang="el-GR" sz="1400">
                <a:latin typeface="Calibri Regular" charset="0"/>
              </a:rPr>
              <a:pPr eaLnBrk="1" hangingPunct="1"/>
              <a:t>2</a:t>
            </a:fld>
            <a:endParaRPr lang="el-GR" sz="1400" dirty="0">
              <a:latin typeface="Calibri Regular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08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1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858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260350"/>
            <a:ext cx="8496300" cy="6119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1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02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7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197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81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1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0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8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 err="1"/>
              <a:t>Click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edit</a:t>
            </a:r>
            <a:r>
              <a:rPr lang="el-GR" dirty="0"/>
              <a:t>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title</a:t>
            </a:r>
            <a:r>
              <a:rPr lang="el-GR" dirty="0"/>
              <a:t> </a:t>
            </a:r>
            <a:r>
              <a:rPr lang="el-GR" dirty="0" err="1"/>
              <a:t>style</a:t>
            </a:r>
            <a:endParaRPr lang="el-GR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 err="1"/>
              <a:t>Click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edit</a:t>
            </a:r>
            <a:r>
              <a:rPr lang="el-GR" dirty="0"/>
              <a:t>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text</a:t>
            </a:r>
            <a:r>
              <a:rPr lang="el-GR" dirty="0"/>
              <a:t> </a:t>
            </a:r>
            <a:r>
              <a:rPr lang="el-GR" dirty="0" err="1"/>
              <a:t>styles</a:t>
            </a:r>
            <a:endParaRPr lang="el-GR" dirty="0"/>
          </a:p>
          <a:p>
            <a:pPr lvl="1"/>
            <a:r>
              <a:rPr lang="el-GR" dirty="0" err="1"/>
              <a:t>Second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2"/>
            <a:r>
              <a:rPr lang="el-GR" dirty="0" err="1"/>
              <a:t>Third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3"/>
            <a:r>
              <a:rPr lang="el-GR" dirty="0" err="1"/>
              <a:t>Fourth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4"/>
            <a:r>
              <a:rPr lang="el-GR" dirty="0" err="1"/>
              <a:t>Fifth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0" i="0">
          <a:solidFill>
            <a:srgbClr val="000000"/>
          </a:solidFill>
          <a:latin typeface="Calibri Regular" charset="0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 b="0" i="0">
          <a:solidFill>
            <a:srgbClr val="000000"/>
          </a:solidFill>
          <a:latin typeface="Calibri Regular" charset="0"/>
          <a:ea typeface="ＭＳ Ｐゴシック" charset="0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b="0" i="0">
          <a:solidFill>
            <a:srgbClr val="000000"/>
          </a:solidFill>
          <a:latin typeface="Calibri Regular" charset="0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 b="0" i="0">
          <a:solidFill>
            <a:srgbClr val="000000"/>
          </a:solidFill>
          <a:latin typeface="Calibri Regular" charset="0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b="0" i="0">
          <a:solidFill>
            <a:srgbClr val="000000"/>
          </a:solidFill>
          <a:latin typeface="Calibri Regular" charset="0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b="0" i="0">
          <a:solidFill>
            <a:srgbClr val="000000"/>
          </a:solidFill>
          <a:latin typeface="Calibri Regular" charset="0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.org/TR/xmlschema-2/#face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void/" TargetMode="External"/><Relationship Id="rId2" Type="http://schemas.openxmlformats.org/officeDocument/2006/relationships/hyperlink" Target="http://oops.linkeddata.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.stanford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opquadrant.com/tools/modeling-topbraid-composer-standard-editio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wiki.stanford.edu/wiki/ProtegeDesktopUserDocs" TargetMode="External"/><Relationship Id="rId2" Type="http://schemas.openxmlformats.org/officeDocument/2006/relationships/hyperlink" Target="https://protege.stanfo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tegewiki.stanford.edu/wiki/WebProte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OWL2Pri" TargetMode="External"/><Relationship Id="rId2" Type="http://schemas.openxmlformats.org/officeDocument/2006/relationships/hyperlink" Target="http://bit.ly/manSy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8280400" cy="403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z="9100" b="1" dirty="0"/>
              <a:t>Ontology</a:t>
            </a:r>
            <a:br>
              <a:rPr lang="en-US" sz="9100" b="1" dirty="0"/>
            </a:br>
            <a:r>
              <a:rPr lang="en-US" sz="9100" b="1" dirty="0"/>
              <a:t>Editors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Regular" charset="0"/>
              </a:rPr>
              <a:t>Example 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509" y="1569175"/>
            <a:ext cx="77269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How can we define a class that is people who have children and all of them are male?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10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6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Regular" charset="0"/>
              </a:rPr>
              <a:t>Example: People with just boys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805458" y="3283903"/>
            <a:ext cx="753308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as the union of three classes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that have children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where all of their children are male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509" y="1569175"/>
            <a:ext cx="77269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How can we define a class that is people who have children and all of them are male?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11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3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Example: People with just boys</a:t>
            </a:r>
            <a:endParaRPr lang="en-US" b="1" dirty="0">
              <a:cs typeface="Calibri Regular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805458" y="3283903"/>
            <a:ext cx="753308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as the union of three classes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that have children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where all of their children are male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509" y="1569175"/>
            <a:ext cx="77269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How can we define a class that is people who have children and all of them are male?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12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0913C18-67F0-6145-9FB6-B6FBDCB172C7}"/>
              </a:ext>
            </a:extLst>
          </p:cNvPr>
          <p:cNvSpPr/>
          <p:nvPr/>
        </p:nvSpPr>
        <p:spPr>
          <a:xfrm>
            <a:off x="6084168" y="2646393"/>
            <a:ext cx="2735982" cy="784225"/>
          </a:xfrm>
          <a:prstGeom prst="wedgeRoundRectCallout">
            <a:avLst>
              <a:gd name="adj1" fmla="val -87788"/>
              <a:gd name="adj2" fmla="val 1905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 </a:t>
            </a:r>
            <a:r>
              <a:rPr lang="en-US" sz="1600" b="1" dirty="0" err="1">
                <a:solidFill>
                  <a:schemeClr val="tx1"/>
                </a:solidFill>
              </a:rPr>
              <a:t>owl</a:t>
            </a:r>
            <a:r>
              <a:rPr lang="en-US" sz="1600" dirty="0" err="1">
                <a:solidFill>
                  <a:schemeClr val="tx1"/>
                </a:solidFill>
              </a:rPr>
              <a:t>:someValuesFrom</a:t>
            </a:r>
            <a:r>
              <a:rPr lang="en-US" sz="1600" dirty="0">
                <a:solidFill>
                  <a:schemeClr val="tx1"/>
                </a:solidFill>
              </a:rPr>
              <a:t> restriction on </a:t>
            </a:r>
            <a:r>
              <a:rPr lang="en-US" sz="1600" dirty="0" err="1">
                <a:solidFill>
                  <a:schemeClr val="tx1"/>
                </a:solidFill>
              </a:rPr>
              <a:t>hasChild</a:t>
            </a:r>
            <a:r>
              <a:rPr lang="en-US" sz="160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6B38E66-1A2B-E641-AC24-0CD39C01E903}"/>
              </a:ext>
            </a:extLst>
          </p:cNvPr>
          <p:cNvSpPr/>
          <p:nvPr/>
        </p:nvSpPr>
        <p:spPr>
          <a:xfrm>
            <a:off x="4932040" y="5813425"/>
            <a:ext cx="2726060" cy="784225"/>
          </a:xfrm>
          <a:prstGeom prst="wedgeRoundRectCallout">
            <a:avLst>
              <a:gd name="adj1" fmla="val 38544"/>
              <a:gd name="adj2" fmla="val -13709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 </a:t>
            </a:r>
            <a:r>
              <a:rPr lang="en-US" sz="1600" b="1" dirty="0" err="1">
                <a:solidFill>
                  <a:schemeClr val="tx1"/>
                </a:solidFill>
              </a:rPr>
              <a:t>owl</a:t>
            </a:r>
            <a:r>
              <a:rPr lang="en-US" sz="1600" dirty="0" err="1">
                <a:solidFill>
                  <a:schemeClr val="tx1"/>
                </a:solidFill>
              </a:rPr>
              <a:t>:allValuesFrom</a:t>
            </a:r>
            <a:r>
              <a:rPr lang="en-US" sz="1600" dirty="0">
                <a:solidFill>
                  <a:schemeClr val="tx1"/>
                </a:solidFill>
              </a:rPr>
              <a:t> restriction on </a:t>
            </a:r>
            <a:r>
              <a:rPr lang="en-US" sz="1600" dirty="0" err="1">
                <a:solidFill>
                  <a:schemeClr val="tx1"/>
                </a:solidFill>
              </a:rPr>
              <a:t>hasChild</a:t>
            </a:r>
            <a:r>
              <a:rPr lang="en-US" sz="1600" dirty="0">
                <a:solidFill>
                  <a:schemeClr val="tx1"/>
                </a:solidFill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236864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Example: People with just boys</a:t>
            </a:r>
            <a:endParaRPr lang="en-US" b="1" dirty="0">
              <a:cs typeface="Calibri Regular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805458" y="3283903"/>
            <a:ext cx="7533084" cy="150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Person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only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Man)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some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Person)</a:t>
            </a:r>
            <a:endParaRPr lang="en-US" sz="2800" b="1" dirty="0">
              <a:latin typeface="Calibri Regular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509" y="1569175"/>
            <a:ext cx="77269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How can we define a class that is people who have children and all of them are male?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13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7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Regular" charset="0"/>
              </a:rPr>
              <a:t>Example 2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67544" y="1484784"/>
            <a:ext cx="8153400" cy="245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Person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some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  (Person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   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only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Man)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     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some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Person))</a:t>
            </a:r>
            <a:endParaRPr lang="en-US" sz="2800" b="1" dirty="0">
              <a:latin typeface="Calibri Regular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44" y="4365104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The set of people who have at least one child that has some children that are only men (i.e., grandparents that only have a </a:t>
            </a:r>
            <a:r>
              <a:rPr lang="en-US" sz="3200" dirty="0" err="1">
                <a:solidFill>
                  <a:srgbClr val="000000"/>
                </a:solidFill>
                <a:latin typeface="Calibri Regular" charset="0"/>
              </a:rPr>
              <a:t>Pjb</a:t>
            </a:r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)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14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1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values and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340769"/>
            <a:ext cx="8640960" cy="2448272"/>
          </a:xfrm>
        </p:spPr>
        <p:txBody>
          <a:bodyPr/>
          <a:lstStyle/>
          <a:p>
            <a:pPr marL="228600" indent="-228600"/>
            <a:r>
              <a:rPr lang="en-US" dirty="0"/>
              <a:t>Data values typed or </a:t>
            </a:r>
            <a:r>
              <a:rPr lang="en-US" dirty="0" err="1"/>
              <a:t>untyped</a:t>
            </a:r>
            <a:r>
              <a:rPr lang="en-US" dirty="0"/>
              <a:t> (e.g.,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float)</a:t>
            </a:r>
          </a:p>
          <a:p>
            <a:pPr marL="228600" indent="-228600"/>
            <a:r>
              <a:rPr lang="en-US" dirty="0"/>
              <a:t>Constants w/ or w/o type, e.g.: </a:t>
            </a:r>
            <a:r>
              <a:rPr lang="en-US" dirty="0" err="1"/>
              <a:t>hasAge</a:t>
            </a:r>
            <a:r>
              <a:rPr lang="en-US" dirty="0"/>
              <a:t> value "21"^^long</a:t>
            </a:r>
          </a:p>
          <a:p>
            <a:pPr marL="228600" indent="-228600"/>
            <a:r>
              <a:rPr lang="en-US" dirty="0"/>
              <a:t>Use </a:t>
            </a:r>
            <a:r>
              <a:rPr lang="en-US" dirty="0" err="1"/>
              <a:t>datatype</a:t>
            </a:r>
            <a:r>
              <a:rPr lang="en-US" dirty="0"/>
              <a:t> names as classes: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endParaRPr lang="en-US" dirty="0"/>
          </a:p>
          <a:p>
            <a:pPr marL="228600" indent="-228600"/>
            <a:r>
              <a:rPr lang="en-US" dirty="0">
                <a:hlinkClick r:id="rId2"/>
              </a:rPr>
              <a:t>XSD facets</a:t>
            </a:r>
            <a:r>
              <a:rPr lang="en-US" dirty="0"/>
              <a:t>, e.g.: Person and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r>
              <a:rPr lang="en-US" dirty="0"/>
              <a:t>[&gt;= 65]</a:t>
            </a:r>
          </a:p>
          <a:p>
            <a:pPr marL="228600" indent="-228600"/>
            <a:r>
              <a:rPr lang="en-US" dirty="0"/>
              <a:t>Ranges: Person and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r>
              <a:rPr lang="en-US" dirty="0"/>
              <a:t>[&gt;= 18, &lt;= 30]</a:t>
            </a:r>
          </a:p>
        </p:txBody>
      </p:sp>
      <p:pic>
        <p:nvPicPr>
          <p:cNvPr id="6" name="Picture 5" descr="Screen Shot 2013-03-24 at 10.12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33056"/>
            <a:ext cx="823432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We’ll use Protégé OWL v5.5 to implement a tiny ontology for people</a:t>
            </a:r>
          </a:p>
          <a:p>
            <a:r>
              <a:rPr lang="en-US" sz="3200" dirty="0"/>
              <a:t>Start by downloading and installing Protégé 5.5 (</a:t>
            </a:r>
            <a:r>
              <a:rPr lang="en-US" sz="2800" dirty="0"/>
              <a:t>You will need </a:t>
            </a:r>
            <a:r>
              <a:rPr lang="en-US" dirty="0"/>
              <a:t>the JRE installed</a:t>
            </a:r>
            <a:r>
              <a:rPr lang="en-US" sz="2800" dirty="0"/>
              <a:t>)</a:t>
            </a:r>
          </a:p>
          <a:p>
            <a:r>
              <a:rPr lang="en-US" sz="3200" dirty="0"/>
              <a:t>You may want to install </a:t>
            </a:r>
            <a:r>
              <a:rPr lang="en-US" sz="3200" dirty="0" err="1"/>
              <a:t>Graphviz</a:t>
            </a:r>
            <a:endParaRPr lang="en-US" sz="3200" dirty="0"/>
          </a:p>
          <a:p>
            <a:r>
              <a:rPr lang="en-US" sz="3200" dirty="0"/>
              <a:t>Configure Protégé </a:t>
            </a:r>
          </a:p>
          <a:p>
            <a:pPr lvl="1"/>
            <a:r>
              <a:rPr lang="en-US" sz="3200" dirty="0"/>
              <a:t>E.g., select a reasoner to use (e.g., </a:t>
            </a:r>
            <a:r>
              <a:rPr lang="en-US" sz="3200" dirty="0" err="1"/>
              <a:t>HermiT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046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3" cy="5184576"/>
          </a:xfrm>
        </p:spPr>
        <p:txBody>
          <a:bodyPr/>
          <a:lstStyle/>
          <a:p>
            <a:r>
              <a:rPr lang="en-US" dirty="0"/>
              <a:t>Think about </a:t>
            </a:r>
            <a:r>
              <a:rPr lang="en-US" dirty="0" err="1"/>
              <a:t>usecases</a:t>
            </a:r>
            <a:endParaRPr lang="en-US" dirty="0"/>
          </a:p>
          <a:p>
            <a:r>
              <a:rPr lang="en-US" dirty="0"/>
              <a:t>Preliminaries</a:t>
            </a:r>
          </a:p>
          <a:p>
            <a:pPr lvl="1"/>
            <a:r>
              <a:rPr lang="en-US" dirty="0"/>
              <a:t>Choose namespace URL, import other ontologies used</a:t>
            </a:r>
          </a:p>
          <a:p>
            <a:r>
              <a:rPr lang="en-US" dirty="0"/>
              <a:t>Identify and define classes</a:t>
            </a:r>
          </a:p>
          <a:p>
            <a:pPr lvl="1"/>
            <a:r>
              <a:rPr lang="en-US" dirty="0"/>
              <a:t>Place in hierarchy, add </a:t>
            </a:r>
            <a:r>
              <a:rPr lang="en-US" b="1" dirty="0"/>
              <a:t>axioms</a:t>
            </a:r>
            <a:r>
              <a:rPr lang="en-US" dirty="0"/>
              <a:t> and run reasoner to check for errors or omissions</a:t>
            </a:r>
          </a:p>
          <a:p>
            <a:r>
              <a:rPr lang="en-US" dirty="0"/>
              <a:t>Identify and define properties</a:t>
            </a:r>
          </a:p>
          <a:p>
            <a:pPr lvl="1"/>
            <a:r>
              <a:rPr lang="en-US" dirty="0"/>
              <a:t>Place in hierarchy, add </a:t>
            </a:r>
            <a:r>
              <a:rPr lang="en-US" b="1" dirty="0"/>
              <a:t>axioms</a:t>
            </a:r>
            <a:r>
              <a:rPr lang="en-US" dirty="0"/>
              <a:t>, run reasoner</a:t>
            </a:r>
          </a:p>
          <a:p>
            <a:r>
              <a:rPr lang="en-US" dirty="0"/>
              <a:t>Add individuals &amp; reasoner to check for problems</a:t>
            </a:r>
          </a:p>
          <a:p>
            <a:r>
              <a:rPr lang="en-US" dirty="0"/>
              <a:t>Add comments and labels</a:t>
            </a:r>
          </a:p>
          <a:p>
            <a:r>
              <a:rPr lang="en-US" dirty="0"/>
              <a:t>Export in desired formats, maybe upload to Web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0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workflow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1694"/>
            <a:ext cx="8496943" cy="5184576"/>
          </a:xfrm>
        </p:spPr>
        <p:txBody>
          <a:bodyPr/>
          <a:lstStyle/>
          <a:p>
            <a:r>
              <a:rPr lang="en-US" sz="3200" dirty="0"/>
              <a:t>Use </a:t>
            </a:r>
            <a:r>
              <a:rPr lang="en-US" sz="3200" dirty="0">
                <a:hlinkClick r:id="rId2"/>
              </a:rPr>
              <a:t>OOPS</a:t>
            </a:r>
            <a:r>
              <a:rPr lang="en-US" sz="3200" dirty="0"/>
              <a:t> to find common ontology pitfalls</a:t>
            </a:r>
          </a:p>
          <a:p>
            <a:pPr marL="395287" lvl="1" indent="0">
              <a:buNone/>
            </a:pPr>
            <a:r>
              <a:rPr lang="en-US" dirty="0" err="1"/>
              <a:t>OntOlogy</a:t>
            </a:r>
            <a:r>
              <a:rPr lang="en-US" dirty="0"/>
              <a:t> Pitfall Scanner detect many common pitfalls introduced when developing ontologies</a:t>
            </a:r>
            <a:endParaRPr lang="en-US" sz="2800" dirty="0"/>
          </a:p>
          <a:p>
            <a:r>
              <a:rPr lang="en-US" sz="3200" dirty="0"/>
              <a:t>Link concepts (and individuals) to common ontologies (e.g., DBpedia, Freebase, foaf)</a:t>
            </a:r>
          </a:p>
          <a:p>
            <a:pPr marL="395287" lvl="1" indent="0">
              <a:buNone/>
            </a:pPr>
            <a:r>
              <a:rPr lang="en-US" dirty="0"/>
              <a:t>Use owl:sameAs</a:t>
            </a:r>
          </a:p>
          <a:p>
            <a:r>
              <a:rPr lang="en-US" sz="3200" dirty="0"/>
              <a:t>Generate visualizations</a:t>
            </a:r>
          </a:p>
          <a:p>
            <a:r>
              <a:rPr lang="en-US" sz="3200" dirty="0"/>
              <a:t>Produce documentation</a:t>
            </a:r>
          </a:p>
          <a:p>
            <a:r>
              <a:rPr lang="en-US" sz="3200" dirty="0"/>
              <a:t>Develop examples with your use case(s)</a:t>
            </a:r>
          </a:p>
          <a:p>
            <a:r>
              <a:rPr lang="en-US" sz="3200" dirty="0"/>
              <a:t>Encode data, describe in </a:t>
            </a:r>
            <a:r>
              <a:rPr lang="en-US" sz="3200" dirty="0">
                <a:hlinkClick r:id="rId3"/>
              </a:rPr>
              <a:t>VoID</a:t>
            </a:r>
            <a:r>
              <a:rPr lang="en-US" sz="3200" dirty="0"/>
              <a:t> (Vocabulary of Interlinked Datasets),  add to LOD cloud</a:t>
            </a:r>
          </a:p>
        </p:txBody>
      </p:sp>
    </p:spTree>
    <p:extLst>
      <p:ext uri="{BB962C8B-B14F-4D97-AF65-F5344CB8AC3E}">
        <p14:creationId xmlns:p14="http://schemas.microsoft.com/office/powerpoint/2010/main" val="205290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Demonstration/HW4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9" y="1412874"/>
            <a:ext cx="8353176" cy="5328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Protégé OWL (v5.5) to build a simple ontology for people based on the following</a:t>
            </a:r>
          </a:p>
          <a:p>
            <a:pPr marL="457200" lvl="1" indent="-228600"/>
            <a:r>
              <a:rPr lang="en-US" dirty="0"/>
              <a:t>People have just one sex that’s either </a:t>
            </a:r>
            <a:r>
              <a:rPr lang="en-US" i="1" dirty="0"/>
              <a:t>male</a:t>
            </a:r>
            <a:r>
              <a:rPr lang="en-US" dirty="0"/>
              <a:t> or </a:t>
            </a:r>
            <a:r>
              <a:rPr lang="en-US" i="1" dirty="0"/>
              <a:t>female</a:t>
            </a:r>
            <a:r>
              <a:rPr lang="en-US" dirty="0"/>
              <a:t>, an integer age, and two parents, one male, one female</a:t>
            </a:r>
          </a:p>
          <a:p>
            <a:pPr marL="457200" lvl="1" indent="-228600"/>
            <a:r>
              <a:rPr lang="en-US" dirty="0"/>
              <a:t>A person’s grandparent is the parent of their parent</a:t>
            </a:r>
          </a:p>
          <a:p>
            <a:pPr marL="457200" lvl="1" indent="-228600"/>
            <a:r>
              <a:rPr lang="en-US" dirty="0"/>
              <a:t>Every person is either a man or a woman but not both</a:t>
            </a:r>
          </a:p>
          <a:p>
            <a:pPr marL="457200" lvl="1" indent="-228600"/>
            <a:r>
              <a:rPr lang="en-US" dirty="0"/>
              <a:t>A man is defined as any person whose sex is male and a woman as any person whose sex is female</a:t>
            </a:r>
          </a:p>
          <a:p>
            <a:pPr marL="457200" lvl="1" indent="-228600"/>
            <a:r>
              <a:rPr lang="en-US" dirty="0"/>
              <a:t>A boy is defined as a person whose sex is male and whose age is less than 18, a girl is …</a:t>
            </a:r>
          </a:p>
          <a:p>
            <a:pPr marL="457200" lvl="1" indent="-228600"/>
            <a:r>
              <a:rPr lang="en-US" dirty="0"/>
              <a:t>A person is either an adult or (age &gt;18), minor (age &lt;18), </a:t>
            </a:r>
            <a:r>
              <a:rPr lang="is-IS" dirty="0"/>
              <a:t>…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IDEs for Ontologies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424614" cy="511175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dirty="0"/>
              <a:t>Some people use simple text editors</a:t>
            </a:r>
          </a:p>
          <a:p>
            <a:pPr marL="455613" lvl="1" indent="-228600" eaLnBrk="1" hangingPunct="1">
              <a:defRPr/>
            </a:pPr>
            <a:r>
              <a:rPr lang="en-US" sz="2800" dirty="0">
                <a:ea typeface="ＭＳ Ｐゴシック" charset="0"/>
              </a:rPr>
              <a:t>Working with XML serialization will drive you crazy</a:t>
            </a:r>
          </a:p>
          <a:p>
            <a:pPr marL="455613" lvl="1" indent="-228600" eaLnBrk="1" hangingPunct="1">
              <a:defRPr/>
            </a:pPr>
            <a:r>
              <a:rPr lang="en-US" sz="2800" dirty="0">
                <a:ea typeface="ＭＳ Ｐゴシック" charset="0"/>
              </a:rPr>
              <a:t>Using Turtle or an abstract syntax works well</a:t>
            </a:r>
          </a:p>
          <a:p>
            <a:pPr marL="342900" indent="-342900" eaLnBrk="1" hangingPunct="1">
              <a:defRPr/>
            </a:pPr>
            <a:r>
              <a:rPr lang="en-US" sz="3200" dirty="0"/>
              <a:t>Others prefer an IDE</a:t>
            </a:r>
          </a:p>
          <a:p>
            <a:pPr marL="457200" lvl="1" indent="-228600" eaLnBrk="1" hangingPunct="1">
              <a:defRPr/>
            </a:pPr>
            <a:r>
              <a:rPr lang="en-US" sz="2800" dirty="0"/>
              <a:t>Good IDEs include support for reasoning, visualization, and more</a:t>
            </a:r>
          </a:p>
          <a:p>
            <a:pPr marL="342900" indent="-342900" eaLnBrk="1" hangingPunct="1">
              <a:defRPr/>
            </a:pPr>
            <a:r>
              <a:rPr lang="en-US" sz="3200" dirty="0">
                <a:hlinkClick r:id="rId3"/>
              </a:rPr>
              <a:t>Protégé</a:t>
            </a:r>
            <a:r>
              <a:rPr lang="en-US" sz="3200" dirty="0"/>
              <a:t> is a very popular IDE</a:t>
            </a:r>
          </a:p>
          <a:p>
            <a:pPr marL="457200" lvl="1" indent="-228600" eaLnBrk="1" hangingPunct="1">
              <a:defRPr/>
            </a:pPr>
            <a:r>
              <a:rPr lang="en-US" sz="2800" dirty="0"/>
              <a:t>From Stanford, free, lots of plugins</a:t>
            </a:r>
          </a:p>
          <a:p>
            <a:pPr marL="342900" indent="-342900" eaLnBrk="1" hangingPunct="1">
              <a:defRPr/>
            </a:pPr>
            <a:r>
              <a:rPr lang="en-US" sz="3200" dirty="0"/>
              <a:t>TopQuadrant </a:t>
            </a:r>
            <a:r>
              <a:rPr lang="en-US" sz="3200" dirty="0">
                <a:hlinkClick r:id="rId4"/>
              </a:rPr>
              <a:t>Composer</a:t>
            </a:r>
            <a:r>
              <a:rPr lang="en-US" sz="3200" dirty="0"/>
              <a:t> is also good</a:t>
            </a:r>
          </a:p>
          <a:p>
            <a:pPr marL="457200" lvl="1" indent="-228600" eaLnBrk="1" hangingPunct="1">
              <a:defRPr/>
            </a:pPr>
            <a:r>
              <a:rPr lang="en-US" sz="2800" dirty="0"/>
              <a:t>Feature rich but expensive ($600 for a single license)</a:t>
            </a:r>
          </a:p>
          <a:p>
            <a:pPr marL="342900" indent="-342900" eaLnBrk="1" hangingPunct="1">
              <a:defRPr/>
            </a:pP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3312616" cy="4967288"/>
          </a:xfrm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AllDifferent</a:t>
            </a:r>
            <a:r>
              <a:rPr lang="en-US" b="1" dirty="0"/>
              <a:t> people</a:t>
            </a:r>
          </a:p>
          <a:p>
            <a:pPr marL="114300" lvl="1" indent="0">
              <a:buNone/>
            </a:pPr>
            <a:r>
              <a:rPr lang="en-US" b="1" dirty="0"/>
              <a:t>Alice F</a:t>
            </a:r>
          </a:p>
          <a:p>
            <a:pPr marL="114300" lvl="1" indent="0">
              <a:buNone/>
            </a:pPr>
            <a:r>
              <a:rPr lang="en-US" b="1" dirty="0"/>
              <a:t>Bob M</a:t>
            </a:r>
          </a:p>
          <a:p>
            <a:pPr marL="114300" lvl="1" indent="0">
              <a:buNone/>
            </a:pPr>
            <a:r>
              <a:rPr lang="en-US" b="1" dirty="0"/>
              <a:t>Carol F</a:t>
            </a:r>
          </a:p>
          <a:p>
            <a:pPr marL="114300" lvl="1" indent="0">
              <a:buNone/>
            </a:pPr>
            <a:r>
              <a:rPr lang="en-US" b="1" dirty="0"/>
              <a:t>Don M</a:t>
            </a:r>
          </a:p>
          <a:p>
            <a:pPr marL="114300" lvl="1" indent="0">
              <a:buNone/>
            </a:pPr>
            <a:r>
              <a:rPr lang="en-US" b="1" dirty="0"/>
              <a:t>Edith F</a:t>
            </a:r>
          </a:p>
          <a:p>
            <a:pPr marL="114300" lvl="1" indent="0">
              <a:buNone/>
            </a:pPr>
            <a:r>
              <a:rPr lang="en-US" b="1" dirty="0"/>
              <a:t>Pat ?</a:t>
            </a:r>
          </a:p>
          <a:p>
            <a:pPr marL="0" indent="-287337">
              <a:buNone/>
            </a:pPr>
            <a:r>
              <a:rPr lang="en-US" b="1" dirty="0"/>
              <a:t>Other people</a:t>
            </a:r>
          </a:p>
          <a:p>
            <a:pPr marL="114300" lvl="1" indent="0">
              <a:buNone/>
            </a:pPr>
            <a:r>
              <a:rPr lang="en-US" b="1" dirty="0"/>
              <a:t>Frank M</a:t>
            </a:r>
          </a:p>
          <a:p>
            <a:pPr marL="114300" lvl="1" indent="0">
              <a:buNone/>
            </a:pPr>
            <a:r>
              <a:rPr lang="en-US" b="1" dirty="0"/>
              <a:t>Gwen 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1412776"/>
            <a:ext cx="4536504" cy="49672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Some possible test cases</a:t>
            </a:r>
          </a:p>
          <a:p>
            <a:r>
              <a:rPr lang="en-US" sz="2400" dirty="0"/>
              <a:t>Alice parent Bob . Bob parent Carol</a:t>
            </a:r>
          </a:p>
          <a:p>
            <a:pPr lvl="1"/>
            <a:r>
              <a:rPr lang="en-US" sz="2000" dirty="0"/>
              <a:t>Alice grandparent Carol</a:t>
            </a:r>
          </a:p>
          <a:p>
            <a:r>
              <a:rPr lang="en-US" sz="2400" dirty="0"/>
              <a:t>Alice parent Bob . Alice parent Don.</a:t>
            </a:r>
          </a:p>
          <a:p>
            <a:pPr lvl="1"/>
            <a:r>
              <a:rPr lang="en-US" sz="2000" dirty="0"/>
              <a:t>Contradiction</a:t>
            </a:r>
          </a:p>
          <a:p>
            <a:r>
              <a:rPr lang="en-US" sz="2400" dirty="0"/>
              <a:t>Alice parent Bob . Pat parent Bob</a:t>
            </a:r>
          </a:p>
          <a:p>
            <a:pPr lvl="1"/>
            <a:r>
              <a:rPr lang="en-US" sz="2000" dirty="0"/>
              <a:t>Pat a female</a:t>
            </a:r>
          </a:p>
          <a:p>
            <a:r>
              <a:rPr lang="en-US" sz="2400" dirty="0"/>
              <a:t>Alice parent Bob . Gwen parent Bob .</a:t>
            </a:r>
          </a:p>
          <a:p>
            <a:pPr lvl="1"/>
            <a:r>
              <a:rPr lang="en-US" sz="2000" dirty="0"/>
              <a:t>Alice owl:sameAs Gwen</a:t>
            </a:r>
          </a:p>
        </p:txBody>
      </p:sp>
    </p:spTree>
    <p:extLst>
      <p:ext uri="{BB962C8B-B14F-4D97-AF65-F5344CB8AC3E}">
        <p14:creationId xmlns:p14="http://schemas.microsoft.com/office/powerpoint/2010/main" val="154240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Protégé 5.5</a:t>
            </a:r>
          </a:p>
        </p:txBody>
      </p:sp>
      <p:pic>
        <p:nvPicPr>
          <p:cNvPr id="3" name="Picture 2" descr="Screen Shot 2016-10-26 at 3.3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2" y="980728"/>
            <a:ext cx="9144000" cy="62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Protégé 5.5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3200" dirty="0">
                <a:hlinkClick r:id="rId2"/>
              </a:rPr>
              <a:t>http://</a:t>
            </a:r>
            <a:r>
              <a:rPr lang="en-US" sz="3200" dirty="0" err="1">
                <a:hlinkClick r:id="rId2"/>
              </a:rPr>
              <a:t>protege.stanford.edu</a:t>
            </a:r>
            <a:r>
              <a:rPr lang="en-US" sz="3200" dirty="0">
                <a:hlinkClick r:id="rId2"/>
              </a:rPr>
              <a:t>/</a:t>
            </a:r>
            <a:endParaRPr lang="en-US" sz="3200" dirty="0"/>
          </a:p>
          <a:p>
            <a:pPr>
              <a:spcAft>
                <a:spcPts val="600"/>
              </a:spcAft>
            </a:pPr>
            <a:r>
              <a:rPr lang="en-US" sz="3200" dirty="0"/>
              <a:t>Free, open source ontology editor and KB framework 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Predates OWL, still supports earlier Frames representation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In Java, extensible, large community of users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Requires Java Runtime Environment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hlinkClick r:id="rId3"/>
              </a:rPr>
              <a:t>Desktop</a:t>
            </a:r>
            <a:r>
              <a:rPr lang="en-US" sz="3200" dirty="0"/>
              <a:t> and </a:t>
            </a:r>
            <a:r>
              <a:rPr lang="en-US" sz="3200" dirty="0">
                <a:hlinkClick r:id="rId4"/>
              </a:rPr>
              <a:t>Web</a:t>
            </a:r>
            <a:r>
              <a:rPr lang="en-US" sz="3200" dirty="0"/>
              <a:t> versions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Works will under Linux, Mac OS X and Windows</a:t>
            </a:r>
          </a:p>
        </p:txBody>
      </p:sp>
    </p:spTree>
    <p:extLst>
      <p:ext uri="{BB962C8B-B14F-4D97-AF65-F5344CB8AC3E}">
        <p14:creationId xmlns:p14="http://schemas.microsoft.com/office/powerpoint/2010/main" val="251854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Protégé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2" y="1044575"/>
            <a:ext cx="9971156" cy="61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Protégé </a:t>
            </a:r>
          </a:p>
        </p:txBody>
      </p:sp>
      <p:pic>
        <p:nvPicPr>
          <p:cNvPr id="6" name="Picture 5" descr="Screen Shot 2014-04-09 at 11.19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" y="908720"/>
            <a:ext cx="9144000" cy="64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YAS: Yet Another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 OWL's official abstract syntax nor XML serialization is easy to read or use</a:t>
            </a:r>
          </a:p>
          <a:p>
            <a:r>
              <a:rPr lang="en-US" dirty="0"/>
              <a:t>Protégé uses the Manchester syntax</a:t>
            </a:r>
          </a:p>
          <a:p>
            <a:r>
              <a:rPr lang="en-US" dirty="0"/>
              <a:t>Simpler and more compact: “some” and “only”, not “</a:t>
            </a:r>
            <a:r>
              <a:rPr lang="en-US" dirty="0" err="1"/>
              <a:t>someValuesFrom</a:t>
            </a:r>
            <a:r>
              <a:rPr lang="en-US" dirty="0"/>
              <a:t>” and “</a:t>
            </a:r>
            <a:r>
              <a:rPr lang="en-US" dirty="0" err="1"/>
              <a:t>allValuesFrom</a:t>
            </a:r>
            <a:r>
              <a:rPr lang="en-US" dirty="0"/>
              <a:t>”</a:t>
            </a:r>
          </a:p>
          <a:p>
            <a:r>
              <a:rPr lang="en-US" dirty="0"/>
              <a:t>A W3C recommendation (</a:t>
            </a:r>
            <a:r>
              <a:rPr lang="en-US" dirty="0">
                <a:hlinkClick r:id="rId2"/>
              </a:rPr>
              <a:t>http://bit.ly/manSyn</a:t>
            </a:r>
            <a:r>
              <a:rPr lang="en-US" dirty="0"/>
              <a:t>),  used in the OWL 2 Primer (</a:t>
            </a:r>
            <a:r>
              <a:rPr lang="en-US" dirty="0">
                <a:hlinkClick r:id="rId3"/>
              </a:rPr>
              <a:t>http://bit.ly/OWL2Pri</a:t>
            </a:r>
            <a:r>
              <a:rPr lang="en-US" dirty="0"/>
              <a:t>)</a:t>
            </a:r>
          </a:p>
          <a:p>
            <a:pPr marL="395287" lvl="1" indent="0">
              <a:buNone/>
            </a:pPr>
            <a:r>
              <a:rPr lang="en-US" sz="2800" dirty="0"/>
              <a:t>Class: man</a:t>
            </a:r>
          </a:p>
          <a:p>
            <a:pPr marL="395287" lvl="1" indent="0">
              <a:buNone/>
            </a:pPr>
            <a:r>
              <a:rPr lang="en-US" sz="2800" dirty="0"/>
              <a:t>   Annotations: </a:t>
            </a:r>
            <a:r>
              <a:rPr lang="en-US" sz="2800" dirty="0" err="1"/>
              <a:t>rdfs:label</a:t>
            </a:r>
            <a:r>
              <a:rPr lang="en-US" sz="2800" dirty="0"/>
              <a:t> "man"</a:t>
            </a:r>
          </a:p>
          <a:p>
            <a:pPr marL="395287" lvl="1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EquivalentTo</a:t>
            </a:r>
            <a:r>
              <a:rPr lang="en-US" sz="2800" dirty="0"/>
              <a:t>: adult and male and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Manchester OWL syntax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258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6E33267-FC3F-334E-98DC-07C897B24439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8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9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Manchester OWL syntax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33625"/>
            <a:ext cx="84836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D8215A-C64F-7A42-9122-C1D1515C23A8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9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22827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11163</TotalTime>
  <Words>926</Words>
  <Application>Microsoft Macintosh PowerPoint</Application>
  <PresentationFormat>On-screen Show (4:3)</PresentationFormat>
  <Paragraphs>129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Regular</vt:lpstr>
      <vt:lpstr>Courier New</vt:lpstr>
      <vt:lpstr>Wingdings</vt:lpstr>
      <vt:lpstr>Capsules</vt:lpstr>
      <vt:lpstr>Ontology Editors</vt:lpstr>
      <vt:lpstr>IDEs for Ontologies</vt:lpstr>
      <vt:lpstr>Protégé 5.5</vt:lpstr>
      <vt:lpstr>Protégé 5.5</vt:lpstr>
      <vt:lpstr>Desktop Protégé </vt:lpstr>
      <vt:lpstr>Web Protégé </vt:lpstr>
      <vt:lpstr>YAS: Yet Another Syntax</vt:lpstr>
      <vt:lpstr>Manchester OWL syntax</vt:lpstr>
      <vt:lpstr>Manchester OWL syntax</vt:lpstr>
      <vt:lpstr>Example 1</vt:lpstr>
      <vt:lpstr>Example: People with just boys</vt:lpstr>
      <vt:lpstr>Example: People with just boys</vt:lpstr>
      <vt:lpstr>Example: People with just boys</vt:lpstr>
      <vt:lpstr>Example 2</vt:lpstr>
      <vt:lpstr>Data values and datatypes</vt:lpstr>
      <vt:lpstr>Demonstration</vt:lpstr>
      <vt:lpstr>A basic workflow</vt:lpstr>
      <vt:lpstr>More workflow steps</vt:lpstr>
      <vt:lpstr>Demonstration/HW4</vt:lpstr>
      <vt:lpstr>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151</cp:revision>
  <cp:lastPrinted>2014-04-09T17:55:53Z</cp:lastPrinted>
  <dcterms:created xsi:type="dcterms:W3CDTF">2009-03-04T21:38:52Z</dcterms:created>
  <dcterms:modified xsi:type="dcterms:W3CDTF">2019-11-04T23:03:25Z</dcterms:modified>
</cp:coreProperties>
</file>