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364" r:id="rId3"/>
    <p:sldId id="403" r:id="rId4"/>
    <p:sldId id="340" r:id="rId5"/>
    <p:sldId id="369" r:id="rId6"/>
    <p:sldId id="365" r:id="rId7"/>
    <p:sldId id="366" r:id="rId8"/>
    <p:sldId id="408" r:id="rId9"/>
    <p:sldId id="368" r:id="rId10"/>
    <p:sldId id="367" r:id="rId11"/>
    <p:sldId id="392" r:id="rId12"/>
    <p:sldId id="393" r:id="rId13"/>
    <p:sldId id="409" r:id="rId14"/>
    <p:sldId id="346" r:id="rId15"/>
    <p:sldId id="410" r:id="rId16"/>
    <p:sldId id="349" r:id="rId17"/>
    <p:sldId id="396" r:id="rId18"/>
    <p:sldId id="399" r:id="rId19"/>
    <p:sldId id="407" r:id="rId20"/>
    <p:sldId id="382" r:id="rId21"/>
    <p:sldId id="383" r:id="rId22"/>
    <p:sldId id="400" r:id="rId23"/>
    <p:sldId id="404" r:id="rId24"/>
    <p:sldId id="406" r:id="rId25"/>
    <p:sldId id="384" r:id="rId26"/>
    <p:sldId id="385" r:id="rId27"/>
  </p:sldIdLst>
  <p:sldSz cx="9144000" cy="6858000" type="screen4x3"/>
  <p:notesSz cx="9601200" cy="73152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12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66FF"/>
    <a:srgbClr val="0000CC"/>
    <a:srgbClr val="E1F4FF"/>
    <a:srgbClr val="5F5F5F"/>
    <a:srgbClr val="000000"/>
    <a:srgbClr val="CCE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8"/>
    <p:restoredTop sz="91390"/>
  </p:normalViewPr>
  <p:slideViewPr>
    <p:cSldViewPr showGuides="1">
      <p:cViewPr>
        <p:scale>
          <a:sx n="100" d="100"/>
          <a:sy n="100" d="100"/>
        </p:scale>
        <p:origin x="480" y="160"/>
      </p:cViewPr>
      <p:guideLst>
        <p:guide orient="horz" pos="980"/>
        <p:guide pos="12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-852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pPr>
              <a:defRPr/>
            </a:pPr>
            <a:fld id="{3C1F612D-6B51-7846-9A4E-E8838E20F1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729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4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noProof="0" dirty="0"/>
              <a:t>Click to edit Master text styles</a:t>
            </a:r>
          </a:p>
          <a:p>
            <a:pPr lvl="1"/>
            <a:r>
              <a:rPr lang="el-GR" noProof="0" dirty="0"/>
              <a:t>Second level</a:t>
            </a:r>
          </a:p>
          <a:p>
            <a:pPr lvl="2"/>
            <a:r>
              <a:rPr lang="el-GR" noProof="0" dirty="0"/>
              <a:t>Third level</a:t>
            </a:r>
          </a:p>
          <a:p>
            <a:pPr lvl="3"/>
            <a:r>
              <a:rPr lang="el-GR" noProof="0" dirty="0"/>
              <a:t>Fourth level</a:t>
            </a:r>
          </a:p>
          <a:p>
            <a:pPr lvl="4"/>
            <a:r>
              <a:rPr lang="el-GR" noProof="0" dirty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400"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5" tIns="48328" rIns="96655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400">
                <a:latin typeface="Calibri"/>
              </a:defRPr>
            </a:lvl1pPr>
          </a:lstStyle>
          <a:p>
            <a:pPr>
              <a:defRPr/>
            </a:pPr>
            <a:fld id="{922BCF3D-3911-B24C-9FC7-94837166168B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242615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41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12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 follows since either P or Q is true and both imply that R is true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This seems to get did of the disjunction, but if we treat not as prolog’s negation as failure, it does not help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4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789363"/>
            <a:ext cx="6119813" cy="1249362"/>
          </a:xfrm>
        </p:spPr>
        <p:txBody>
          <a:bodyPr anchor="ctr"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90600"/>
            <a:ext cx="8447087" cy="1905000"/>
          </a:xfrm>
          <a:prstGeom prst="roundRect">
            <a:avLst>
              <a:gd name="adj" fmla="val 50000"/>
            </a:avLst>
          </a:prstGeom>
          <a:noFill/>
        </p:spPr>
        <p:txBody>
          <a:bodyPr anchorCtr="0"/>
          <a:lstStyle>
            <a:lvl1pPr>
              <a:defRPr sz="4000"/>
            </a:lvl1pPr>
          </a:lstStyle>
          <a:p>
            <a:r>
              <a:rPr lang="el-GR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574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453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6119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6119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4044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60350"/>
            <a:ext cx="8496300" cy="784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5288" y="1412875"/>
            <a:ext cx="8353425" cy="4967288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9864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43488" y="1905000"/>
            <a:ext cx="3979862" cy="201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43488" y="4076700"/>
            <a:ext cx="3979862" cy="201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152525" y="62865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/>
              </a:defRPr>
            </a:lvl1pPr>
          </a:lstStyle>
          <a:p>
            <a:pPr>
              <a:defRPr/>
            </a:pPr>
            <a:fld id="{3EB3359D-B25E-B548-951F-B06C0BB299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25786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961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386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412875"/>
            <a:ext cx="4100512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100513" cy="4967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0428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694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373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34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36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2866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8496300" cy="784225"/>
          </a:xfrm>
          <a:prstGeom prst="roundRect">
            <a:avLst>
              <a:gd name="adj" fmla="val 21667"/>
            </a:avLst>
          </a:prstGeom>
          <a:solidFill>
            <a:srgbClr val="E1F4FF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l-GR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353425" cy="49672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/>
              <a:t>Click to edit Master text styles</a:t>
            </a:r>
          </a:p>
          <a:p>
            <a:pPr lvl="1"/>
            <a:r>
              <a:rPr lang="el-GR"/>
              <a:t>Second level</a:t>
            </a:r>
          </a:p>
          <a:p>
            <a:pPr lvl="2"/>
            <a:r>
              <a:rPr lang="el-GR"/>
              <a:t>Third level</a:t>
            </a:r>
          </a:p>
          <a:p>
            <a:pPr lvl="3"/>
            <a:r>
              <a:rPr lang="el-GR"/>
              <a:t>Fourth level</a:t>
            </a:r>
          </a:p>
          <a:p>
            <a:pPr lvl="4"/>
            <a:r>
              <a:rPr lang="el-GR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/>
          <a:ea typeface="ＭＳ Ｐゴシック" pitchFamily="-65" charset="-128"/>
          <a:cs typeface="ＭＳ Ｐゴシック" pitchFamily="-65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Calibri" charset="0"/>
          <a:ea typeface="ＭＳ Ｐゴシック" pitchFamily="-65" charset="-128"/>
          <a:cs typeface="ＭＳ Ｐゴシック" pitchFamily="-65" charset="-128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Arial" charset="0"/>
        </a:defRPr>
      </a:lvl9pPr>
    </p:titleStyle>
    <p:bodyStyle>
      <a:lvl1pPr marL="280988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3200">
          <a:solidFill>
            <a:srgbClr val="000000"/>
          </a:solidFill>
          <a:latin typeface="Calibri"/>
          <a:ea typeface="ＭＳ Ｐゴシック" pitchFamily="-65" charset="-128"/>
          <a:cs typeface="ＭＳ Ｐゴシック" pitchFamily="-65" charset="-128"/>
        </a:defRPr>
      </a:lvl1pPr>
      <a:lvl2pPr marL="682625" indent="-2873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800">
          <a:solidFill>
            <a:srgbClr val="000000"/>
          </a:solidFill>
          <a:latin typeface="Calibri"/>
          <a:ea typeface="ＭＳ Ｐゴシック" charset="-128"/>
        </a:defRPr>
      </a:lvl2pPr>
      <a:lvl3pPr marL="1023938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400">
          <a:solidFill>
            <a:srgbClr val="000000"/>
          </a:solidFill>
          <a:latin typeface="Calibri"/>
          <a:ea typeface="ＭＳ Ｐゴシック" charset="-128"/>
        </a:defRPr>
      </a:lvl3pPr>
      <a:lvl4pPr marL="1365250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rgbClr val="000000"/>
          </a:solidFill>
          <a:latin typeface="Calibri"/>
          <a:ea typeface="ＭＳ Ｐゴシック" charset="-128"/>
        </a:defRPr>
      </a:lvl4pPr>
      <a:lvl5pPr marL="1706563" indent="-2270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sz="2000">
          <a:solidFill>
            <a:srgbClr val="000000"/>
          </a:solidFill>
          <a:latin typeface="Calibri"/>
          <a:ea typeface="ＭＳ Ｐゴシック" charset="-128"/>
        </a:defRPr>
      </a:lvl5pPr>
      <a:lvl6pPr marL="21637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6pPr>
      <a:lvl7pPr marL="26209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7pPr>
      <a:lvl8pPr marL="30781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8pPr>
      <a:lvl9pPr marL="3535363" indent="-227013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erbrand_structure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rif-overview/" TargetMode="External"/><Relationship Id="rId2" Type="http://schemas.openxmlformats.org/officeDocument/2006/relationships/hyperlink" Target="http://en.wikipedia.org/wiki/Semantic_Web_Rule_Langu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Undecidable_proble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Submission/2004/SUBM-SWRL-20040521/#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rif-overview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gic_programm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lo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Alfred_Horn" TargetMode="External"/><Relationship Id="rId4" Type="http://schemas.openxmlformats.org/officeDocument/2006/relationships/hyperlink" Target="http://en.wikipedia.org/wiki/Horn_claus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2"/>
          <p:cNvSpPr>
            <a:spLocks noGrp="1" noChangeArrowheads="1"/>
          </p:cNvSpPr>
          <p:nvPr>
            <p:ph type="ctrTitle"/>
          </p:nvPr>
        </p:nvSpPr>
        <p:spPr>
          <a:xfrm>
            <a:off x="468313" y="1341438"/>
            <a:ext cx="8447087" cy="439261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E1F4FF"/>
                </a:solidFill>
              </a14:hiddenFill>
            </a:ext>
          </a:ex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60000"/>
              </a:spcBef>
            </a:pPr>
            <a:r>
              <a:rPr lang="en-US" sz="9800" dirty="0">
                <a:latin typeface="Calibri" charset="0"/>
                <a:ea typeface="ＭＳ Ｐゴシック" charset="0"/>
                <a:cs typeface="ＭＳ Ｐゴシック" charset="0"/>
              </a:rPr>
              <a:t>OWL, DL and rules</a:t>
            </a:r>
            <a:endParaRPr lang="el-GR" sz="44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2" name="Text Box 9"/>
          <p:cNvSpPr txBox="1">
            <a:spLocks noChangeArrowheads="1"/>
          </p:cNvSpPr>
          <p:nvPr/>
        </p:nvSpPr>
        <p:spPr bwMode="auto">
          <a:xfrm>
            <a:off x="0" y="6519863"/>
            <a:ext cx="9144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latin typeface="Calibri" charset="0"/>
              </a:rPr>
              <a:t>Based on slides from Grigoris Antoniou, Frank van Harmele and Vassilis Papataxiarhis</a:t>
            </a:r>
            <a:endParaRPr lang="el-GR" sz="1600"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Where are the quantifiers?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Quantifiers (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forall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exists) are implicit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Variables in </a:t>
            </a:r>
            <a:r>
              <a:rPr lang="en-US" i="1" dirty="0">
                <a:latin typeface="Calibri" charset="0"/>
                <a:ea typeface="ＭＳ Ｐゴシック" charset="0"/>
              </a:rPr>
              <a:t>rule head</a:t>
            </a:r>
            <a:r>
              <a:rPr lang="en-US" dirty="0">
                <a:latin typeface="Calibri" charset="0"/>
                <a:ea typeface="ＭＳ Ｐゴシック" charset="0"/>
              </a:rPr>
              <a:t> are universally quantified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Variables only </a:t>
            </a:r>
            <a:r>
              <a:rPr lang="en-US" i="1" dirty="0">
                <a:latin typeface="Calibri" charset="0"/>
                <a:ea typeface="ＭＳ Ｐゴシック" charset="0"/>
              </a:rPr>
              <a:t>in rule body</a:t>
            </a:r>
            <a:r>
              <a:rPr lang="en-US" dirty="0">
                <a:latin typeface="Calibri" charset="0"/>
                <a:ea typeface="ＭＳ Ｐゴシック" charset="0"/>
              </a:rPr>
              <a:t> existentially quantified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Example: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latin typeface="Calibri" charset="0"/>
                <a:ea typeface="ＭＳ Ｐゴシック" charset="0"/>
              </a:rPr>
              <a:t>IsParent</a:t>
            </a:r>
            <a:r>
              <a:rPr lang="en-US" dirty="0">
                <a:latin typeface="Calibri" charset="0"/>
                <a:ea typeface="ＭＳ Ｐゴシック" charset="0"/>
              </a:rPr>
              <a:t>(?x) :- </a:t>
            </a:r>
            <a:r>
              <a:rPr lang="en-US" dirty="0" err="1">
                <a:latin typeface="Calibri" charset="0"/>
                <a:ea typeface="ＭＳ Ｐゴシック" charset="0"/>
              </a:rPr>
              <a:t>hasChild</a:t>
            </a:r>
            <a:r>
              <a:rPr lang="en-US" dirty="0">
                <a:latin typeface="Calibri" charset="0"/>
                <a:ea typeface="ＭＳ Ｐゴシック" charset="0"/>
              </a:rPr>
              <a:t>(?x, ?y).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latin typeface="Calibri" charset="0"/>
                <a:ea typeface="ＭＳ Ｐゴシック" charset="0"/>
              </a:rPr>
              <a:t>isParent</a:t>
            </a:r>
            <a:r>
              <a:rPr lang="en-US" dirty="0">
                <a:latin typeface="Calibri" charset="0"/>
                <a:ea typeface="ＭＳ Ｐゴシック" charset="0"/>
              </a:rPr>
              <a:t>(X) ← </a:t>
            </a:r>
            <a:r>
              <a:rPr lang="en-US" dirty="0" err="1">
                <a:latin typeface="Calibri" charset="0"/>
                <a:ea typeface="ＭＳ Ｐゴシック" charset="0"/>
              </a:rPr>
              <a:t>hasChild</a:t>
            </a:r>
            <a:r>
              <a:rPr lang="en-US" dirty="0">
                <a:latin typeface="Calibri" charset="0"/>
                <a:ea typeface="ＭＳ Ｐゴシック" charset="0"/>
              </a:rPr>
              <a:t>(X,Y)</a:t>
            </a:r>
          </a:p>
          <a:p>
            <a:pPr lvl="1">
              <a:lnSpc>
                <a:spcPct val="110000"/>
              </a:lnSpc>
            </a:pPr>
            <a:r>
              <a:rPr lang="en-US" dirty="0" err="1">
                <a:latin typeface="Calibri" charset="0"/>
                <a:ea typeface="ＭＳ Ｐゴシック" charset="0"/>
              </a:rPr>
              <a:t>forAll</a:t>
            </a:r>
            <a:r>
              <a:rPr lang="en-US" dirty="0">
                <a:latin typeface="Calibri" charset="0"/>
                <a:ea typeface="ＭＳ Ｐゴシック" charset="0"/>
              </a:rPr>
              <a:t> X: </a:t>
            </a:r>
            <a:r>
              <a:rPr lang="en-US" dirty="0" err="1">
                <a:latin typeface="Calibri" charset="0"/>
                <a:ea typeface="ＭＳ Ｐゴシック" charset="0"/>
              </a:rPr>
              <a:t>isParent</a:t>
            </a:r>
            <a:r>
              <a:rPr lang="en-US" dirty="0">
                <a:latin typeface="Calibri" charset="0"/>
                <a:ea typeface="ＭＳ Ｐゴシック" charset="0"/>
              </a:rPr>
              <a:t>(X) if </a:t>
            </a:r>
            <a:r>
              <a:rPr lang="en-US" dirty="0" err="1">
                <a:latin typeface="Calibri" charset="0"/>
                <a:ea typeface="ＭＳ Ｐゴシック" charset="0"/>
              </a:rPr>
              <a:t>Exisits</a:t>
            </a:r>
            <a:r>
              <a:rPr lang="en-US" dirty="0">
                <a:latin typeface="Calibri" charset="0"/>
                <a:ea typeface="ＭＳ Ｐゴシック" charset="0"/>
              </a:rPr>
              <a:t> Y: </a:t>
            </a:r>
            <a:r>
              <a:rPr lang="en-US" dirty="0" err="1">
                <a:latin typeface="Calibri" charset="0"/>
                <a:ea typeface="ＭＳ Ｐゴシック" charset="0"/>
              </a:rPr>
              <a:t>hasChild</a:t>
            </a:r>
            <a:r>
              <a:rPr lang="en-US" dirty="0">
                <a:latin typeface="Calibri" charset="0"/>
                <a:ea typeface="ＭＳ Ｐゴシック" charset="0"/>
              </a:rPr>
              <a:t>(X,Y)</a:t>
            </a:r>
            <a:br>
              <a:rPr lang="en-US" dirty="0">
                <a:latin typeface="Calibri" charset="0"/>
                <a:ea typeface="ＭＳ Ｐゴシック" charset="0"/>
              </a:rPr>
            </a:br>
            <a:r>
              <a:rPr lang="en-US" dirty="0"/>
              <a:t>∀</a:t>
            </a:r>
            <a:r>
              <a:rPr lang="en-US" dirty="0">
                <a:latin typeface="Calibri" charset="0"/>
                <a:ea typeface="ＭＳ Ｐゴシック" charset="0"/>
              </a:rPr>
              <a:t>X </a:t>
            </a:r>
            <a:r>
              <a:rPr lang="en-US" dirty="0" err="1">
                <a:latin typeface="Calibri" charset="0"/>
                <a:ea typeface="ＭＳ Ｐゴシック" charset="0"/>
              </a:rPr>
              <a:t>isParent</a:t>
            </a:r>
            <a:r>
              <a:rPr lang="en-US" dirty="0">
                <a:latin typeface="Calibri" charset="0"/>
                <a:ea typeface="ＭＳ Ｐゴシック" charset="0"/>
              </a:rPr>
              <a:t>(X) </a:t>
            </a:r>
            <a:r>
              <a:rPr lang="en-US" dirty="0"/>
              <a:t>→</a:t>
            </a:r>
            <a:r>
              <a:rPr lang="en-US" dirty="0">
                <a:latin typeface="Calibri" charset="0"/>
                <a:ea typeface="ＭＳ Ｐゴシック" charset="0"/>
              </a:rPr>
              <a:t>  </a:t>
            </a:r>
            <a:r>
              <a:rPr lang="en-US" dirty="0"/>
              <a:t>∃</a:t>
            </a:r>
            <a:r>
              <a:rPr lang="en-US" dirty="0">
                <a:latin typeface="Calibri" charset="0"/>
                <a:ea typeface="ＭＳ Ｐゴシック" charset="0"/>
              </a:rPr>
              <a:t>Y </a:t>
            </a:r>
            <a:r>
              <a:rPr lang="en-US" dirty="0" err="1">
                <a:latin typeface="Calibri" charset="0"/>
                <a:ea typeface="ＭＳ Ｐゴシック" charset="0"/>
              </a:rPr>
              <a:t>hasChild</a:t>
            </a:r>
            <a:r>
              <a:rPr lang="en-US" dirty="0">
                <a:latin typeface="Calibri" charset="0"/>
                <a:ea typeface="ＭＳ Ｐゴシック" charset="0"/>
              </a:rPr>
              <a:t>(X,Y)</a:t>
            </a:r>
          </a:p>
          <a:p>
            <a:pPr>
              <a:lnSpc>
                <a:spcPct val="110000"/>
              </a:lnSpc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Facts &amp; rule conclusions are definite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Definite means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not a disjunction</a:t>
            </a:r>
          </a:p>
          <a:p>
            <a:pPr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Facts are rule with the trivial true condition</a:t>
            </a:r>
          </a:p>
          <a:p>
            <a:pPr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Consider these true facts:</a:t>
            </a:r>
          </a:p>
          <a:p>
            <a:pPr marL="393700" lvl="1" indent="0">
              <a:lnSpc>
                <a:spcPct val="110000"/>
              </a:lnSpc>
              <a:buFontTx/>
              <a:buNone/>
            </a:pPr>
            <a:r>
              <a:rPr lang="en-US">
                <a:latin typeface="Calibri" charset="0"/>
                <a:ea typeface="ＭＳ Ｐゴシック" charset="0"/>
              </a:rPr>
              <a:t>P </a:t>
            </a:r>
            <a:r>
              <a:rPr lang="en-US">
                <a:latin typeface="ＭＳ ゴシック" charset="0"/>
                <a:ea typeface="ＭＳ ゴシック" charset="0"/>
                <a:cs typeface="ＭＳ ゴシック" charset="0"/>
              </a:rPr>
              <a:t>∨</a:t>
            </a:r>
            <a:r>
              <a:rPr lang="en-US">
                <a:latin typeface="Calibri" charset="0"/>
                <a:ea typeface="ＭＳ ゴシック" charset="0"/>
                <a:cs typeface="ＭＳ ゴシック" charset="0"/>
              </a:rPr>
              <a:t> Q         # either P or Q (or both) are true</a:t>
            </a:r>
          </a:p>
          <a:p>
            <a:pPr marL="393700" lvl="1" indent="0">
              <a:lnSpc>
                <a:spcPct val="110000"/>
              </a:lnSpc>
              <a:buFontTx/>
              <a:buNone/>
            </a:pPr>
            <a:r>
              <a:rPr lang="en-US">
                <a:latin typeface="Calibri" charset="0"/>
                <a:ea typeface="ＭＳ ゴシック" charset="0"/>
                <a:cs typeface="ＭＳ ゴシック" charset="0"/>
              </a:rPr>
              <a:t>P </a:t>
            </a:r>
            <a:r>
              <a:rPr lang="en-US">
                <a:latin typeface="Wingdings" charset="0"/>
                <a:ea typeface="ＭＳ Ｐゴシック" charset="0"/>
                <a:cs typeface="Wingdings" charset="0"/>
              </a:rPr>
              <a:t></a:t>
            </a:r>
            <a:r>
              <a:rPr lang="en-US">
                <a:latin typeface="Calibri" charset="0"/>
                <a:ea typeface="ＭＳ Ｐゴシック" charset="0"/>
                <a:cs typeface="Wingdings" charset="0"/>
              </a:rPr>
              <a:t> R         # if P is true, then R is true</a:t>
            </a:r>
          </a:p>
          <a:p>
            <a:pPr marL="393700" lvl="1" indent="0">
              <a:lnSpc>
                <a:spcPct val="110000"/>
              </a:lnSpc>
              <a:buFontTx/>
              <a:buNone/>
            </a:pPr>
            <a:r>
              <a:rPr lang="en-US">
                <a:latin typeface="Calibri" charset="0"/>
                <a:ea typeface="ＭＳ Ｐゴシック" charset="0"/>
                <a:cs typeface="Wingdings" charset="0"/>
              </a:rPr>
              <a:t>Q </a:t>
            </a:r>
            <a:r>
              <a:rPr lang="en-US">
                <a:latin typeface="Wingdings" charset="0"/>
                <a:ea typeface="ＭＳ Ｐゴシック" charset="0"/>
                <a:cs typeface="Wingdings" charset="0"/>
              </a:rPr>
              <a:t></a:t>
            </a:r>
            <a:r>
              <a:rPr lang="en-US">
                <a:latin typeface="Calibri" charset="0"/>
                <a:ea typeface="ＭＳ Ｐゴシック" charset="0"/>
                <a:cs typeface="Wingdings" charset="0"/>
              </a:rPr>
              <a:t> R        # if Q is true, then R is true</a:t>
            </a:r>
          </a:p>
          <a:p>
            <a:pPr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  <a:cs typeface="Wingdings" charset="0"/>
              </a:rPr>
              <a:t>What can you conclude?</a:t>
            </a:r>
          </a:p>
          <a:p>
            <a:pPr>
              <a:lnSpc>
                <a:spcPct val="110000"/>
              </a:lnSpc>
            </a:pPr>
            <a:r>
              <a:rPr lang="en-US">
                <a:latin typeface="Calibri" charset="0"/>
                <a:ea typeface="ＭＳ Ｐゴシック" charset="0"/>
                <a:cs typeface="Wingdings" charset="0"/>
              </a:rPr>
              <a:t>Can this be expressed in horn logic?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Facts &amp; rule conclusions are definite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569325" cy="496728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these true facts </a:t>
            </a:r>
            <a:r>
              <a:rPr lang="en-US" dirty="0">
                <a:latin typeface="Calibri" charset="0"/>
                <a:ea typeface="ＭＳ Ｐゴシック" charset="0"/>
                <a:cs typeface="Wingdings" charset="0"/>
              </a:rPr>
              <a:t>where </a:t>
            </a:r>
            <a:r>
              <a:rPr lang="en-US" i="1" dirty="0">
                <a:latin typeface="Calibri" charset="0"/>
                <a:ea typeface="ＭＳ Ｐゴシック" charset="0"/>
                <a:cs typeface="Wingdings" charset="0"/>
              </a:rPr>
              <a:t>not</a:t>
            </a:r>
            <a:r>
              <a:rPr lang="en-US" dirty="0">
                <a:latin typeface="Calibri" charset="0"/>
                <a:ea typeface="ＭＳ Ｐゴシック" charset="0"/>
                <a:cs typeface="Wingdings" charset="0"/>
              </a:rPr>
              <a:t> is classical negation rather than “negation as failure”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ja-JP" sz="8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735013" lvl="2" indent="0">
              <a:lnSpc>
                <a:spcPct val="110000"/>
              </a:lnSpc>
              <a:buNone/>
            </a:pPr>
            <a:r>
              <a:rPr lang="en-US" dirty="0">
                <a:latin typeface="Calibri" charset="0"/>
                <a:ea typeface="ＭＳ Ｐゴシック" charset="0"/>
              </a:rPr>
              <a:t>not(P) </a:t>
            </a:r>
            <a:r>
              <a:rPr lang="en-US" dirty="0">
                <a:latin typeface="Wingdings" charset="0"/>
                <a:ea typeface="ＭＳ Ｐゴシック" charset="0"/>
                <a:cs typeface="Wingdings" charset="0"/>
              </a:rPr>
              <a:t></a:t>
            </a:r>
            <a:r>
              <a:rPr lang="en-US" dirty="0">
                <a:latin typeface="Calibri" charset="0"/>
                <a:ea typeface="ＭＳ ゴシック" charset="0"/>
                <a:cs typeface="ＭＳ ゴシック" charset="0"/>
              </a:rPr>
              <a:t> Q, not(Q) </a:t>
            </a:r>
            <a:r>
              <a:rPr lang="en-US" dirty="0">
                <a:latin typeface="Wingdings" charset="0"/>
                <a:ea typeface="ＭＳ Ｐゴシック" charset="0"/>
                <a:cs typeface="Wingdings" charset="0"/>
              </a:rPr>
              <a:t></a:t>
            </a:r>
            <a:r>
              <a:rPr lang="en-US" dirty="0">
                <a:latin typeface="Calibri" charset="0"/>
                <a:ea typeface="ＭＳ Ｐゴシック" charset="0"/>
                <a:cs typeface="Wingdings" charset="0"/>
              </a:rPr>
              <a:t>P   # i.e. </a:t>
            </a:r>
            <a:r>
              <a:rPr lang="en-US" dirty="0">
                <a:latin typeface="Calibri" charset="0"/>
                <a:ea typeface="ＭＳ Ｐゴシック" charset="0"/>
              </a:rPr>
              <a:t>P</a:t>
            </a:r>
            <a:r>
              <a:rPr lang="en-US" dirty="0">
                <a:latin typeface="ＭＳ ゴシック" charset="0"/>
                <a:ea typeface="ＭＳ ゴシック" charset="0"/>
                <a:cs typeface="ＭＳ ゴシック" charset="0"/>
              </a:rPr>
              <a:t>∨</a:t>
            </a:r>
            <a:r>
              <a:rPr lang="en-US" dirty="0">
                <a:latin typeface="Calibri" charset="0"/>
                <a:ea typeface="ＭＳ ゴシック" charset="0"/>
                <a:cs typeface="ＭＳ ゴシック" charset="0"/>
              </a:rPr>
              <a:t>Q </a:t>
            </a:r>
          </a:p>
          <a:p>
            <a:pPr marL="735013" lvl="2" indent="0">
              <a:lnSpc>
                <a:spcPct val="110000"/>
              </a:lnSpc>
              <a:buNone/>
            </a:pPr>
            <a:r>
              <a:rPr lang="en-US" dirty="0">
                <a:latin typeface="Calibri" charset="0"/>
                <a:ea typeface="ＭＳ ゴシック" charset="0"/>
                <a:cs typeface="ＭＳ ゴシック" charset="0"/>
              </a:rPr>
              <a:t>P </a:t>
            </a:r>
            <a:r>
              <a:rPr lang="en-US" dirty="0">
                <a:latin typeface="Wingdings" charset="0"/>
                <a:ea typeface="ＭＳ Ｐゴシック" charset="0"/>
                <a:cs typeface="Wingdings" charset="0"/>
              </a:rPr>
              <a:t></a:t>
            </a:r>
            <a:r>
              <a:rPr lang="en-US" dirty="0">
                <a:latin typeface="Calibri" charset="0"/>
                <a:ea typeface="ＭＳ Ｐゴシック" charset="0"/>
                <a:cs typeface="Wingdings" charset="0"/>
              </a:rPr>
              <a:t> R, Q </a:t>
            </a:r>
            <a:r>
              <a:rPr lang="en-US" dirty="0">
                <a:latin typeface="Wingdings" charset="0"/>
                <a:ea typeface="ＭＳ Ｐゴシック" charset="0"/>
                <a:cs typeface="Wingdings" charset="0"/>
              </a:rPr>
              <a:t></a:t>
            </a:r>
            <a:r>
              <a:rPr lang="en-US" dirty="0">
                <a:latin typeface="Calibri" charset="0"/>
                <a:ea typeface="ＭＳ Ｐゴシック" charset="0"/>
                <a:cs typeface="Wingdings" charset="0"/>
              </a:rPr>
              <a:t> R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  <a:cs typeface="Wingdings" charset="0"/>
              </a:rPr>
              <a:t>Horn clause reasoners can’t prove that either P or Q is necessarily true or false so can’t show that R must be true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E20B-D3FB-4B43-B4B2-5684262C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Programming in Prolog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C55BF-E93F-7540-A737-C5DFC50F1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412874"/>
            <a:ext cx="8353425" cy="5445125"/>
          </a:xfrm>
        </p:spPr>
        <p:txBody>
          <a:bodyPr/>
          <a:lstStyle/>
          <a:p>
            <a:r>
              <a:rPr lang="en-US" dirty="0"/>
              <a:t>Prolog = </a:t>
            </a:r>
            <a:r>
              <a:rPr lang="en-US" dirty="0" err="1"/>
              <a:t>PROgramming</a:t>
            </a:r>
            <a:r>
              <a:rPr lang="en-US" dirty="0"/>
              <a:t> in </a:t>
            </a:r>
            <a:r>
              <a:rPr lang="en-US" dirty="0" err="1"/>
              <a:t>LOGic</a:t>
            </a:r>
            <a:endParaRPr lang="en-US" dirty="0"/>
          </a:p>
          <a:p>
            <a:r>
              <a:rPr lang="en-US" dirty="0"/>
              <a:t>Prolog’s procedural elements make it very useful, when used in moderation</a:t>
            </a:r>
          </a:p>
          <a:p>
            <a:r>
              <a:rPr lang="en-US" dirty="0"/>
              <a:t>One element is it’s unprovable operator, \+</a:t>
            </a:r>
          </a:p>
          <a:p>
            <a:r>
              <a:rPr lang="en-US" dirty="0"/>
              <a:t>\+ P succeeds if and only P cannot be proven </a:t>
            </a:r>
          </a:p>
          <a:p>
            <a:r>
              <a:rPr lang="en-US" dirty="0"/>
              <a:t>Often called </a:t>
            </a:r>
            <a:r>
              <a:rPr lang="en-US" i="1" dirty="0"/>
              <a:t>“negation as failure”</a:t>
            </a:r>
          </a:p>
          <a:p>
            <a:r>
              <a:rPr lang="en-US" dirty="0"/>
              <a:t>Example: assume a person is unmarried if we don’t know they are married</a:t>
            </a:r>
          </a:p>
          <a:p>
            <a:pPr marL="395287" lvl="1" indent="0">
              <a:buNone/>
            </a:pPr>
            <a:r>
              <a:rPr lang="en-US" dirty="0"/>
              <a:t>Unmarried(?x) :- person(?x), \+ married(?x) .</a:t>
            </a:r>
          </a:p>
        </p:txBody>
      </p:sp>
    </p:spTree>
    <p:extLst>
      <p:ext uri="{BB962C8B-B14F-4D97-AF65-F5344CB8AC3E}">
        <p14:creationId xmlns:p14="http://schemas.microsoft.com/office/powerpoint/2010/main" val="2231068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81000"/>
            <a:ext cx="8162925" cy="762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Non-ground entailment (1)</a:t>
            </a:r>
            <a:endParaRPr lang="el-G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341438"/>
            <a:ext cx="8064500" cy="495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LP-semantics defined in terms of minimal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Herbrand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model, i.e., sets of ground facts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Because of this, LP horn clause reasoners can not derive rules, so that can not do general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subsumption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reasoning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i.e., It can only reason about atomic facts to infer new facts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It can’t reason about rules and  complex facts to create new rules</a:t>
            </a: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81000"/>
            <a:ext cx="8162925" cy="762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Non-ground entailment (2)</a:t>
            </a:r>
            <a:endParaRPr lang="el-G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49" y="1341438"/>
            <a:ext cx="8162925" cy="495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horn-clause reasoner can’t do the following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Given</a:t>
            </a:r>
          </a:p>
          <a:p>
            <a:pPr marL="395287" lvl="1" indent="0"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animal(?X) </a:t>
            </a:r>
            <a:r>
              <a:rPr lang="en-US" sz="2400" dirty="0"/>
              <a:t>∧ disease(?D) ∧ has(?X,?D) → </a:t>
            </a:r>
            <a:r>
              <a:rPr lang="en-US" sz="2400" dirty="0" err="1"/>
              <a:t>sickAnimal</a:t>
            </a:r>
            <a:r>
              <a:rPr lang="en-US" sz="2400" dirty="0"/>
              <a:t>(?x)</a:t>
            </a:r>
          </a:p>
          <a:p>
            <a:pPr marL="395287" lvl="1" indent="0"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dog(?X) </a:t>
            </a:r>
            <a:r>
              <a:rPr lang="en-US" sz="2400" dirty="0"/>
              <a:t>→ animal(?X)</a:t>
            </a:r>
          </a:p>
          <a:p>
            <a:pPr marL="395287" lvl="1" indent="0">
              <a:buNone/>
            </a:pPr>
            <a:r>
              <a:rPr lang="en-US" sz="2400" dirty="0"/>
              <a:t>disease(rabies)</a:t>
            </a:r>
          </a:p>
          <a:p>
            <a:pPr marL="450850" indent="-457200"/>
            <a:r>
              <a:rPr lang="en-US" dirty="0"/>
              <a:t>Derive a new rule 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r>
              <a:rPr lang="en-US" sz="2400" dirty="0">
                <a:latin typeface="Calibri" charset="0"/>
                <a:ea typeface="ＭＳ Ｐゴシック" charset="0"/>
              </a:rPr>
              <a:t>dog(?X), has(?X, rabies) </a:t>
            </a:r>
            <a:r>
              <a:rPr lang="en-US" sz="2400" dirty="0"/>
              <a:t>→ </a:t>
            </a:r>
            <a:r>
              <a:rPr lang="en-US" sz="2400" dirty="0" err="1"/>
              <a:t>sickAnimal</a:t>
            </a:r>
            <a:r>
              <a:rPr lang="en-US" sz="2400" dirty="0"/>
              <a:t>(?X)</a:t>
            </a:r>
          </a:p>
          <a:p>
            <a:pPr marL="450850" indent="-457200"/>
            <a:r>
              <a:rPr lang="en-US" dirty="0"/>
              <a:t>Even though it follows from the underlying logic</a:t>
            </a:r>
          </a:p>
          <a:p>
            <a:pPr marL="395287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396035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04800"/>
            <a:ext cx="8162925" cy="762000"/>
          </a:xfrm>
        </p:spPr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Decidability</a:t>
            </a:r>
            <a:endParaRPr lang="el-GR" sz="40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371600"/>
            <a:ext cx="8458200" cy="47244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 largest obstacle!</a:t>
            </a:r>
          </a:p>
          <a:p>
            <a:pPr marL="395287" lvl="1" indent="0">
              <a:buFontTx/>
              <a:buNone/>
              <a:defRPr/>
            </a:pPr>
            <a:r>
              <a:rPr lang="en-US" dirty="0">
                <a:ea typeface="ＭＳ Ｐゴシック" charset="0"/>
              </a:rPr>
              <a:t>Tradeoff between expressiveness and decidability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Facing decidability issues from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In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LP</a:t>
            </a:r>
            <a:r>
              <a:rPr lang="en-US" dirty="0">
                <a:ea typeface="ＭＳ Ｐゴシック" charset="0"/>
              </a:rPr>
              <a:t>: Finiteness of the domain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In </a:t>
            </a:r>
            <a:r>
              <a:rPr lang="en-US" dirty="0">
                <a:solidFill>
                  <a:srgbClr val="008000"/>
                </a:solidFill>
                <a:ea typeface="ＭＳ Ｐゴシック" charset="0"/>
              </a:rPr>
              <a:t>classical logic</a:t>
            </a:r>
            <a:r>
              <a:rPr lang="en-US" dirty="0">
                <a:ea typeface="ＭＳ Ｐゴシック" charset="0"/>
              </a:rPr>
              <a:t> (and thus in DL ): combination of constructs</a:t>
            </a:r>
            <a:endParaRPr lang="en-US" sz="2400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Problem:</a:t>
            </a:r>
          </a:p>
          <a:p>
            <a:pPr>
              <a:buFont typeface="Wingdings" charset="0"/>
              <a:buNone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	Combination of “simple” DLs and Horn Logic are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undecidable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. (Levy &amp;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Rousset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, 1998)</a:t>
            </a:r>
            <a:endParaRPr lang="el-GR" sz="2800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SWRL: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Semantic Web Rule Language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395288" y="1196975"/>
            <a:ext cx="8748712" cy="4967288"/>
          </a:xfrm>
        </p:spPr>
        <p:txBody>
          <a:bodyPr/>
          <a:lstStyle/>
          <a:p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SWRL is the </a:t>
            </a:r>
            <a:r>
              <a:rPr lang="en-US" altLang="ko-KR" b="1" dirty="0">
                <a:latin typeface="Calibri" charset="0"/>
                <a:ea typeface="ＭＳ Ｐゴシック" charset="0"/>
                <a:cs typeface="ＭＳ Ｐゴシック" charset="0"/>
              </a:rPr>
              <a:t>union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 of DL and horn logic + many built-in functions (e.g., for math) </a:t>
            </a:r>
          </a:p>
          <a:p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Submitted to W3C in 2004, but failed to become a recommendation (led to</a:t>
            </a:r>
            <a:r>
              <a:rPr lang="en-US" altLang="ko-KR" dirty="0">
                <a:latin typeface="Calibri" charset="0"/>
                <a:ea typeface="ＭＳ Ｐゴシック" charset="0"/>
              </a:rPr>
              <a:t> </a:t>
            </a:r>
            <a:r>
              <a:rPr lang="en-US" altLang="ko-KR" dirty="0">
                <a:latin typeface="Calibri" charset="0"/>
                <a:ea typeface="ＭＳ Ｐゴシック" charset="0"/>
                <a:hlinkClick r:id="rId3"/>
              </a:rPr>
              <a:t>RIF</a:t>
            </a:r>
            <a:r>
              <a:rPr lang="en-US" altLang="ko-KR" dirty="0">
                <a:latin typeface="Calibri" charset="0"/>
                <a:ea typeface="ＭＳ Ｐゴシック" charset="0"/>
              </a:rPr>
              <a:t>)</a:t>
            </a:r>
          </a:p>
          <a:p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Problem: full SWRL specification leads to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  <a:hlinkClick r:id="rId4"/>
              </a:rPr>
              <a:t>undecidability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 in reasoning</a:t>
            </a:r>
          </a:p>
          <a:p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 SWRL is well specified and subsets are widely supported (e.g., in Pellet, </a:t>
            </a:r>
            <a:r>
              <a:rPr lang="en-US" altLang="ko-KR" dirty="0" err="1">
                <a:latin typeface="Calibri" charset="0"/>
                <a:ea typeface="ＭＳ Ｐゴシック" charset="0"/>
                <a:cs typeface="ＭＳ Ｐゴシック" charset="0"/>
              </a:rPr>
              <a:t>HermiT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buFont typeface="Wingdings" charset="0"/>
              <a:buNone/>
            </a:pP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• Based on OWL: rules use terms for OWL concepts (classes, properties, individuals, literals…)</a:t>
            </a: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SWRL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268413"/>
            <a:ext cx="8497887" cy="4967287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OWL classes are unary predicates, properties are binary ones</a:t>
            </a:r>
          </a:p>
          <a:p>
            <a:pPr marL="401637" lvl="1" indent="0">
              <a:buFontTx/>
              <a:buNone/>
              <a:defRPr/>
            </a:pPr>
            <a:r>
              <a:rPr lang="en-US" altLang="ko-KR" sz="2400" dirty="0"/>
              <a:t>sibling(?</a:t>
            </a:r>
            <a:r>
              <a:rPr lang="en-US" altLang="ko-KR" sz="2400" dirty="0" err="1"/>
              <a:t>p,?s</a:t>
            </a:r>
            <a:r>
              <a:rPr lang="en-US" altLang="ko-KR" sz="2400" dirty="0"/>
              <a:t>) ^ Man(?s)  </a:t>
            </a:r>
            <a:r>
              <a:rPr lang="en-US" altLang="ko-KR" sz="2400" dirty="0">
                <a:sym typeface="Wingdings" pitchFamily="2" charset="2"/>
              </a:rPr>
              <a:t></a:t>
            </a:r>
            <a:r>
              <a:rPr lang="en-US" altLang="ko-KR" sz="2400" dirty="0"/>
              <a:t>  brother(?</a:t>
            </a:r>
            <a:r>
              <a:rPr lang="en-US" altLang="ko-KR" sz="2400" dirty="0" err="1"/>
              <a:t>p,?s</a:t>
            </a:r>
            <a:r>
              <a:rPr lang="en-US" altLang="ko-KR" sz="2400" dirty="0"/>
              <a:t>)</a:t>
            </a:r>
          </a:p>
          <a:p>
            <a:pPr marL="342900" indent="-342900">
              <a:defRPr/>
            </a:pPr>
            <a:r>
              <a:rPr lang="en-US" altLang="ko-KR" dirty="0"/>
              <a:t>As in Prolog, </a:t>
            </a:r>
            <a:r>
              <a:rPr lang="en-US" altLang="ko-KR" dirty="0" err="1"/>
              <a:t>bulitins</a:t>
            </a:r>
            <a:r>
              <a:rPr lang="en-US" altLang="ko-KR" dirty="0"/>
              <a:t> can be </a:t>
            </a:r>
            <a:r>
              <a:rPr lang="en-US" altLang="ko-KR" dirty="0" err="1"/>
              <a:t>booleans</a:t>
            </a:r>
            <a:r>
              <a:rPr lang="en-US" altLang="ko-KR" dirty="0"/>
              <a:t> or do a computation and unify the result to a variable</a:t>
            </a:r>
          </a:p>
          <a:p>
            <a:pPr marL="744537" lvl="1" indent="-342900">
              <a:defRPr/>
            </a:pPr>
            <a:r>
              <a:rPr lang="en-US" altLang="ko-KR" dirty="0" err="1"/>
              <a:t>swrlb:greaterThan</a:t>
            </a:r>
            <a:r>
              <a:rPr lang="en-US" altLang="ko-KR" dirty="0"/>
              <a:t>(?age2, ?age1)   # age2&gt;age1</a:t>
            </a:r>
          </a:p>
          <a:p>
            <a:pPr marL="744537" lvl="1" indent="-342900">
              <a:defRPr/>
            </a:pPr>
            <a:r>
              <a:rPr lang="en-US" altLang="ko-KR" dirty="0" err="1"/>
              <a:t>swrlb:subtract</a:t>
            </a:r>
            <a:r>
              <a:rPr lang="en-US" altLang="ko-KR" dirty="0"/>
              <a:t>(?n1,?n2,?diff)          # diff=n1-n2</a:t>
            </a:r>
          </a:p>
          <a:p>
            <a:pPr>
              <a:defRPr/>
            </a:pPr>
            <a:r>
              <a:rPr lang="en-US" altLang="ko-KR" dirty="0"/>
              <a:t>SWRL predicates for OWL axioms and data tests</a:t>
            </a:r>
          </a:p>
          <a:p>
            <a:pPr lvl="1">
              <a:defRPr/>
            </a:pPr>
            <a:r>
              <a:rPr lang="en-US" altLang="ko-KR" dirty="0" err="1"/>
              <a:t>differentFrom</a:t>
            </a:r>
            <a:r>
              <a:rPr lang="en-US" altLang="ko-KR" dirty="0"/>
              <a:t>(?x, ?y),  sameAs(?x, ?y), </a:t>
            </a:r>
            <a:r>
              <a:rPr lang="en-US" altLang="ko-KR" dirty="0" err="1"/>
              <a:t>xsd:int</a:t>
            </a:r>
            <a:r>
              <a:rPr lang="en-US" altLang="ko-KR" dirty="0"/>
              <a:t>(?x), [3, 4, 5](?x), …</a:t>
            </a:r>
          </a:p>
          <a:p>
            <a:pPr lvl="1">
              <a:defRPr/>
            </a:pPr>
            <a:endParaRPr lang="en-US" altLang="ko-KR" dirty="0"/>
          </a:p>
          <a:p>
            <a:pPr marL="744537" lvl="1" indent="-342900">
              <a:defRPr/>
            </a:pPr>
            <a:endParaRPr lang="en-US" altLang="ko-KR" dirty="0"/>
          </a:p>
          <a:p>
            <a:pPr marL="744537" lvl="1" indent="-342900">
              <a:defRPr/>
            </a:pPr>
            <a:endParaRPr lang="ko-KR" altLang="en-US" dirty="0"/>
          </a:p>
          <a:p>
            <a:pPr>
              <a:defRPr/>
            </a:pPr>
            <a:endParaRPr lang="en-US" dirty="0"/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SWRL Built-Ins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SWRL defines a set of built-in predicate that allow for comparisons, math evaluation, string operations and more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for the complete list</a:t>
            </a:r>
          </a:p>
          <a:p>
            <a:r>
              <a:rPr lang="en-US" dirty="0"/>
              <a:t>Examples </a:t>
            </a:r>
          </a:p>
          <a:p>
            <a:pPr marL="354013" lvl="1" indent="-171450"/>
            <a:r>
              <a:rPr lang="en-US" sz="2000" dirty="0"/>
              <a:t>Person(?p), </a:t>
            </a:r>
            <a:r>
              <a:rPr lang="en-US" sz="2000" dirty="0" err="1"/>
              <a:t>hasAge</a:t>
            </a:r>
            <a:r>
              <a:rPr lang="en-US" sz="2000" dirty="0"/>
              <a:t>(?p, ?age), </a:t>
            </a:r>
            <a:r>
              <a:rPr lang="en-US" sz="2000" b="1" dirty="0" err="1"/>
              <a:t>swrlb:greaterThan</a:t>
            </a:r>
            <a:r>
              <a:rPr lang="en-US" sz="2000" dirty="0"/>
              <a:t>(?age, 18) -&gt; Adult(?p)</a:t>
            </a:r>
          </a:p>
          <a:p>
            <a:pPr marL="354013" lvl="1" indent="-171450"/>
            <a:r>
              <a:rPr lang="en-US" sz="2000" dirty="0"/>
              <a:t> Person(?p), </a:t>
            </a:r>
            <a:r>
              <a:rPr lang="en-US" sz="2000" dirty="0" err="1"/>
              <a:t>bornOnDate</a:t>
            </a:r>
            <a:r>
              <a:rPr lang="en-US" sz="2000" dirty="0"/>
              <a:t>(?p, ?date), </a:t>
            </a:r>
            <a:r>
              <a:rPr lang="en-US" sz="2000" b="1" dirty="0" err="1"/>
              <a:t>xsd:date</a:t>
            </a:r>
            <a:r>
              <a:rPr lang="en-US" sz="2000" dirty="0"/>
              <a:t>(?date), </a:t>
            </a:r>
            <a:r>
              <a:rPr lang="en-US" sz="2000" b="1" dirty="0" err="1"/>
              <a:t>swrlb:date</a:t>
            </a:r>
            <a:r>
              <a:rPr lang="en-US" sz="2000" dirty="0"/>
              <a:t>(?date, ?year, ?month, ?day, ?</a:t>
            </a:r>
            <a:r>
              <a:rPr lang="en-US" sz="2000" dirty="0" err="1"/>
              <a:t>timezone</a:t>
            </a:r>
            <a:r>
              <a:rPr lang="en-US" sz="2000" dirty="0"/>
              <a:t>) -&gt; </a:t>
            </a:r>
            <a:r>
              <a:rPr lang="en-US" sz="2000" dirty="0" err="1"/>
              <a:t>bornInYear</a:t>
            </a:r>
            <a:r>
              <a:rPr lang="en-US" sz="2000" dirty="0"/>
              <a:t>(?p, ?year)</a:t>
            </a:r>
          </a:p>
          <a:p>
            <a:r>
              <a:rPr lang="en-US" dirty="0"/>
              <a:t>Some reasoners (e.g., Pellet) allow you to define new built-ins in Java</a:t>
            </a:r>
          </a:p>
        </p:txBody>
      </p:sp>
    </p:spTree>
    <p:extLst>
      <p:ext uri="{BB962C8B-B14F-4D97-AF65-F5344CB8AC3E}">
        <p14:creationId xmlns:p14="http://schemas.microsoft.com/office/powerpoint/2010/main" val="124048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OWL and Rules</a:t>
            </a:r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395288" y="1412875"/>
            <a:ext cx="8424862" cy="4967288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Rule based systems are an important and useful way to represent and reason with knowledge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Adding rules to OWL has proved to be fraught with problems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We’ll look at the underlying issues and several approaches</a:t>
            </a:r>
          </a:p>
          <a:p>
            <a:pPr marL="457200" lvl="1" indent="-234950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SWRL: failed standard that has become widely used</a:t>
            </a:r>
          </a:p>
          <a:p>
            <a:pPr marL="457200" lvl="1" indent="-234950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RIF: a successful standard that’s not yet widely used</a:t>
            </a: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>
                <a:latin typeface="Calibri" charset="0"/>
                <a:ea typeface="ＭＳ Ｐゴシック" charset="0"/>
                <a:cs typeface="ＭＳ Ｐゴシック" charset="0"/>
              </a:rPr>
              <a:t>Drawbacks of full SWRL</a:t>
            </a:r>
            <a:endParaRPr lang="el-GR" sz="44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Main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source of complexity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393700" lvl="1" indent="0" eaLnBrk="1" hangingPunct="1">
              <a:buFontTx/>
              <a:buNone/>
            </a:pPr>
            <a:r>
              <a:rPr lang="en-US" sz="3200" dirty="0">
                <a:latin typeface="Calibri" charset="0"/>
                <a:ea typeface="ＭＳ Ｐゴシック" charset="0"/>
              </a:rPr>
              <a:t>arbitrary OWL expressions (e.g. restrictions) can appear in the head or body of a rule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Adds significant expressive power to OWL, but causes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undecidability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393700" lvl="1" indent="0" eaLnBrk="1" hangingPunct="1">
              <a:buFontTx/>
              <a:buNone/>
            </a:pPr>
            <a:r>
              <a:rPr lang="en-US" sz="3200" dirty="0">
                <a:latin typeface="Calibri" charset="0"/>
                <a:ea typeface="ＭＳ Ｐゴシック" charset="0"/>
              </a:rPr>
              <a:t>there is no inference engine that draws exactly the same conclusions as the SWRL semantics</a:t>
            </a:r>
            <a:endParaRPr lang="el-GR" sz="3200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>
                <a:latin typeface="Calibri" charset="0"/>
                <a:ea typeface="ＭＳ Ｐゴシック" charset="0"/>
                <a:cs typeface="ＭＳ Ｐゴシック" charset="0"/>
              </a:rPr>
              <a:t>SWRL Sublanguages</a:t>
            </a:r>
            <a:endParaRPr lang="el-GR" sz="440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Challenge: identify sublanguages of SWRL with right balance between expressivity and computational viability </a:t>
            </a:r>
          </a:p>
          <a:p>
            <a:pPr eaLnBrk="1" hangingPunct="1"/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A candidate OWL DL + </a:t>
            </a:r>
            <a:r>
              <a:rPr lang="en-US" sz="3600" i="1" dirty="0">
                <a:latin typeface="Calibri" charset="0"/>
                <a:ea typeface="ＭＳ Ｐゴシック" charset="0"/>
                <a:cs typeface="ＭＳ Ｐゴシック" charset="0"/>
              </a:rPr>
              <a:t>DL-safe rules </a:t>
            </a:r>
          </a:p>
          <a:p>
            <a:pPr lvl="1" eaLnBrk="1" hangingPunct="1"/>
            <a:r>
              <a:rPr lang="en-US" sz="3200" dirty="0">
                <a:latin typeface="Calibri" charset="0"/>
                <a:ea typeface="ＭＳ Ｐゴシック" charset="0"/>
              </a:rPr>
              <a:t>every variable must appear in a non-description logic atom in the rule body</a:t>
            </a:r>
            <a:endParaRPr lang="el-GR" sz="3200" dirty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>
                <a:latin typeface="Calibri" charset="0"/>
                <a:ea typeface="ＭＳ Ｐゴシック" charset="0"/>
                <a:cs typeface="ＭＳ Ｐゴシック" charset="0"/>
              </a:rPr>
              <a:t>DL-safe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1045646"/>
            <a:ext cx="8748712" cy="5812354"/>
          </a:xfrm>
        </p:spPr>
        <p:txBody>
          <a:bodyPr/>
          <a:lstStyle/>
          <a:p>
            <a:pPr>
              <a:defRPr/>
            </a:pPr>
            <a:r>
              <a:rPr lang="en-US" dirty="0"/>
              <a:t>Standard reasoners support only DL-safe rules</a:t>
            </a:r>
          </a:p>
          <a:p>
            <a:pPr marL="395287" lvl="1" indent="0">
              <a:buNone/>
              <a:defRPr/>
            </a:pPr>
            <a:r>
              <a:rPr lang="en-US" dirty="0"/>
              <a:t>Rule variables bind only to known individuals (i.e., owl2 </a:t>
            </a:r>
            <a:r>
              <a:rPr lang="en-US" dirty="0" err="1"/>
              <a:t>owl:NamedIndividual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Example </a:t>
            </a:r>
          </a:p>
          <a:p>
            <a:pPr marL="182563" lvl="1" indent="49213">
              <a:buNone/>
              <a:defRPr/>
            </a:pPr>
            <a:r>
              <a:rPr lang="en-US" sz="2400" dirty="0"/>
              <a:t>:Vehicle(?v) ^ :Motor(?m) ^ :</a:t>
            </a:r>
            <a:r>
              <a:rPr lang="en-US" sz="2400" dirty="0" err="1"/>
              <a:t>hasMotor</a:t>
            </a:r>
            <a:r>
              <a:rPr lang="en-US" sz="2400" dirty="0"/>
              <a:t>(?</a:t>
            </a:r>
            <a:r>
              <a:rPr lang="en-US" sz="2400" dirty="0" err="1"/>
              <a:t>v,?m</a:t>
            </a:r>
            <a:r>
              <a:rPr lang="en-US" sz="2400" dirty="0"/>
              <a:t>) -&gt; :</a:t>
            </a:r>
            <a:r>
              <a:rPr lang="en-US" sz="2400" dirty="0" err="1"/>
              <a:t>MotorVehicle</a:t>
            </a:r>
            <a:r>
              <a:rPr lang="en-US" sz="2400" dirty="0"/>
              <a:t>(?v) </a:t>
            </a:r>
            <a:endParaRPr lang="en-US" sz="2200" dirty="0"/>
          </a:p>
          <a:p>
            <a:pPr marL="292100" lvl="1" indent="-292100">
              <a:buClrTx/>
              <a:buSzPct val="100000"/>
              <a:buFont typeface="Arial"/>
              <a:buChar char="•"/>
              <a:defRPr/>
            </a:pPr>
            <a:r>
              <a:rPr lang="en-US" sz="3200" dirty="0"/>
              <a:t>Where</a:t>
            </a:r>
          </a:p>
          <a:p>
            <a:pPr marL="341313" lvl="2" indent="0">
              <a:buFontTx/>
              <a:buNone/>
              <a:defRPr/>
            </a:pPr>
            <a:r>
              <a:rPr lang="en-US" dirty="0"/>
              <a:t>:Car = :Vehicle and some :</a:t>
            </a:r>
            <a:r>
              <a:rPr lang="en-US" dirty="0" err="1"/>
              <a:t>hasMotor</a:t>
            </a:r>
            <a:r>
              <a:rPr lang="en-US" dirty="0"/>
              <a:t> Motor</a:t>
            </a:r>
          </a:p>
          <a:p>
            <a:pPr marL="341313" lvl="2" indent="0">
              <a:buFontTx/>
              <a:buNone/>
              <a:defRPr/>
            </a:pPr>
            <a:r>
              <a:rPr lang="en-US" dirty="0"/>
              <a:t>:x a :Car</a:t>
            </a:r>
            <a:endParaRPr lang="en-US" sz="3200" dirty="0"/>
          </a:p>
          <a:p>
            <a:pPr marL="292100" lvl="1" indent="-292100">
              <a:buClrTx/>
              <a:buSzPct val="100000"/>
              <a:buFont typeface="Arial"/>
              <a:buChar char="•"/>
              <a:defRPr/>
            </a:pPr>
            <a:r>
              <a:rPr lang="en-US" sz="3200" dirty="0"/>
              <a:t>Reasoner won’t bind ?m to a motor since it is not a known individual</a:t>
            </a:r>
          </a:p>
          <a:p>
            <a:pPr marL="292100" lvl="1" indent="-292100">
              <a:buClrTx/>
              <a:buSzPct val="100000"/>
              <a:buFont typeface="Arial"/>
              <a:buChar char="•"/>
              <a:defRPr/>
            </a:pPr>
            <a:r>
              <a:rPr lang="en-US" sz="3200" dirty="0"/>
              <a:t>Thus the rule cannot conclude </a:t>
            </a:r>
            <a:r>
              <a:rPr lang="en-US" sz="3200" dirty="0" err="1"/>
              <a:t>MotorVehicle</a:t>
            </a:r>
            <a:r>
              <a:rPr lang="en-US" sz="3200" dirty="0"/>
              <a:t>(:x)</a:t>
            </a:r>
          </a:p>
          <a:p>
            <a:pPr marL="0" lvl="1" indent="0">
              <a:buFontTx/>
              <a:buNone/>
              <a:defRPr/>
            </a:pPr>
            <a:endParaRPr lang="en-US" sz="2200" dirty="0"/>
          </a:p>
          <a:p>
            <a:pPr marL="0" lvl="1" indent="0">
              <a:buFontTx/>
              <a:buNone/>
              <a:defRPr/>
            </a:pPr>
            <a:endParaRPr lang="en-US" sz="2200" dirty="0"/>
          </a:p>
          <a:p>
            <a:pPr marL="0" lvl="1" indent="0">
              <a:buFontTx/>
              <a:buNone/>
              <a:defRPr/>
            </a:pPr>
            <a:endParaRPr lang="en-US" sz="2200" dirty="0"/>
          </a:p>
          <a:p>
            <a:pPr marL="228600" lvl="1" indent="0">
              <a:buFontTx/>
              <a:buNone/>
              <a:defRPr/>
            </a:pPr>
            <a:endParaRPr lang="en-US" sz="2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Protégé 5 had </a:t>
            </a:r>
            <a:r>
              <a:rPr lang="en-US" dirty="0" err="1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rPr>
              <a:t>SWRLTab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395287" y="1120131"/>
            <a:ext cx="8353425" cy="720725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Add/edit rules and optionally run a separate rules engine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" y="1484784"/>
            <a:ext cx="8806155" cy="583264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SWRL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dirty="0"/>
              <a:t>SWRL rules do not support many useful features of of some rule-based systems</a:t>
            </a:r>
          </a:p>
          <a:p>
            <a:pPr>
              <a:defRPr/>
            </a:pPr>
            <a:r>
              <a:rPr lang="en-US" dirty="0"/>
              <a:t>Default reasoning</a:t>
            </a:r>
          </a:p>
          <a:p>
            <a:pPr>
              <a:defRPr/>
            </a:pPr>
            <a:r>
              <a:rPr lang="en-US" dirty="0"/>
              <a:t>Rule priorities</a:t>
            </a:r>
          </a:p>
          <a:p>
            <a:pPr>
              <a:defRPr/>
            </a:pPr>
            <a:r>
              <a:rPr lang="en-US" dirty="0"/>
              <a:t>Negation as failure (e.g., for closed-world semantics)</a:t>
            </a:r>
          </a:p>
          <a:p>
            <a:pPr>
              <a:defRPr/>
            </a:pPr>
            <a:r>
              <a:rPr lang="en-US" dirty="0"/>
              <a:t>Data structures</a:t>
            </a:r>
          </a:p>
          <a:p>
            <a:pPr>
              <a:defRPr/>
            </a:pPr>
            <a:r>
              <a:rPr lang="en-US" dirty="0"/>
              <a:t>…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dirty="0"/>
              <a:t>Limitations led to </a:t>
            </a:r>
            <a:r>
              <a:rPr lang="en-US" dirty="0">
                <a:hlinkClick r:id="rId2"/>
              </a:rPr>
              <a:t>RIF</a:t>
            </a:r>
            <a:r>
              <a:rPr lang="en-US" dirty="0"/>
              <a:t>, Rule Interchange Format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z="4000">
                <a:latin typeface="Calibri" charset="0"/>
                <a:ea typeface="ＭＳ Ｐゴシック" charset="0"/>
                <a:cs typeface="ＭＳ Ｐゴシック" charset="0"/>
              </a:rPr>
              <a:t>Summary 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Horn logic is a subset of predicate logic that allows efficient reasoning, </a:t>
            </a:r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orthogonal to description logics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Horn logic is the basis of monotonic rules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DLP and SWRL are two important ways of combining OWL with Horn rules.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DLP is essentially the intersection of OWL and Horn logic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SWRL is a much richer language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Summary (2)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Nonmonotonic rules are useful in situations where the available information is incomplete</a:t>
            </a:r>
            <a:endParaRPr lang="en-GB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They are rules that may be overridden by contrary evidence 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Priorities are sometimes used to resolve some conflicts between rules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Semantic Web and Logic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Semantic Web is grounded in logic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But what logic?  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OWL Full = Classical first order logic (FOL)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OWL-DL = Description logic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N3 rules ~= logic programming (LP) rules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SWRL ~= DL + LP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Other choices are possible, e.g., default logic, fuzzy logic, probabilistic logics, … 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How do these fit together and what are the consequences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We need both structure and rules </a:t>
            </a:r>
            <a:endParaRPr lang="el-G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42900" y="1371600"/>
            <a:ext cx="8801100" cy="4724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OWL’s ontologies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based on DL (and thus on FOL)</a:t>
            </a:r>
          </a:p>
          <a:p>
            <a:pPr marL="457200" lvl="1" indent="-234950">
              <a:spcAft>
                <a:spcPts val="600"/>
              </a:spcAft>
              <a:buClrTx/>
              <a:buFont typeface="Lucida Grande" charset="0"/>
              <a:buChar char="-"/>
            </a:pPr>
            <a:r>
              <a:rPr lang="en-US" dirty="0">
                <a:latin typeface="Calibri" charset="0"/>
                <a:ea typeface="ＭＳ Ｐゴシック" charset="0"/>
              </a:rPr>
              <a:t>The Web is an open environment</a:t>
            </a:r>
          </a:p>
          <a:p>
            <a:pPr marL="457200" lvl="1" indent="-234950">
              <a:spcAft>
                <a:spcPts val="600"/>
              </a:spcAft>
              <a:buClrTx/>
              <a:buFont typeface="Lucida Grande" charset="0"/>
              <a:buChar char="-"/>
            </a:pPr>
            <a:r>
              <a:rPr lang="en-US" dirty="0">
                <a:latin typeface="Calibri" charset="0"/>
                <a:ea typeface="ＭＳ Ｐゴシック" charset="0"/>
              </a:rPr>
              <a:t>Reusability / interoperability</a:t>
            </a:r>
          </a:p>
          <a:p>
            <a:pPr marL="457200" lvl="1" indent="-234950">
              <a:spcAft>
                <a:spcPts val="600"/>
              </a:spcAft>
              <a:buClrTx/>
              <a:buFont typeface="Lucida Grande" charset="0"/>
              <a:buChar char="-"/>
            </a:pPr>
            <a:r>
              <a:rPr lang="en-US" dirty="0">
                <a:latin typeface="Calibri" charset="0"/>
                <a:ea typeface="ＭＳ Ｐゴシック" charset="0"/>
              </a:rPr>
              <a:t>An ontology is a model easy to understand</a:t>
            </a:r>
            <a:endParaRPr lang="en-US" dirty="0">
              <a:solidFill>
                <a:schemeClr val="folHlink"/>
              </a:solidFill>
              <a:latin typeface="Calibri" charset="0"/>
              <a:ea typeface="ＭＳ Ｐゴシック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Many</a:t>
            </a:r>
            <a:r>
              <a:rPr lang="en-US" dirty="0">
                <a:solidFill>
                  <a:schemeClr val="folHlink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rule systems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based on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logic programming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457200" lvl="1" indent="-234950">
              <a:spcAft>
                <a:spcPts val="600"/>
              </a:spcAft>
              <a:buClrTx/>
              <a:buFont typeface="Lucida Grande" charset="0"/>
              <a:buChar char="-"/>
            </a:pPr>
            <a:r>
              <a:rPr lang="en-US" dirty="0">
                <a:latin typeface="Calibri" charset="0"/>
                <a:ea typeface="ＭＳ Ｐゴシック" charset="0"/>
              </a:rPr>
              <a:t>To achieve decidability, ontology languages don’t offer the expressiveness we want. Rules do it well</a:t>
            </a:r>
          </a:p>
          <a:p>
            <a:pPr marL="457200" lvl="1" indent="-234950">
              <a:spcAft>
                <a:spcPts val="600"/>
              </a:spcAft>
              <a:buClrTx/>
              <a:buFont typeface="Lucida Grande" charset="0"/>
              <a:buChar char="-"/>
            </a:pPr>
            <a:r>
              <a:rPr lang="en-US" dirty="0">
                <a:latin typeface="Calibri" charset="0"/>
                <a:ea typeface="ＭＳ Ｐゴシック" charset="0"/>
              </a:rPr>
              <a:t>Efficient reasoning support already exists</a:t>
            </a:r>
          </a:p>
          <a:p>
            <a:pPr marL="457200" lvl="1" indent="-234950">
              <a:spcAft>
                <a:spcPts val="600"/>
              </a:spcAft>
              <a:buClrTx/>
              <a:buFont typeface="Lucida Grande" charset="0"/>
              <a:buChar char="-"/>
            </a:pPr>
            <a:r>
              <a:rPr lang="en-US" dirty="0">
                <a:latin typeface="Calibri" charset="0"/>
                <a:ea typeface="ＭＳ Ｐゴシック" charset="0"/>
              </a:rPr>
              <a:t>Rules are well-known and often more intuitive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185074" cy="784225"/>
          </a:xfrm>
        </p:spPr>
        <p:txBody>
          <a:bodyPr/>
          <a:lstStyle/>
          <a:p>
            <a:pPr algn="l" eaLnBrk="1" hangingPunct="1"/>
            <a:r>
              <a:rPr lang="fr-FR" sz="4000" dirty="0">
                <a:latin typeface="Calibri" charset="0"/>
                <a:ea typeface="ＭＳ Ｐゴシック" charset="0"/>
                <a:cs typeface="ＭＳ Ｐゴシック" charset="0"/>
              </a:rPr>
              <a:t>Description </a:t>
            </a:r>
            <a:r>
              <a:rPr lang="fr-FR" sz="4000" dirty="0" err="1">
                <a:latin typeface="Calibri" charset="0"/>
                <a:ea typeface="ＭＳ Ｐゴシック" charset="0"/>
                <a:cs typeface="ＭＳ Ｐゴシック" charset="0"/>
              </a:rPr>
              <a:t>Logics</a:t>
            </a:r>
            <a:r>
              <a:rPr lang="fr-FR" sz="4000" dirty="0">
                <a:latin typeface="Calibri" charset="0"/>
                <a:ea typeface="ＭＳ Ｐゴシック" charset="0"/>
                <a:cs typeface="ＭＳ Ｐゴシック" charset="0"/>
              </a:rPr>
              <a:t> vs. Horn </a:t>
            </a:r>
            <a:r>
              <a:rPr lang="fr-FR" sz="4000" dirty="0" err="1">
                <a:latin typeface="Calibri" charset="0"/>
                <a:ea typeface="ＭＳ Ｐゴシック" charset="0"/>
                <a:cs typeface="ＭＳ Ｐゴシック" charset="0"/>
              </a:rPr>
              <a:t>Logic</a:t>
            </a:r>
            <a:r>
              <a:rPr lang="el-GR" sz="4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748712" cy="4967288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Neither is a subset of the other </a:t>
            </a:r>
            <a:endParaRPr lang="en-US" i="1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eaLnBrk="1" hangingPunct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Impossible in OWL DL: people who study</a:t>
            </a:r>
            <a:b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</a:b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and live in same city are local students </a:t>
            </a:r>
          </a:p>
          <a:p>
            <a:pPr eaLnBrk="1" hangingPunct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Easily done with a a rule</a:t>
            </a:r>
            <a:endParaRPr lang="en-GB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marL="290513" lvl="1" indent="0" eaLnBrk="1" hangingPunct="1">
              <a:buFontTx/>
              <a:buNone/>
              <a:defRPr/>
            </a:pPr>
            <a:r>
              <a:rPr lang="en-US" dirty="0" err="1">
                <a:latin typeface="Calibri" charset="0"/>
                <a:ea typeface="ＭＳ Ｐゴシック" charset="0"/>
                <a:sym typeface="Symbol" charset="0"/>
              </a:rPr>
              <a:t>studiesAt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(X,U), </a:t>
            </a:r>
            <a:r>
              <a:rPr lang="en-US" dirty="0" err="1">
                <a:latin typeface="Calibri" charset="0"/>
                <a:ea typeface="ＭＳ Ｐゴシック" charset="0"/>
                <a:sym typeface="Symbol" charset="0"/>
              </a:rPr>
              <a:t>loc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(U,L), lives(X,L)  </a:t>
            </a:r>
            <a:r>
              <a:rPr lang="en-US" dirty="0" err="1">
                <a:latin typeface="Calibri" charset="0"/>
                <a:ea typeface="ＭＳ Ｐゴシック" charset="0"/>
                <a:sym typeface="Symbol" charset="0"/>
              </a:rPr>
              <a:t>localStud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(X)</a:t>
            </a:r>
            <a:endParaRPr lang="en-US" i="1" dirty="0">
              <a:latin typeface="Calibri" charset="0"/>
              <a:ea typeface="ＭＳ Ｐゴシック" charset="0"/>
              <a:sym typeface="Symbol" charset="0"/>
            </a:endParaRPr>
          </a:p>
          <a:p>
            <a:pPr eaLnBrk="1" hangingPunct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Impossible in horn rules: every person is either a man or a woman</a:t>
            </a:r>
          </a:p>
          <a:p>
            <a:pPr eaLnBrk="1" hangingPunct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Easily done in OWL DL:</a:t>
            </a:r>
          </a:p>
          <a:p>
            <a:pPr marL="238125" lvl="1" indent="0" eaLnBrk="1" hangingPunct="1">
              <a:buNone/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:Person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owl:disjointUnionOf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 (:Man :Woman).</a:t>
            </a:r>
          </a:p>
          <a:p>
            <a:pPr lvl="1" eaLnBrk="1" hangingPunct="1">
              <a:defRPr/>
            </a:pPr>
            <a:endParaRPr lang="el-GR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3330B49-C52A-F141-A967-3F3DF8F8A890}"/>
              </a:ext>
            </a:extLst>
          </p:cNvPr>
          <p:cNvSpPr/>
          <p:nvPr/>
        </p:nvSpPr>
        <p:spPr>
          <a:xfrm>
            <a:off x="7668344" y="188640"/>
            <a:ext cx="1008112" cy="1008112"/>
          </a:xfrm>
          <a:prstGeom prst="ellipse">
            <a:avLst/>
          </a:prstGeom>
          <a:solidFill>
            <a:schemeClr val="tx1">
              <a:lumMod val="40000"/>
              <a:lumOff val="60000"/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FC1BBF-05AB-1849-AFEF-14DB12F13B5F}"/>
              </a:ext>
            </a:extLst>
          </p:cNvPr>
          <p:cNvSpPr/>
          <p:nvPr/>
        </p:nvSpPr>
        <p:spPr>
          <a:xfrm>
            <a:off x="7956376" y="188640"/>
            <a:ext cx="1008112" cy="1008112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What’s Horn clause logic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323850" y="1079773"/>
            <a:ext cx="8712646" cy="5589587"/>
          </a:xfrm>
        </p:spPr>
        <p:txBody>
          <a:bodyPr/>
          <a:lstStyle/>
          <a:p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Prolog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 and most ‘logic’-oriented rule languages use 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  <a:hlinkClick r:id="rId4"/>
              </a:rPr>
              <a:t>horn clause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 logic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</a:rPr>
              <a:t>Defined by UCLA mathematician </a:t>
            </a:r>
            <a:r>
              <a:rPr lang="en-US" sz="2400" dirty="0">
                <a:latin typeface="Calibri" charset="0"/>
                <a:ea typeface="ＭＳ Ｐゴシック" charset="0"/>
                <a:hlinkClick r:id="rId5"/>
              </a:rPr>
              <a:t>Alfred Horn</a:t>
            </a:r>
            <a:endParaRPr lang="en-US" sz="2400" dirty="0">
              <a:latin typeface="Calibri" charset="0"/>
              <a:ea typeface="ＭＳ Ｐゴシック" charset="0"/>
            </a:endParaRPr>
          </a:p>
          <a:p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Horn clauses: subset of FOL where every sentence is a disjunction of atoms where at most one is positive</a:t>
            </a:r>
          </a:p>
          <a:p>
            <a:pPr lvl="1">
              <a:buFontTx/>
              <a:buNone/>
            </a:pPr>
            <a:r>
              <a:rPr lang="en-US" sz="2400" dirty="0">
                <a:latin typeface="Calibri" charset="0"/>
                <a:ea typeface="ＭＳ Ｐゴシック" charset="0"/>
              </a:rPr>
              <a:t>~P V ~Q V R</a:t>
            </a:r>
          </a:p>
          <a:p>
            <a:pPr lvl="1">
              <a:buFontTx/>
              <a:buNone/>
            </a:pPr>
            <a:r>
              <a:rPr lang="en-US" sz="2400" dirty="0">
                <a:latin typeface="Calibri" charset="0"/>
                <a:ea typeface="ＭＳ Ｐゴシック" charset="0"/>
              </a:rPr>
              <a:t>~P V ~Q</a:t>
            </a:r>
          </a:p>
          <a:p>
            <a:pPr lvl="1">
              <a:buFontTx/>
              <a:buNone/>
            </a:pPr>
            <a:r>
              <a:rPr lang="en-US" sz="2400" dirty="0">
                <a:latin typeface="Calibri" charset="0"/>
                <a:ea typeface="ＭＳ Ｐゴシック" charset="0"/>
              </a:rPr>
              <a:t>R</a:t>
            </a:r>
          </a:p>
          <a:p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Atoms: propositional variables (</a:t>
            </a:r>
            <a:r>
              <a:rPr lang="en-US" sz="3000" dirty="0" err="1">
                <a:latin typeface="Calibri" charset="0"/>
                <a:ea typeface="ＭＳ Ｐゴシック" charset="0"/>
                <a:cs typeface="ＭＳ Ｐゴシック" charset="0"/>
              </a:rPr>
              <a:t>isMarried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) or predicates (e.g., person(</a:t>
            </a:r>
            <a:r>
              <a:rPr lang="en-US" sz="3000" dirty="0" err="1">
                <a:latin typeface="Calibri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), mother(</a:t>
            </a:r>
            <a:r>
              <a:rPr lang="en-US" sz="3000" dirty="0" err="1">
                <a:latin typeface="Calibri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, ?x)) that can have variables</a:t>
            </a:r>
          </a:p>
          <a:p>
            <a:pPr lvl="1">
              <a:buFontTx/>
              <a:buNone/>
            </a:pPr>
            <a:endParaRPr lang="en-US" sz="2400" dirty="0">
              <a:latin typeface="Calibri" charset="0"/>
              <a:ea typeface="ＭＳ Ｐゴシック" charset="0"/>
            </a:endParaRPr>
          </a:p>
          <a:p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" charset="0"/>
                <a:ea typeface="ＭＳ Ｐゴシック" charset="0"/>
                <a:cs typeface="ＭＳ Ｐゴシック" charset="0"/>
              </a:rPr>
              <a:t>Alternate formulation as implications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395288" y="1066800"/>
            <a:ext cx="8353425" cy="55308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Horn clauses can be re-written using the implication operator</a:t>
            </a:r>
          </a:p>
          <a:p>
            <a:pPr lvl="1">
              <a:buFontTx/>
              <a:buNone/>
            </a:pPr>
            <a:r>
              <a:rPr lang="en-US" sz="2400" dirty="0">
                <a:latin typeface="Calibri" charset="0"/>
                <a:ea typeface="ＭＳ Ｐゴシック" charset="0"/>
              </a:rPr>
              <a:t>~P V ~Q V R    </a:t>
            </a:r>
            <a:r>
              <a:rPr lang="en-US" sz="2400" dirty="0"/>
              <a:t>⇔   </a:t>
            </a:r>
            <a:r>
              <a:rPr lang="en-US" sz="2400" dirty="0">
                <a:ea typeface="ＭＳ Ｐゴシック" charset="0"/>
                <a:cs typeface="Wingdings" charset="0"/>
              </a:rPr>
              <a:t>P </a:t>
            </a:r>
            <a:r>
              <a:rPr lang="en-US" sz="2400" dirty="0">
                <a:latin typeface="ＭＳ ゴシック" charset="0"/>
                <a:ea typeface="ＭＳ ゴシック" charset="0"/>
                <a:cs typeface="ＭＳ ゴシック" charset="0"/>
              </a:rPr>
              <a:t>∧</a:t>
            </a:r>
            <a:r>
              <a:rPr lang="en-US" sz="2400" dirty="0">
                <a:ea typeface="ＭＳ ゴシック" charset="0"/>
                <a:cs typeface="ＭＳ ゴシック" charset="0"/>
              </a:rPr>
              <a:t> Q  </a:t>
            </a:r>
            <a:r>
              <a:rPr lang="en-US" sz="2400" dirty="0">
                <a:latin typeface="Wingdings" charset="0"/>
                <a:ea typeface="ＭＳ Ｐゴシック" charset="0"/>
                <a:cs typeface="Wingdings" charset="0"/>
              </a:rPr>
              <a:t></a:t>
            </a:r>
            <a:r>
              <a:rPr lang="en-US" sz="2400" dirty="0">
                <a:ea typeface="ＭＳ Ｐゴシック" charset="0"/>
                <a:cs typeface="Wingdings" charset="0"/>
              </a:rPr>
              <a:t>R   </a:t>
            </a:r>
            <a:r>
              <a:rPr lang="en-US" sz="2000" dirty="0">
                <a:ea typeface="ＭＳ Ｐゴシック" charset="0"/>
                <a:cs typeface="Wingdings" charset="0"/>
              </a:rPr>
              <a:t>(R true of both P and Q true)</a:t>
            </a:r>
            <a:endParaRPr lang="en-US" sz="2000" dirty="0">
              <a:latin typeface="Calibri" charset="0"/>
              <a:ea typeface="ＭＳ Ｐゴシック" charset="0"/>
            </a:endParaRPr>
          </a:p>
          <a:p>
            <a:pPr lvl="1">
              <a:buNone/>
            </a:pPr>
            <a:r>
              <a:rPr lang="en-US" sz="2400" dirty="0">
                <a:latin typeface="Calibri" charset="0"/>
                <a:ea typeface="ＭＳ Ｐゴシック" charset="0"/>
              </a:rPr>
              <a:t>~P V ~Q           </a:t>
            </a:r>
            <a:r>
              <a:rPr lang="en-US" sz="2400" dirty="0"/>
              <a:t>⇔   </a:t>
            </a:r>
            <a:r>
              <a:rPr lang="en-US" sz="2400" dirty="0">
                <a:ea typeface="ＭＳ Ｐゴシック" charset="0"/>
                <a:cs typeface="Wingdings" charset="0"/>
              </a:rPr>
              <a:t>P </a:t>
            </a:r>
            <a:r>
              <a:rPr lang="en-US" sz="2400" dirty="0">
                <a:latin typeface="ＭＳ ゴシック" charset="0"/>
                <a:ea typeface="ＭＳ ゴシック" charset="0"/>
                <a:cs typeface="ＭＳ ゴシック" charset="0"/>
              </a:rPr>
              <a:t>∧</a:t>
            </a:r>
            <a:r>
              <a:rPr lang="en-US" sz="2400" dirty="0">
                <a:ea typeface="ＭＳ ゴシック" charset="0"/>
                <a:cs typeface="ＭＳ ゴシック" charset="0"/>
              </a:rPr>
              <a:t> Q  </a:t>
            </a:r>
            <a:r>
              <a:rPr lang="en-US" sz="2400" dirty="0">
                <a:latin typeface="Wingdings" charset="0"/>
                <a:ea typeface="ＭＳ Ｐゴシック" charset="0"/>
                <a:cs typeface="Wingdings" charset="0"/>
              </a:rPr>
              <a:t></a:t>
            </a:r>
            <a:r>
              <a:rPr lang="en-US" dirty="0"/>
              <a:t>⊥  </a:t>
            </a:r>
            <a:r>
              <a:rPr lang="en-US" sz="2000" dirty="0"/>
              <a:t>(contradiction if both P and Q true))</a:t>
            </a:r>
            <a:endParaRPr lang="en-US" sz="1800" dirty="0">
              <a:latin typeface="Calibri" charset="0"/>
              <a:ea typeface="ＭＳ Ｐゴシック" charset="0"/>
            </a:endParaRPr>
          </a:p>
          <a:p>
            <a:pPr lvl="1">
              <a:buNone/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R                      </a:t>
            </a:r>
            <a:r>
              <a:rPr lang="en-US" sz="2400" dirty="0"/>
              <a:t>⇔    </a:t>
            </a:r>
            <a:r>
              <a:rPr lang="en-US" sz="2400" dirty="0">
                <a:latin typeface="Wingdings" charset="0"/>
                <a:ea typeface="ＭＳ Ｐゴシック" charset="0"/>
                <a:cs typeface="Wingdings" charset="0"/>
              </a:rPr>
              <a:t> </a:t>
            </a:r>
            <a:r>
              <a:rPr lang="en-US" sz="2400" dirty="0"/>
              <a:t>R            </a:t>
            </a:r>
            <a:r>
              <a:rPr lang="en-US" sz="2000" dirty="0"/>
              <a:t>(R is true)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Wingdings" charset="0"/>
              </a:rPr>
              <a:t>What we end up with is ~ “pure prolog” </a:t>
            </a:r>
          </a:p>
          <a:p>
            <a:pPr marL="457200" lvl="1" indent="-234950">
              <a:defRPr/>
            </a:pPr>
            <a:r>
              <a:rPr lang="en-US" sz="2400" dirty="0">
                <a:ea typeface="ＭＳ Ｐゴシック" charset="0"/>
                <a:cs typeface="Wingdings" charset="0"/>
              </a:rPr>
              <a:t>Single positive atom as the rule conclusion</a:t>
            </a:r>
          </a:p>
          <a:p>
            <a:pPr marL="457200" lvl="1" indent="-234950">
              <a:defRPr/>
            </a:pPr>
            <a:r>
              <a:rPr lang="en-US" sz="2400" dirty="0">
                <a:ea typeface="ＭＳ Ｐゴシック" charset="0"/>
                <a:cs typeface="Wingdings" charset="0"/>
              </a:rPr>
              <a:t>Conjunction of positive atoms as the rule antecedents (conditions)</a:t>
            </a:r>
          </a:p>
          <a:p>
            <a:pPr marL="457200" lvl="1" indent="-234950">
              <a:defRPr/>
            </a:pPr>
            <a:r>
              <a:rPr lang="en-US" sz="2400" dirty="0">
                <a:ea typeface="ＭＳ Ｐゴシック" charset="0"/>
                <a:cs typeface="Wingdings" charset="0"/>
              </a:rPr>
              <a:t>No </a:t>
            </a:r>
            <a:r>
              <a:rPr lang="en-US" sz="2400" b="1" dirty="0">
                <a:ea typeface="ＭＳ Ｐゴシック" charset="0"/>
                <a:cs typeface="Wingdings" charset="0"/>
              </a:rPr>
              <a:t>not</a:t>
            </a:r>
            <a:r>
              <a:rPr lang="en-US" sz="2400" dirty="0">
                <a:ea typeface="ＭＳ Ｐゴシック" charset="0"/>
                <a:cs typeface="Wingdings" charset="0"/>
              </a:rPr>
              <a:t> operator</a:t>
            </a:r>
          </a:p>
          <a:p>
            <a:pPr marL="457200" lvl="1" indent="-234950">
              <a:defRPr/>
            </a:pPr>
            <a:r>
              <a:rPr lang="en-US" sz="2400" dirty="0">
                <a:ea typeface="ＭＳ Ｐゴシック" charset="0"/>
                <a:cs typeface="Wingdings" charset="0"/>
              </a:rPr>
              <a:t>Atoms can be predicates (e.g., person(X), mother(X,Y),</a:t>
            </a:r>
            <a:br>
              <a:rPr lang="en-US" sz="2400" dirty="0">
                <a:ea typeface="ＭＳ Ｐゴシック" charset="0"/>
                <a:cs typeface="Wingdings" charset="0"/>
              </a:rPr>
            </a:br>
            <a:r>
              <a:rPr lang="en-US" sz="2400" dirty="0">
                <a:ea typeface="ＭＳ Ｐゴシック" charset="0"/>
                <a:cs typeface="Wingdings" charset="0"/>
              </a:rPr>
              <a:t>between(City, </a:t>
            </a:r>
            <a:r>
              <a:rPr lang="en-US" sz="2400" dirty="0" err="1">
                <a:ea typeface="ＭＳ Ｐゴシック" charset="0"/>
                <a:cs typeface="Wingdings" charset="0"/>
              </a:rPr>
              <a:t>newYork</a:t>
            </a:r>
            <a:r>
              <a:rPr lang="en-US" sz="2400" dirty="0">
                <a:ea typeface="ＭＳ Ｐゴシック" charset="0"/>
                <a:cs typeface="Wingdings" charset="0"/>
              </a:rPr>
              <a:t>, </a:t>
            </a:r>
            <a:r>
              <a:rPr lang="en-US" sz="2400" dirty="0" err="1">
                <a:ea typeface="ＭＳ Ｐゴシック" charset="0"/>
                <a:cs typeface="Wingdings" charset="0"/>
              </a:rPr>
              <a:t>baltimore</a:t>
            </a:r>
            <a:r>
              <a:rPr lang="en-US" sz="2400" dirty="0">
                <a:ea typeface="ＭＳ Ｐゴシック" charset="0"/>
                <a:cs typeface="Wingdings" charset="0"/>
              </a:rPr>
              <a:t>)</a:t>
            </a:r>
          </a:p>
          <a:p>
            <a:pPr lvl="1">
              <a:defRPr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712BB-5A34-924D-B344-A6D14D35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Prolog’s </a:t>
            </a:r>
            <a:r>
              <a:rPr lang="en-US" sz="4000" dirty="0" err="1"/>
              <a:t>synax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BA22D-BFBB-5246-AD4F-27FE47C2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124744"/>
            <a:ext cx="8496300" cy="5733256"/>
          </a:xfrm>
        </p:spPr>
        <p:txBody>
          <a:bodyPr/>
          <a:lstStyle/>
          <a:p>
            <a:r>
              <a:rPr lang="en-US" dirty="0"/>
              <a:t>Prolog syntax is a bit different, putting the rule’s conclusion first</a:t>
            </a:r>
          </a:p>
          <a:p>
            <a:pPr marL="401637" lvl="1" indent="0">
              <a:buNone/>
            </a:pPr>
            <a:r>
              <a:rPr lang="en-US" dirty="0" err="1"/>
              <a:t>hasMother</a:t>
            </a:r>
            <a:r>
              <a:rPr lang="en-US" dirty="0"/>
              <a:t>(?x, ?m) </a:t>
            </a:r>
            <a:r>
              <a:rPr lang="en-US" b="1" dirty="0"/>
              <a:t> :-  </a:t>
            </a:r>
            <a:r>
              <a:rPr lang="en-US" dirty="0" err="1"/>
              <a:t>hasParent</a:t>
            </a:r>
            <a:r>
              <a:rPr lang="en-US" dirty="0"/>
              <a:t>(?x, ?m), female(?m) </a:t>
            </a:r>
            <a:r>
              <a:rPr lang="en-US" b="1" dirty="0"/>
              <a:t>.</a:t>
            </a:r>
          </a:p>
          <a:p>
            <a:pPr marL="401637" lvl="1" indent="0">
              <a:buNone/>
            </a:pPr>
            <a:endParaRPr lang="en-US" dirty="0"/>
          </a:p>
          <a:p>
            <a:pPr marL="238125" indent="-238125"/>
            <a:r>
              <a:rPr lang="en-US" dirty="0"/>
              <a:t>A fact is a rule w/o a body (i.e., no conditions)</a:t>
            </a:r>
          </a:p>
          <a:p>
            <a:pPr marL="401637" lvl="1" indent="0">
              <a:buNone/>
            </a:pPr>
            <a:r>
              <a:rPr lang="en-US" dirty="0" err="1"/>
              <a:t>hasParent</a:t>
            </a:r>
            <a:r>
              <a:rPr lang="en-US" dirty="0"/>
              <a:t>(john, tom).</a:t>
            </a:r>
          </a:p>
          <a:p>
            <a:pPr marL="401637" lvl="1" indent="0">
              <a:buNone/>
            </a:pPr>
            <a:r>
              <a:rPr lang="en-US" dirty="0" err="1"/>
              <a:t>hasParent</a:t>
            </a:r>
            <a:r>
              <a:rPr lang="en-US" dirty="0"/>
              <a:t>(john, </a:t>
            </a:r>
            <a:r>
              <a:rPr lang="en-US" dirty="0" err="1"/>
              <a:t>mary</a:t>
            </a:r>
            <a:r>
              <a:rPr lang="en-US" dirty="0"/>
              <a:t>).</a:t>
            </a:r>
          </a:p>
          <a:p>
            <a:pPr marL="401637" lvl="1" indent="0">
              <a:buNone/>
            </a:pPr>
            <a:r>
              <a:rPr lang="en-US" dirty="0"/>
              <a:t>female(</a:t>
            </a:r>
            <a:r>
              <a:rPr lang="en-US" dirty="0" err="1"/>
              <a:t>mary</a:t>
            </a:r>
            <a:r>
              <a:rPr lang="en-US" dirty="0"/>
              <a:t>).</a:t>
            </a:r>
          </a:p>
          <a:p>
            <a:pPr marL="457200" indent="-457200"/>
            <a:r>
              <a:rPr lang="en-US" dirty="0"/>
              <a:t>Prolog ‘proves’ queries by matching a fact, or a rule’s conclusion and then proving each condition in the rule’s body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139FEC-C59A-1840-9C90-33A0572A7D6C}"/>
              </a:ext>
            </a:extLst>
          </p:cNvPr>
          <p:cNvCxnSpPr/>
          <p:nvPr/>
        </p:nvCxnSpPr>
        <p:spPr>
          <a:xfrm>
            <a:off x="899592" y="2708920"/>
            <a:ext cx="2736304" cy="0"/>
          </a:xfrm>
          <a:prstGeom prst="line">
            <a:avLst/>
          </a:prstGeom>
          <a:ln w="698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1670E2-B5FD-EB43-956D-0C7BBA005E3E}"/>
              </a:ext>
            </a:extLst>
          </p:cNvPr>
          <p:cNvCxnSpPr>
            <a:cxnSpLocks/>
          </p:cNvCxnSpPr>
          <p:nvPr/>
        </p:nvCxnSpPr>
        <p:spPr>
          <a:xfrm>
            <a:off x="4067944" y="2708920"/>
            <a:ext cx="4536504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FE897E-A1ED-5A4A-B63D-6C4297FFA7A7}"/>
              </a:ext>
            </a:extLst>
          </p:cNvPr>
          <p:cNvSpPr txBox="1"/>
          <p:nvPr/>
        </p:nvSpPr>
        <p:spPr>
          <a:xfrm>
            <a:off x="849963" y="2708920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head = 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21B94-01D5-444C-8DC8-3B6DFA7ED5C3}"/>
              </a:ext>
            </a:extLst>
          </p:cNvPr>
          <p:cNvSpPr txBox="1"/>
          <p:nvPr/>
        </p:nvSpPr>
        <p:spPr>
          <a:xfrm>
            <a:off x="4067944" y="2708920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body = conjunction of conditions</a:t>
            </a:r>
          </a:p>
        </p:txBody>
      </p:sp>
    </p:spTree>
    <p:extLst>
      <p:ext uri="{BB962C8B-B14F-4D97-AF65-F5344CB8AC3E}">
        <p14:creationId xmlns:p14="http://schemas.microsoft.com/office/powerpoint/2010/main" val="121607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alibri" charset="0"/>
                <a:ea typeface="ＭＳ Ｐゴシック" charset="0"/>
                <a:cs typeface="ＭＳ Ｐゴシック" charset="0"/>
              </a:rPr>
              <a:t>We can relax this a bit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95288" y="1412874"/>
            <a:ext cx="8353425" cy="54451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Head can contain a conjunction of atoms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P </a:t>
            </a:r>
            <a:r>
              <a:rPr lang="en-US" dirty="0">
                <a:latin typeface="ＭＳ ゴシック" charset="0"/>
                <a:ea typeface="ＭＳ ゴシック" charset="0"/>
                <a:cs typeface="ＭＳ ゴシック" charset="0"/>
              </a:rPr>
              <a:t>∧</a:t>
            </a:r>
            <a:r>
              <a:rPr lang="en-US" dirty="0">
                <a:latin typeface="Calibri" charset="0"/>
                <a:ea typeface="ＭＳ ゴシック" charset="0"/>
                <a:cs typeface="ＭＳ ゴシック" charset="0"/>
              </a:rPr>
              <a:t>Q ← R is equivalent to P←R and Q←R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alibri" charset="0"/>
                <a:ea typeface="ＭＳ ゴシック" charset="0"/>
                <a:cs typeface="ＭＳ ゴシック" charset="0"/>
              </a:rPr>
              <a:t>Body can have disjunctions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alibri" charset="0"/>
                <a:ea typeface="ＭＳ ゴシック" charset="0"/>
                <a:cs typeface="ＭＳ ゴシック" charset="0"/>
              </a:rPr>
              <a:t>P←R</a:t>
            </a:r>
            <a:r>
              <a:rPr lang="en-US" dirty="0">
                <a:latin typeface="ＭＳ ゴシック" charset="0"/>
                <a:ea typeface="ＭＳ ゴシック" charset="0"/>
                <a:cs typeface="ＭＳ ゴシック" charset="0"/>
              </a:rPr>
              <a:t>∨</a:t>
            </a:r>
            <a:r>
              <a:rPr lang="en-US" dirty="0">
                <a:latin typeface="Calibri" charset="0"/>
                <a:ea typeface="ＭＳ ゴシック" charset="0"/>
                <a:cs typeface="ＭＳ ゴシック" charset="0"/>
              </a:rPr>
              <a:t>Q is equivalent to P←R and P←Q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alibri" charset="0"/>
                <a:ea typeface="ＭＳ ゴシック" charset="0"/>
                <a:cs typeface="ＭＳ ゴシック" charset="0"/>
              </a:rPr>
              <a:t>But somethings are just not allowed: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No disjunction in head, e.g.,</a:t>
            </a:r>
          </a:p>
          <a:p>
            <a:pPr marL="736600" lvl="2" indent="0">
              <a:lnSpc>
                <a:spcPct val="110000"/>
              </a:lnSpc>
              <a:buNone/>
            </a:pPr>
            <a:r>
              <a:rPr lang="en-US" sz="2800" dirty="0">
                <a:latin typeface="Calibri" charset="0"/>
                <a:ea typeface="ＭＳ Ｐゴシック" charset="0"/>
              </a:rPr>
              <a:t>man(?x) ; woman(?x) :- person(x)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No logical negation operator, i.e. NOT</a:t>
            </a:r>
          </a:p>
          <a:p>
            <a:pPr marL="736600" lvl="2" indent="0">
              <a:lnSpc>
                <a:spcPct val="110000"/>
              </a:lnSpc>
              <a:buNone/>
            </a:pPr>
            <a:r>
              <a:rPr lang="en-US" sz="2800" dirty="0">
                <a:latin typeface="Calibri" charset="0"/>
                <a:ea typeface="ＭＳ Ｐゴシック" charset="0"/>
              </a:rPr>
              <a:t>man(?x) :- person(x), not(woman(x))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ustom 2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9166</TotalTime>
  <Words>1917</Words>
  <Application>Microsoft Macintosh PowerPoint</Application>
  <PresentationFormat>On-screen Show (4:3)</PresentationFormat>
  <Paragraphs>192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ＭＳ ゴシック</vt:lpstr>
      <vt:lpstr>Arial</vt:lpstr>
      <vt:lpstr>Calibri</vt:lpstr>
      <vt:lpstr>Lucida Grande</vt:lpstr>
      <vt:lpstr>Wingdings</vt:lpstr>
      <vt:lpstr>Capsules</vt:lpstr>
      <vt:lpstr>OWL, DL and rules</vt:lpstr>
      <vt:lpstr>OWL and Rules</vt:lpstr>
      <vt:lpstr>Semantic Web and Logic</vt:lpstr>
      <vt:lpstr>We need both structure and rules </vt:lpstr>
      <vt:lpstr>Description Logics vs. Horn Logic </vt:lpstr>
      <vt:lpstr>What’s Horn clause logic</vt:lpstr>
      <vt:lpstr>Alternate formulation as implications</vt:lpstr>
      <vt:lpstr>Prolog’s synax</vt:lpstr>
      <vt:lpstr>We can relax this a bit</vt:lpstr>
      <vt:lpstr>Where are the quantifiers?</vt:lpstr>
      <vt:lpstr>Facts &amp; rule conclusions are definite</vt:lpstr>
      <vt:lpstr>Facts &amp; rule conclusions are definite</vt:lpstr>
      <vt:lpstr>The Programming in Prolog</vt:lpstr>
      <vt:lpstr>Non-ground entailment (1)</vt:lpstr>
      <vt:lpstr>Non-ground entailment (2)</vt:lpstr>
      <vt:lpstr>Decidability</vt:lpstr>
      <vt:lpstr>SWRL: Semantic Web Rule Language</vt:lpstr>
      <vt:lpstr>SWRL</vt:lpstr>
      <vt:lpstr>SWRL Built-Ins</vt:lpstr>
      <vt:lpstr>Drawbacks of full SWRL</vt:lpstr>
      <vt:lpstr>SWRL Sublanguages</vt:lpstr>
      <vt:lpstr>DL-safe rules</vt:lpstr>
      <vt:lpstr>Protégé 5 had SWRLTab</vt:lpstr>
      <vt:lpstr>SWRL limitations</vt:lpstr>
      <vt:lpstr>Summary </vt:lpstr>
      <vt:lpstr>Summary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Discussion of Some Intuitions of Defeasible Reasoning</dc:title>
  <dc:creator>ics</dc:creator>
  <cp:lastModifiedBy>Tim Finin</cp:lastModifiedBy>
  <cp:revision>160</cp:revision>
  <dcterms:created xsi:type="dcterms:W3CDTF">2009-05-11T21:21:04Z</dcterms:created>
  <dcterms:modified xsi:type="dcterms:W3CDTF">2019-11-06T20:45:38Z</dcterms:modified>
</cp:coreProperties>
</file>