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160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9007" lvl="1" marL="609493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89112" lvl="2" marL="12189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89219" lvl="3" marL="182848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89326" lvl="4" marL="2437973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89432" lvl="5" marL="304746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89539" lvl="6" marL="365696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89646" lvl="7" marL="4266453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89753" lvl="8" marL="487594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7516443" y="4145281"/>
            <a:ext cx="4686117" cy="2731405"/>
            <a:chOff x="5638800" y="3108960"/>
            <a:chExt cx="3515503" cy="2048555"/>
          </a:xfrm>
        </p:grpSpPr>
        <p:cxnSp>
          <p:nvCxnSpPr>
            <p:cNvPr id="21" name="Shape 21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4" name="Shape 24"/>
          <p:cNvGrpSpPr/>
          <p:nvPr/>
        </p:nvGrpSpPr>
        <p:grpSpPr>
          <a:xfrm>
            <a:off x="-8914" y="6057149"/>
            <a:ext cx="5498724" cy="820207"/>
            <a:chOff x="-6689" y="4553748"/>
            <a:chExt cx="4125119" cy="615155"/>
          </a:xfrm>
        </p:grpSpPr>
        <p:sp>
          <p:nvSpPr>
            <p:cNvPr id="25" name="Shape 25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92735"/>
                  </a:lnTo>
                  <a:lnTo>
                    <a:pt x="120000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pathLst>
                <a:path extrusionOk="0" h="120000" w="120000">
                  <a:moveTo>
                    <a:pt x="0" y="119999"/>
                  </a:moveTo>
                  <a:lnTo>
                    <a:pt x="120000" y="99350"/>
                  </a:lnTo>
                  <a:cubicBezTo>
                    <a:pt x="119885" y="68437"/>
                    <a:pt x="118711" y="30912"/>
                    <a:pt x="118596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18585" y="106399"/>
                  </a:lnTo>
                  <a:cubicBezTo>
                    <a:pt x="118454" y="73489"/>
                    <a:pt x="120124" y="32910"/>
                    <a:pt x="119993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Shape 28"/>
          <p:cNvSpPr txBox="1"/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50853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7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940" lvl="2" marL="91424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887" lvl="3" marL="12189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832" lvl="4" marL="152373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80" lvl="5" marL="182848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26" lvl="6" marL="213322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673" lvl="7" marL="243797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619" lvl="8" marL="274272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 rot="5400000">
            <a:off x="2132316" y="-329234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50853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7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940" lvl="2" marL="91424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887" lvl="3" marL="12189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832" lvl="4" marL="152373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80" lvl="5" marL="182848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26" lvl="6" marL="213322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673" lvl="7" marL="243797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619" lvl="8" marL="274272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Shape 111"/>
          <p:cNvGrpSpPr/>
          <p:nvPr/>
        </p:nvGrpSpPr>
        <p:grpSpPr>
          <a:xfrm>
            <a:off x="7516521" y="4145332"/>
            <a:ext cx="4686219" cy="2731183"/>
            <a:chOff x="5638800" y="3109076"/>
            <a:chExt cx="3515543" cy="2048439"/>
          </a:xfrm>
        </p:grpSpPr>
        <p:cxnSp>
          <p:nvCxnSpPr>
            <p:cNvPr id="112" name="Shape 112"/>
            <p:cNvCxnSpPr/>
            <p:nvPr/>
          </p:nvCxnSpPr>
          <p:spPr>
            <a:xfrm flipH="1" rot="10800000">
              <a:off x="5638800" y="3109076"/>
              <a:ext cx="3515400" cy="2037000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3" name="Shape 113"/>
            <p:cNvCxnSpPr/>
            <p:nvPr/>
          </p:nvCxnSpPr>
          <p:spPr>
            <a:xfrm flipH="1" rot="10800000">
              <a:off x="6004643" y="3333815"/>
              <a:ext cx="3149700" cy="1823700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4" name="Shape 114"/>
            <p:cNvCxnSpPr/>
            <p:nvPr/>
          </p:nvCxnSpPr>
          <p:spPr>
            <a:xfrm flipH="1" rot="10800000">
              <a:off x="6388342" y="3549840"/>
              <a:ext cx="2766000" cy="1600200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15" name="Shape 115"/>
          <p:cNvGrpSpPr/>
          <p:nvPr/>
        </p:nvGrpSpPr>
        <p:grpSpPr>
          <a:xfrm>
            <a:off x="-8915" y="6056828"/>
            <a:ext cx="5498675" cy="820353"/>
            <a:chOff x="-6689" y="4553623"/>
            <a:chExt cx="4125038" cy="615280"/>
          </a:xfrm>
        </p:grpSpPr>
        <p:sp>
          <p:nvSpPr>
            <p:cNvPr id="116" name="Shape 116"/>
            <p:cNvSpPr/>
            <p:nvPr/>
          </p:nvSpPr>
          <p:spPr>
            <a:xfrm rot="-5400000">
              <a:off x="1754199" y="2802373"/>
              <a:ext cx="612900" cy="41154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92735"/>
                  </a:lnTo>
                  <a:lnTo>
                    <a:pt x="120000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 rot="-5400000">
              <a:off x="1604621" y="3152903"/>
              <a:ext cx="410700" cy="3621300"/>
            </a:xfrm>
            <a:custGeom>
              <a:pathLst>
                <a:path extrusionOk="0" h="120000" w="120000">
                  <a:moveTo>
                    <a:pt x="0" y="119999"/>
                  </a:moveTo>
                  <a:lnTo>
                    <a:pt x="120000" y="99350"/>
                  </a:lnTo>
                  <a:cubicBezTo>
                    <a:pt x="119885" y="68437"/>
                    <a:pt x="118711" y="30912"/>
                    <a:pt x="118596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1462262" y="3453391"/>
              <a:ext cx="241800" cy="31797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18585" y="106399"/>
                  </a:lnTo>
                  <a:cubicBezTo>
                    <a:pt x="118454" y="73489"/>
                    <a:pt x="120124" y="32910"/>
                    <a:pt x="119993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Shape 119"/>
          <p:cNvSpPr txBox="1"/>
          <p:nvPr>
            <p:ph type="ctrTitle"/>
          </p:nvPr>
        </p:nvSpPr>
        <p:spPr>
          <a:xfrm>
            <a:off x="1625176" y="584200"/>
            <a:ext cx="8735400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1625176" y="2616200"/>
            <a:ext cx="8735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3" lvl="1" marL="609493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" lvl="2" marL="1218986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79" lvl="3" marL="1828479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6" lvl="5" marL="3047466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59" lvl="6" marL="3656959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6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1218882" y="6356352"/>
            <a:ext cx="223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3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" lvl="2" marL="121898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79" lvl="3" marL="182847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6" lvl="5" marL="304746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59" lvl="6" marL="365695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3453501" y="6356352"/>
            <a:ext cx="5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3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" lvl="2" marL="121898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79" lvl="3" marL="182847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6" lvl="5" marL="304746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59" lvl="6" marL="365695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10563649" y="6356352"/>
            <a:ext cx="10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26946" lvl="0" marL="304746" marR="0" rtl="0" algn="l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273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9539" lvl="2" marL="914239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9486" lvl="3" marL="121898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9433" lvl="4" marL="152373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79" lvl="5" marL="1828479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3" lvl="7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1218882" y="6356352"/>
            <a:ext cx="223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3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" lvl="2" marL="121898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79" lvl="3" marL="182847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6" lvl="5" marL="304746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59" lvl="6" marL="365695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3453501" y="6356352"/>
            <a:ext cx="5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3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" lvl="2" marL="121898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79" lvl="3" marL="182847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6" lvl="5" marL="304746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59" lvl="6" marL="365695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10563649" y="6356352"/>
            <a:ext cx="10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625177" y="2209801"/>
            <a:ext cx="8938500" cy="27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1625176" y="4951266"/>
            <a:ext cx="70695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3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" lvl="2" marL="121898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79" lvl="3" marL="1828479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6" lvl="5" marL="304746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59" lvl="6" marL="3656959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x="1218882" y="6356352"/>
            <a:ext cx="223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3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" lvl="2" marL="121898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79" lvl="3" marL="182847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6" lvl="5" marL="304746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59" lvl="6" marL="365695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3453501" y="6356352"/>
            <a:ext cx="5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3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" lvl="2" marL="121898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79" lvl="3" marL="182847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6" lvl="5" marL="304746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59" lvl="6" marL="365695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10563649" y="6356352"/>
            <a:ext cx="10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grpSp>
        <p:nvGrpSpPr>
          <p:cNvPr id="136" name="Shape 136"/>
          <p:cNvGrpSpPr/>
          <p:nvPr/>
        </p:nvGrpSpPr>
        <p:grpSpPr>
          <a:xfrm>
            <a:off x="7516521" y="4145332"/>
            <a:ext cx="4686219" cy="2731183"/>
            <a:chOff x="5638800" y="3109076"/>
            <a:chExt cx="3515543" cy="2048439"/>
          </a:xfrm>
        </p:grpSpPr>
        <p:cxnSp>
          <p:nvCxnSpPr>
            <p:cNvPr id="137" name="Shape 137"/>
            <p:cNvCxnSpPr/>
            <p:nvPr/>
          </p:nvCxnSpPr>
          <p:spPr>
            <a:xfrm flipH="1" rot="10800000">
              <a:off x="5638800" y="3109076"/>
              <a:ext cx="3515400" cy="2037000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8" name="Shape 138"/>
            <p:cNvCxnSpPr/>
            <p:nvPr/>
          </p:nvCxnSpPr>
          <p:spPr>
            <a:xfrm flipH="1" rot="10800000">
              <a:off x="6004643" y="3333815"/>
              <a:ext cx="3149700" cy="1823700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" name="Shape 139"/>
            <p:cNvCxnSpPr/>
            <p:nvPr/>
          </p:nvCxnSpPr>
          <p:spPr>
            <a:xfrm flipH="1" rot="10800000">
              <a:off x="6388342" y="3549840"/>
              <a:ext cx="2766000" cy="1600200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218883" y="1706880"/>
            <a:ext cx="50787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26946" lvl="0" marL="304746" marR="0" rtl="0" algn="l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273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9539" lvl="2" marL="914239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9486" lvl="3" marL="121898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9433" lvl="4" marL="152373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79" lvl="5" marL="1828479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3" lvl="7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6500707" y="1706880"/>
            <a:ext cx="50787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26946" lvl="0" marL="304746" marR="0" rtl="0" algn="l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273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9539" lvl="2" marL="914239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9486" lvl="3" marL="121898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9433" lvl="4" marL="152373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79" lvl="5" marL="1828479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3" lvl="7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1218882" y="6356352"/>
            <a:ext cx="223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3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" lvl="2" marL="121898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79" lvl="3" marL="182847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6" lvl="5" marL="304746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59" lvl="6" marL="365695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3453501" y="6356352"/>
            <a:ext cx="5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3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" lvl="2" marL="121898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79" lvl="3" marL="182847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6" lvl="5" marL="304746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59" lvl="6" marL="365695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0563649" y="6356352"/>
            <a:ext cx="10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218883" y="1701800"/>
            <a:ext cx="508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3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" lvl="2" marL="121898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79" lvl="3" marL="1828479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6" lvl="5" marL="304746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59" lvl="6" marL="3656959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1218883" y="2717800"/>
            <a:ext cx="50787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26946" lvl="0" marL="304746" marR="0" rtl="0" algn="l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273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9539" lvl="2" marL="914239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9486" lvl="3" marL="121898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9433" lvl="4" marL="152373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79" lvl="5" marL="1828479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3" lvl="7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3" type="body"/>
          </p:nvPr>
        </p:nvSpPr>
        <p:spPr>
          <a:xfrm>
            <a:off x="6496644" y="1701800"/>
            <a:ext cx="508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3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" lvl="2" marL="121898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79" lvl="3" marL="1828479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6" lvl="5" marL="304746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59" lvl="6" marL="3656959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4" type="body"/>
          </p:nvPr>
        </p:nvSpPr>
        <p:spPr>
          <a:xfrm>
            <a:off x="6500707" y="2717800"/>
            <a:ext cx="50787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26946" lvl="0" marL="304746" marR="0" rtl="0" algn="l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273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9539" lvl="2" marL="914239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9486" lvl="3" marL="121898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9433" lvl="4" marL="152373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79" lvl="5" marL="1828479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3" lvl="7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0" type="dt"/>
          </p:nvPr>
        </p:nvSpPr>
        <p:spPr>
          <a:xfrm>
            <a:off x="1218882" y="6356352"/>
            <a:ext cx="223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3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" lvl="2" marL="121898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79" lvl="3" marL="182847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6" lvl="5" marL="304746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59" lvl="6" marL="365695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1" type="ftr"/>
          </p:nvPr>
        </p:nvSpPr>
        <p:spPr>
          <a:xfrm>
            <a:off x="3453501" y="6356352"/>
            <a:ext cx="5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3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" lvl="2" marL="121898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79" lvl="3" marL="182847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6" lvl="5" marL="304746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59" lvl="6" marL="365695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10563649" y="6356352"/>
            <a:ext cx="10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8" name="Shape 158"/>
          <p:cNvSpPr txBox="1"/>
          <p:nvPr>
            <p:ph idx="10" type="dt"/>
          </p:nvPr>
        </p:nvSpPr>
        <p:spPr>
          <a:xfrm>
            <a:off x="1218882" y="6356352"/>
            <a:ext cx="223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3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" lvl="2" marL="121898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79" lvl="3" marL="182847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6" lvl="5" marL="304746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59" lvl="6" marL="365695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1" type="ftr"/>
          </p:nvPr>
        </p:nvSpPr>
        <p:spPr>
          <a:xfrm>
            <a:off x="3453501" y="6356352"/>
            <a:ext cx="5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3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" lvl="2" marL="121898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79" lvl="3" marL="182847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6" lvl="5" marL="304746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59" lvl="6" marL="365695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10563649" y="6356352"/>
            <a:ext cx="10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0" type="dt"/>
          </p:nvPr>
        </p:nvSpPr>
        <p:spPr>
          <a:xfrm>
            <a:off x="1218882" y="6356352"/>
            <a:ext cx="223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3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" lvl="2" marL="121898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79" lvl="3" marL="182847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6" lvl="5" marL="304746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59" lvl="6" marL="365695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3453501" y="6356352"/>
            <a:ext cx="5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3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" lvl="2" marL="121898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79" lvl="3" marL="182847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6" lvl="5" marL="304746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59" lvl="6" marL="365695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10563649" y="6356352"/>
            <a:ext cx="10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218882" y="1701800"/>
            <a:ext cx="40629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libri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5484971" y="584200"/>
            <a:ext cx="6094500" cy="55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26946" lvl="0" marL="304746" marR="0" rtl="0" algn="l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273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9539" lvl="2" marL="914239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9486" lvl="3" marL="121898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9433" lvl="4" marL="152373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79" lvl="5" marL="1828479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3" lvl="7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2" type="body"/>
          </p:nvPr>
        </p:nvSpPr>
        <p:spPr>
          <a:xfrm>
            <a:off x="1218882" y="4241800"/>
            <a:ext cx="4062900" cy="19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3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" lvl="2" marL="121898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79" lvl="3" marL="1828479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6" lvl="5" marL="304746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59" lvl="6" marL="3656959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1218882" y="6356352"/>
            <a:ext cx="223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3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" lvl="2" marL="121898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79" lvl="3" marL="182847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6" lvl="5" marL="304746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59" lvl="6" marL="365695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3453501" y="6356352"/>
            <a:ext cx="5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3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" lvl="2" marL="121898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79" lvl="3" marL="182847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6" lvl="5" marL="304746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59" lvl="6" marL="365695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10563649" y="6356352"/>
            <a:ext cx="10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50853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7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940" lvl="2" marL="91424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887" lvl="3" marL="12189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832" lvl="4" marL="152373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80" lvl="5" marL="182848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26" lvl="6" marL="213322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673" lvl="7" marL="243797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619" lvl="8" marL="274272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218882" y="1701800"/>
            <a:ext cx="40629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libri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4" name="Shape 174"/>
          <p:cNvSpPr/>
          <p:nvPr>
            <p:ph idx="2" type="pic"/>
          </p:nvPr>
        </p:nvSpPr>
        <p:spPr>
          <a:xfrm>
            <a:off x="5484971" y="584200"/>
            <a:ext cx="6094500" cy="55881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3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" lvl="2" marL="121898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79" lvl="3" marL="1828479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6" lvl="5" marL="304746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59" lvl="6" marL="3656959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218882" y="4241800"/>
            <a:ext cx="4062900" cy="19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3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" lvl="2" marL="121898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79" lvl="3" marL="1828479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6" lvl="5" marL="304746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59" lvl="6" marL="3656959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0" type="dt"/>
          </p:nvPr>
        </p:nvSpPr>
        <p:spPr>
          <a:xfrm>
            <a:off x="1218882" y="6356352"/>
            <a:ext cx="223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3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" lvl="2" marL="121898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79" lvl="3" marL="182847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6" lvl="5" marL="304746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59" lvl="6" marL="365695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1" type="ftr"/>
          </p:nvPr>
        </p:nvSpPr>
        <p:spPr>
          <a:xfrm>
            <a:off x="3453501" y="6356352"/>
            <a:ext cx="5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3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" lvl="2" marL="121898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79" lvl="3" marL="182847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6" lvl="5" marL="304746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59" lvl="6" marL="365695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0563649" y="6356352"/>
            <a:ext cx="10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 rot="5400000">
            <a:off x="4168034" y="-1247353"/>
            <a:ext cx="4462200" cy="10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26946" lvl="0" marL="304746" marR="0" rtl="0" algn="l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273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9539" lvl="2" marL="914239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9486" lvl="3" marL="121898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9433" lvl="4" marL="152373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79" lvl="5" marL="1828479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3" lvl="7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0" type="dt"/>
          </p:nvPr>
        </p:nvSpPr>
        <p:spPr>
          <a:xfrm>
            <a:off x="1218882" y="6356352"/>
            <a:ext cx="223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3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" lvl="2" marL="121898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79" lvl="3" marL="182847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6" lvl="5" marL="304746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59" lvl="6" marL="365695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3453501" y="6356352"/>
            <a:ext cx="5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3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" lvl="2" marL="121898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79" lvl="3" marL="182847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6" lvl="5" marL="304746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59" lvl="6" marL="365695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10563649" y="6356352"/>
            <a:ext cx="10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 rot="5400000">
            <a:off x="7414034" y="2006950"/>
            <a:ext cx="5588100" cy="274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 rot="5400000">
            <a:off x="2132301" y="-329150"/>
            <a:ext cx="5588100" cy="7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26946" lvl="0" marL="304746" marR="0" rtl="0" algn="l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273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9539" lvl="2" marL="914239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9486" lvl="3" marL="121898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9433" lvl="4" marL="152373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79" lvl="5" marL="1828479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3" lvl="7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0" type="dt"/>
          </p:nvPr>
        </p:nvSpPr>
        <p:spPr>
          <a:xfrm>
            <a:off x="1218882" y="6356352"/>
            <a:ext cx="223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3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" lvl="2" marL="121898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79" lvl="3" marL="182847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6" lvl="5" marL="304746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59" lvl="6" marL="365695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1" type="ftr"/>
          </p:nvPr>
        </p:nvSpPr>
        <p:spPr>
          <a:xfrm>
            <a:off x="3453501" y="6356352"/>
            <a:ext cx="5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3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" lvl="2" marL="121898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79" lvl="3" marL="182847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6" lvl="5" marL="304746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59" lvl="6" marL="365695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10563649" y="6356352"/>
            <a:ext cx="10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1625177" y="2209801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1625176" y="4951266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grpSp>
        <p:nvGrpSpPr>
          <p:cNvPr id="45" name="Shape 45"/>
          <p:cNvGrpSpPr/>
          <p:nvPr/>
        </p:nvGrpSpPr>
        <p:grpSpPr>
          <a:xfrm>
            <a:off x="7516443" y="4145281"/>
            <a:ext cx="4686117" cy="2731405"/>
            <a:chOff x="5638800" y="3108960"/>
            <a:chExt cx="3515503" cy="2048555"/>
          </a:xfrm>
        </p:grpSpPr>
        <p:cxnSp>
          <p:nvCxnSpPr>
            <p:cNvPr id="46" name="Shape 46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50853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7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940" lvl="2" marL="91424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887" lvl="3" marL="12189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832" lvl="4" marL="152373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80" lvl="5" marL="182848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26" lvl="6" marL="213322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673" lvl="7" marL="243797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619" lvl="8" marL="274272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50853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7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940" lvl="2" marL="91424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887" lvl="3" marL="12189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832" lvl="4" marL="152373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80" lvl="5" marL="182848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26" lvl="6" marL="213322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673" lvl="7" marL="243797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619" lvl="8" marL="274272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50853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7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940" lvl="2" marL="91424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887" lvl="3" marL="12189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832" lvl="4" marL="152373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80" lvl="5" marL="182848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26" lvl="6" marL="213322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673" lvl="7" marL="243797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619" lvl="8" marL="274272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3" type="body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4" type="body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50853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7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940" lvl="2" marL="91424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887" lvl="3" marL="12189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832" lvl="4" marL="152373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80" lvl="5" marL="182848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26" lvl="6" marL="213322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673" lvl="7" marL="243797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619" lvl="8" marL="274272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50853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7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940" lvl="2" marL="91424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887" lvl="3" marL="12189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832" lvl="4" marL="152373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80" lvl="5" marL="182848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26" lvl="6" marL="213322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673" lvl="7" marL="243797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619" lvl="8" marL="274272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3" name="Shape 83"/>
          <p:cNvSpPr/>
          <p:nvPr>
            <p:ph idx="2" type="pic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1" name="Shape 11"/>
            <p:cNvSpPr/>
            <p:nvPr/>
          </p:nvSpPr>
          <p:spPr>
            <a:xfrm>
              <a:off x="-9526" y="0"/>
              <a:ext cx="612775" cy="3919538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91373"/>
                  </a:lnTo>
                  <a:lnTo>
                    <a:pt x="120000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-11906" y="0"/>
              <a:ext cx="410751" cy="3421856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98146"/>
                  </a:lnTo>
                  <a:lnTo>
                    <a:pt x="119656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-7144" y="-2381"/>
              <a:ext cx="238919" cy="2976561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19999" y="105470"/>
                  </a:lnTo>
                  <a:cubicBezTo>
                    <a:pt x="119866" y="70313"/>
                    <a:pt x="119734" y="35156"/>
                    <a:pt x="119601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Shape 1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50853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7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940" lvl="2" marL="91424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887" lvl="3" marL="12189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832" lvl="4" marL="152373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80" lvl="5" marL="182848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26" lvl="6" marL="213322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673" lvl="7" marL="243797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619" lvl="8" marL="274272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8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-15870" y="-3174"/>
            <a:ext cx="820168" cy="5229044"/>
            <a:chOff x="-11906" y="-2381"/>
            <a:chExt cx="615280" cy="3921881"/>
          </a:xfrm>
        </p:grpSpPr>
        <p:sp>
          <p:nvSpPr>
            <p:cNvPr id="102" name="Shape 102"/>
            <p:cNvSpPr/>
            <p:nvPr/>
          </p:nvSpPr>
          <p:spPr>
            <a:xfrm>
              <a:off x="-9526" y="0"/>
              <a:ext cx="612900" cy="39195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91373"/>
                  </a:lnTo>
                  <a:lnTo>
                    <a:pt x="120000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-11906" y="0"/>
              <a:ext cx="410700" cy="34218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98146"/>
                  </a:lnTo>
                  <a:lnTo>
                    <a:pt x="119656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-7144" y="-2381"/>
              <a:ext cx="238800" cy="29766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19999" y="105470"/>
                  </a:lnTo>
                  <a:cubicBezTo>
                    <a:pt x="119866" y="70313"/>
                    <a:pt x="119734" y="35156"/>
                    <a:pt x="119601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Shape 105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26946" lvl="0" marL="304746" marR="0" rtl="0" algn="l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273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9539" lvl="2" marL="914239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9486" lvl="3" marL="121898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9433" lvl="4" marL="152373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79" lvl="5" marL="1828479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3" lvl="7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1218882" y="6356352"/>
            <a:ext cx="223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3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" lvl="2" marL="121898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79" lvl="3" marL="182847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6" lvl="5" marL="304746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59" lvl="6" marL="365695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3453501" y="6356352"/>
            <a:ext cx="5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3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" lvl="2" marL="121898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79" lvl="3" marL="182847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6" lvl="5" marL="304746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59" lvl="6" marL="365695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6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10563649" y="6356352"/>
            <a:ext cx="10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example.com/file.txt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steves-internet-guide.com/networking/" TargetMode="External"/><Relationship Id="rId4" Type="http://schemas.openxmlformats.org/officeDocument/2006/relationships/hyperlink" Target="https://www.lantronix.com/resources/networking-tutorials/ethernet-tutorial-networking-basics/" TargetMode="External"/><Relationship Id="rId9" Type="http://schemas.openxmlformats.org/officeDocument/2006/relationships/image" Target="../media/image5.png"/><Relationship Id="rId5" Type="http://schemas.openxmlformats.org/officeDocument/2006/relationships/hyperlink" Target="https://commotionwireless.net/docs/cck/networking/learn-networking-basics/" TargetMode="External"/><Relationship Id="rId6" Type="http://schemas.openxmlformats.org/officeDocument/2006/relationships/hyperlink" Target="https://en.wikipedia.org/wiki/IEEE_802" TargetMode="External"/><Relationship Id="rId7" Type="http://schemas.openxmlformats.org/officeDocument/2006/relationships/hyperlink" Target="http://www.techrepublic.com/article/build-your-skills-a-crash-course-in-tcp-ip/" TargetMode="External"/><Relationship Id="rId8" Type="http://schemas.openxmlformats.org/officeDocument/2006/relationships/hyperlink" Target="http://wintelguy.com/subnetcalc.p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wrap="square" tIns="609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UMBC Cyber Defense Team</a:t>
            </a:r>
          </a:p>
        </p:txBody>
      </p:sp>
      <p:sp>
        <p:nvSpPr>
          <p:cNvPr id="196" name="Shape 196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wrap="square" tIns="609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Networking Basics &amp; Wireshark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2017-2018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6612" y="3657600"/>
            <a:ext cx="2551785" cy="3009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OTHER PROTOCOLS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-US"/>
              <a:t>FTP</a:t>
            </a:r>
            <a:r>
              <a:rPr lang="en-US"/>
              <a:t>: File Transfer Protocol – Transfers files between a client and a server.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-US"/>
              <a:t>SSH</a:t>
            </a:r>
            <a:r>
              <a:rPr lang="en-US"/>
              <a:t>: Secure Shell – Unix based command system interface.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-US"/>
              <a:t>SMTP</a:t>
            </a:r>
            <a:r>
              <a:rPr lang="en-US"/>
              <a:t>: Simple Mail Transfer Protocol – delivers email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-US"/>
              <a:t>DNS</a:t>
            </a:r>
            <a:r>
              <a:rPr lang="en-US"/>
              <a:t>: Domain Name Servers – The way computers resolve host names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-US"/>
              <a:t>DHCP</a:t>
            </a:r>
            <a:r>
              <a:rPr lang="en-US"/>
              <a:t>: Dynamic Host Configuration Protocol – automatic IP provision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-US"/>
              <a:t>HTTP</a:t>
            </a:r>
            <a:r>
              <a:rPr lang="en-US"/>
              <a:t>: Hypertext Transfer Protocol – Connects you to the web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-US"/>
              <a:t>HTTPS</a:t>
            </a:r>
            <a:r>
              <a:rPr lang="en-US"/>
              <a:t>: HTTP over SSL /TLS (Secure Socket Layer/Transport Layer Security)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PORTS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 port is the means with which a computer ‘listens’ for different kinds of network traffic.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Each port is literally only a two way tunnel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Ports are identified by Port numbers, ranging from 0 to 65535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Why that number? Headers in a packet!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Ports 0-1023: Well-known or System Ports. Lots of important ports here.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Ports 1024-49151: Registered Ports. Registered services use these. (Openfire!)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Ports 49152-65535: Ephemeral Ports. Experimental or private services.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124" y="0"/>
            <a:ext cx="5302578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PACKETS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How information is carried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Framing: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Addresses - needs source and destination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Error detection / correction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may contain a checksum, parity bits, or cyclic redundancy checks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Hop counts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relates to time-to-live (TTL) field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Length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Priority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Payload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Captures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OSI MODEL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1800"/>
              <a:t>Open Systems Interconnection (OSI) Model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1800"/>
              <a:t>Conceptual model that characterizes the communication functions of a telecommunication or computing system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1800"/>
              <a:t>Layers serve the layer above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en-US" sz="1800" u="sng"/>
              <a:t>Physical</a:t>
            </a:r>
            <a:r>
              <a:rPr lang="en-US" sz="1800" u="sng"/>
              <a:t> (Bits)</a:t>
            </a:r>
            <a:r>
              <a:rPr lang="en-US" sz="1800"/>
              <a:t> - Transmission and reception of raw bit streams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en-US" sz="1800" u="sng"/>
              <a:t>Data Link</a:t>
            </a:r>
            <a:r>
              <a:rPr lang="en-US" sz="1800" u="sng"/>
              <a:t> (Frame)</a:t>
            </a:r>
            <a:r>
              <a:rPr lang="en-US" sz="1800"/>
              <a:t> - Reliable transmission of data frames between two nodes connected by a physical layer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en-US" sz="1800" u="sng"/>
              <a:t>Network</a:t>
            </a:r>
            <a:r>
              <a:rPr lang="en-US" sz="1800" u="sng"/>
              <a:t> (Packet)</a:t>
            </a:r>
            <a:r>
              <a:rPr lang="en-US" sz="1800"/>
              <a:t> - Structuring a multi-node network (addressing, routing, traffic control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en-US" sz="1800" u="sng"/>
              <a:t>Transport</a:t>
            </a:r>
            <a:r>
              <a:rPr lang="en-US" sz="1800" u="sng"/>
              <a:t> (Segment (tcp) / Datagram (UDP))</a:t>
            </a:r>
            <a:r>
              <a:rPr lang="en-US" sz="1800"/>
              <a:t> - Reliable transmission of data segments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en-US" sz="1800" u="sng"/>
              <a:t>Session</a:t>
            </a:r>
            <a:r>
              <a:rPr lang="en-US" sz="1800" u="sng"/>
              <a:t> (Data)</a:t>
            </a:r>
            <a:r>
              <a:rPr lang="en-US" sz="1800"/>
              <a:t> - Managing communication sessions (continuous exchange of information)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en-US" sz="1800" u="sng"/>
              <a:t>Presentation</a:t>
            </a:r>
            <a:r>
              <a:rPr lang="en-US" sz="1800" u="sng"/>
              <a:t> (Data)</a:t>
            </a:r>
            <a:r>
              <a:rPr lang="en-US" sz="1800"/>
              <a:t> - Translation of data between a networking service and an application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en-US" sz="1800" u="sng"/>
              <a:t>Application</a:t>
            </a:r>
            <a:r>
              <a:rPr lang="en-US" sz="1800" u="sng"/>
              <a:t> (Data)</a:t>
            </a:r>
            <a:r>
              <a:rPr lang="en-US" sz="1800"/>
              <a:t> - High-level APIs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863" y="852488"/>
            <a:ext cx="5753100" cy="51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IEEE 802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-US"/>
              <a:t>A family of IEEE standards dealing with local area networks and metropolitan area networks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-US"/>
              <a:t>Protocols must adhere to these</a:t>
            </a:r>
          </a:p>
        </p:txBody>
      </p: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023" y="3359950"/>
            <a:ext cx="5862775" cy="32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1218883" y="2817000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WAY TO LEARN NETWORKING?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APPLICATIONS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Best way to learn networking is through hands on experience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send ICMP ECHO_REQUEST to network hosts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ifconfig / ip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show / manipulate routing, devices, policy routing and tunnels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route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show / manipulate the IP routing table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tcpdump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dump traffic on a network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Print network connections, routing tables, interfere statistics, masquerade connections, and multicast memberships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netstat -tulpn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Great for checking what ports processes/services are listening on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Windows explorer is listening on port 666/1337? What?</a:t>
            </a:r>
          </a:p>
        </p:txBody>
      </p:sp>
      <p:sp>
        <p:nvSpPr>
          <p:cNvPr id="331" name="Shape 331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NETSTAT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</a:rPr>
              <a:t>Basics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Physical Devices, </a:t>
            </a:r>
            <a:r>
              <a:rPr lang="en-US" sz="1800"/>
              <a:t>Networks,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IP Addresses, Protocols, OSI Model, Ports, Packets,</a:t>
            </a:r>
            <a:r>
              <a:rPr lang="en-US" sz="1800"/>
              <a:t> IEEE 802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</a:rPr>
              <a:t>Applications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ifconfig, tcpdump, netstat, netcat, ping, tshark, cURL, wget, nmap, scapy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Wireshark </a:t>
            </a: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Demo, filters, tcp stream, fields, 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Bro, SNORT, BUrp suite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</a:rPr>
              <a:t>Security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Encryption / Firewalls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IPS/IDS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Deep packet inspection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CCDC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</a:rPr>
              <a:t>Lab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NETCAT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Arbitrary TCP and UDP connections and listens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‘Swiss Army Knife for TCP/IP’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Listen on a port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nc -lp &lt;port&gt;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Connect to that port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nc &lt;ip&gt; &lt;port&gt;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TSHARK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Dump and analyze network traffic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Just like tcpdump...but better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Can filter pcaps based upon whatever field you want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use -T to specify field extraction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use -e to specify which fields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Examples DNS analysis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tshark -i &lt;interface&gt; -f “src port 53” -n -T fields -e dns.qry.name -e dns.resp.addr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CTFs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cURL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Transfer a URL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Loads of useful tricks: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proxy support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user authentication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FTP upload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HTTP post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SSL connections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Cookies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curl &lt;URL&gt;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curl -I &lt;URL&gt;  -- gets Headers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WGET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Retrieves content from a web server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Can be used to download things from the web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wget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http://example.com/file.txt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Essentially is a spider that scapes web pages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can be blocked with robots.txt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can be unblocked by doing ‘--execute robots=off’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1016483" y="589487"/>
            <a:ext cx="10360500" cy="1224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NMAP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Short for Network Mapper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Tool used for network scanning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Will send packets throughout the network to probe for hosts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Scripts will use the results from these probes to identify what host OS is there and what services it is running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Great for checking what services are open/running on your system, and who is on your network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SCAPY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1170308" y="1711522"/>
            <a:ext cx="10360500" cy="446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Based on python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Very powerful and interactive packet manipulation program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Can forge or decode packets, send them, match replies, and more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362" y="3271150"/>
            <a:ext cx="4774376" cy="33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WIRESHARK</a:t>
            </a: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Demo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OTHERS</a:t>
            </a: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Bro (IDS)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Network analysis framework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BURP Suite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Web app penetration testing toolkit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SNORT (IDS/IPS)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‘Free’ and open source network intrusion detection and prevention system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Real-time traffic analysis and packet logging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Can detect probes and attacks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Sniffer, packet logger, and network intrusion detection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SECURITY</a:t>
            </a:r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Encryption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Firewalls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Intrusion Detection Systems (IDS)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-US"/>
              <a:t>Intrusion Prevention Systems (IPS)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SOURCES</a:t>
            </a:r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wrap="square" tIns="60925">
            <a:noAutofit/>
          </a:bodyPr>
          <a:lstStyle/>
          <a:p>
            <a:pPr indent="-318768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lang="en-US" sz="1400"/>
              <a:t>Linux MAN Pages, always RTFM first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8768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Sangay Yeshi “BasicNetworking101.pdf”</a:t>
            </a:r>
          </a:p>
          <a:p>
            <a:pPr indent="-318768" lvl="0" marL="457200" marR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http://www.steves-internet-guide.com/networking/</a:t>
            </a:r>
          </a:p>
          <a:p>
            <a:pPr indent="-318768" lvl="0" marL="457200" marR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https://www.lantronix.com/resources/networking-tutorials/ethernet-tutorial-networking-basics/</a:t>
            </a:r>
          </a:p>
          <a:p>
            <a:pPr indent="-318768" lvl="0" marL="457200" marR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400" u="sng">
                <a:solidFill>
                  <a:schemeClr val="hlink"/>
                </a:solidFill>
                <a:hlinkClick r:id="rId5"/>
              </a:rPr>
              <a:t>https://commotionwireless.net/docs/cck/networking/learn-networking-basics/</a:t>
            </a:r>
          </a:p>
          <a:p>
            <a:pPr indent="-318768" lvl="0" marL="457200" marR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lang="en-US" sz="1400" u="sng">
                <a:solidFill>
                  <a:schemeClr val="hlink"/>
                </a:solidFill>
                <a:hlinkClick r:id="rId6"/>
              </a:rPr>
              <a:t>https://en.wikipedia.org/wiki/IEEE_802</a:t>
            </a:r>
          </a:p>
          <a:p>
            <a:pPr indent="-318768" lvl="0" marL="457200" marR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lang="en-US" sz="1400" u="sng">
                <a:solidFill>
                  <a:schemeClr val="hlink"/>
                </a:solidFill>
                <a:hlinkClick r:id="rId7"/>
              </a:rPr>
              <a:t>http://www.techrepublic.com/article/build-your-skills-a-crash-course-in-tcp-ip/</a:t>
            </a:r>
          </a:p>
          <a:p>
            <a:pPr indent="-318768" lvl="0" marL="457200" marR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lang="en-US" sz="1400" u="sng">
                <a:solidFill>
                  <a:schemeClr val="hlink"/>
                </a:solidFill>
                <a:hlinkClick r:id="rId8"/>
              </a:rPr>
              <a:t>http://wintelguy.com/subnetcalc.pl</a:t>
            </a:r>
          </a:p>
        </p:txBody>
      </p:sp>
      <p:pic>
        <p:nvPicPr>
          <p:cNvPr id="402" name="Shape 40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361612" y="76200"/>
            <a:ext cx="1710125" cy="2021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160608" y="352362"/>
            <a:ext cx="10360500" cy="1224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PHYSICAL DEVICES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Routers, Access Points, Switches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Network interface cards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600" y="4563800"/>
            <a:ext cx="28479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9300" y="5125775"/>
            <a:ext cx="441007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36250" y="1517988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1185100" y="6207175"/>
            <a:ext cx="28236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Router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169300" y="6207175"/>
            <a:ext cx="28236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Switch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9436250" y="3661125"/>
            <a:ext cx="28236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Access Point (AP)</a:t>
            </a:r>
          </a:p>
        </p:txBody>
      </p:sp>
      <p:pic>
        <p:nvPicPr>
          <p:cNvPr id="218" name="Shape 2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4000" y="4454563"/>
            <a:ext cx="260985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4284000" y="6207175"/>
            <a:ext cx="28236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Network Interface Card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IP ADDRESSES (IPV4)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1800"/>
              <a:t>32-bit number unique to every computer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1800"/>
              <a:t>Private / Public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1800"/>
              <a:t>Private are used within homes/businesses and are not routable to the internet (192. , 172., 10.)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1800"/>
              <a:t>Public are used to communicate across the internet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1800"/>
              <a:t>Subnet Masks / Classes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1800"/>
              <a:t>How the computer tells the network part of the address, from the specific device on that network</a:t>
            </a:r>
          </a:p>
          <a:p>
            <a:pPr indent="-342900" lvl="2" marL="13716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1800"/>
              <a:t>i.e. 192.168.1.5 with 255.255.255.0 what does that mean?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1800"/>
              <a:t>Hosts formula: 2n - 2 = number of hosts (n = # of 0’s in </a:t>
            </a:r>
            <a:r>
              <a:rPr i="1" lang="en-US" sz="1800"/>
              <a:t>binary </a:t>
            </a:r>
            <a:r>
              <a:rPr lang="en-US" sz="1800"/>
              <a:t>IP address)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1800"/>
              <a:t>Subnets formula: 2^n = number of subnets (n = # of 1’s in </a:t>
            </a:r>
            <a:r>
              <a:rPr i="1" lang="en-US" sz="1800"/>
              <a:t>binary </a:t>
            </a:r>
            <a:r>
              <a:rPr lang="en-US" sz="1800"/>
              <a:t>IP address)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1800"/>
              <a:t>Typically, when giving an IP (ifconfig eth0 192.168.1.10/24 or /32)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9363" y="274625"/>
            <a:ext cx="38100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950" y="1123950"/>
            <a:ext cx="6638925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MAC ADDRESSES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Media Access Control (MAC) Address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Unique identifier assigned to network interfaces for communications at the data link layer of a network segment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Often stored in the hardware itself in read only memory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Example</a:t>
            </a:r>
          </a:p>
          <a:p>
            <a:pPr indent="-228600" lvl="1" marL="914400">
              <a:spcBef>
                <a:spcPts val="0"/>
              </a:spcBef>
            </a:pPr>
            <a:r>
              <a:rPr lang="en-US"/>
              <a:t>00:00:00:a1:2b:cc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NETWORKS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Every network includes: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At least two computers Server or Client workstation.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Networking Interface Card's (NIC)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A connection medium, usually a wire or cable, although wireless communication between networked computers and peripherals is also possible.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Network Operating system software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NETWORKS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Types of Networks: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b="1" lang="en-US" sz="1800"/>
              <a:t>Local Area Networks</a:t>
            </a:r>
            <a:r>
              <a:rPr lang="en-US" sz="1800"/>
              <a:t> (LANs)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n-US" sz="1800"/>
              <a:t>usually confined to a geographic area such as the same building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b="1" lang="en-US" sz="1800"/>
              <a:t>Virtual Private Networks</a:t>
            </a:r>
            <a:r>
              <a:rPr lang="en-US" sz="1800"/>
              <a:t> (VPNs)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n-US" sz="1800"/>
              <a:t>Extends a private network across a public network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n-US" sz="1800"/>
              <a:t>Enables users to send and receive data across shared or public networks as if they were directly connected to the private network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b="1" lang="en-US" sz="1800"/>
              <a:t>Internet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b="1" lang="en-US" sz="1800"/>
              <a:t>Wide Area Networks</a:t>
            </a:r>
            <a:r>
              <a:rPr lang="en-US" sz="1800"/>
              <a:t> (WANs)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n-US" sz="1800"/>
              <a:t>Combines multiple LANs that are geographically separated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b="1" lang="en-US" sz="1800"/>
              <a:t>Intranet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n-US" sz="1800"/>
              <a:t>Private network utilizing internet-type tools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b="1" lang="en-US" sz="1800"/>
              <a:t>Metropolitan Area Networks</a:t>
            </a:r>
            <a:r>
              <a:rPr lang="en-US" sz="1800"/>
              <a:t> (MANs)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n-US" sz="1800"/>
              <a:t>Network of computers within a city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1863" y="274613"/>
            <a:ext cx="28575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PROTOCOLS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-US"/>
              <a:t>TCP</a:t>
            </a:r>
            <a:r>
              <a:rPr lang="en-US"/>
              <a:t> - Transmission Control Protocol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Connection-oriented protocol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Guaranteed message is received but the transfer is slower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r>
              <a:rPr b="1" lang="en-US"/>
              <a:t>UDP</a:t>
            </a:r>
            <a:r>
              <a:rPr lang="en-US"/>
              <a:t> - User Datagram Protocol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Connectionless protocol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Transfer is faster but not as reliable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-US"/>
              <a:t>TCP 3-WAY</a:t>
            </a:r>
            <a:r>
              <a:rPr lang="en-US"/>
              <a:t> </a:t>
            </a:r>
            <a:r>
              <a:rPr b="1" lang="en-US"/>
              <a:t>HANDSHAKE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SYNchronize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SYNchronize-ACKnowledge</a:t>
            </a:r>
          </a:p>
          <a:p>
            <a:pPr indent="-228600" lvl="1" marL="914400">
              <a:spcBef>
                <a:spcPts val="0"/>
              </a:spcBef>
            </a:pPr>
            <a:r>
              <a:rPr lang="en-US"/>
              <a:t>ACKnowledge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163" y="4557388"/>
            <a:ext cx="54102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