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000" autoAdjust="0"/>
    <p:restoredTop sz="94660"/>
  </p:normalViewPr>
  <p:slideViewPr>
    <p:cSldViewPr>
      <p:cViewPr varScale="1">
        <p:scale>
          <a:sx n="88" d="100"/>
          <a:sy n="88" d="100"/>
        </p:scale>
        <p:origin x="-112" y="-4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10/20/16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10/20/16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748859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667516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588648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76901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633061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764774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538191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1522919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7247850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813935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2343164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10/20/16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verthewire.org/wargames/bandit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</a:t>
            </a:r>
            <a:r>
              <a:rPr lang="en-US" dirty="0" smtClean="0"/>
              <a:t> </a:t>
            </a:r>
            <a:r>
              <a:rPr lang="en-US" dirty="0" err="1" smtClean="0"/>
              <a:t>Dawgs</a:t>
            </a:r>
            <a:r>
              <a:rPr lang="en-US" dirty="0" smtClean="0"/>
              <a:t>: </a:t>
            </a:r>
            <a:r>
              <a:rPr lang="en-US" dirty="0"/>
              <a:t>Linux Crash Course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Vanek</a:t>
            </a:r>
            <a:endParaRPr lang="en-US" dirty="0"/>
          </a:p>
          <a:p>
            <a:r>
              <a:rPr lang="en-US" dirty="0" err="1"/>
              <a:t>Cwit</a:t>
            </a:r>
            <a:r>
              <a:rPr lang="en-US" dirty="0"/>
              <a:t> t-site scholar</a:t>
            </a:r>
          </a:p>
          <a:p>
            <a:r>
              <a:rPr lang="en-US" dirty="0"/>
              <a:t>Cyber defense club president</a:t>
            </a:r>
          </a:p>
        </p:txBody>
      </p:sp>
      <p:pic>
        <p:nvPicPr>
          <p:cNvPr id="1026" name="Picture 2" descr="Image result for linux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87775" y="426720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229189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Moving, renaming,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dirty="0"/>
              <a:t>(stands for copy!)</a:t>
            </a:r>
          </a:p>
          <a:p>
            <a:pPr lvl="1"/>
            <a:r>
              <a:rPr lang="en-US" dirty="0"/>
              <a:t>UE1: </a:t>
            </a:r>
            <a:r>
              <a:rPr lang="en-US" b="1" dirty="0" err="1"/>
              <a:t>cp</a:t>
            </a:r>
            <a:r>
              <a:rPr lang="en-US" b="1" dirty="0"/>
              <a:t> test_file1.txt </a:t>
            </a:r>
            <a:r>
              <a:rPr lang="en-US" dirty="0"/>
              <a:t>~/test_dir1</a:t>
            </a:r>
          </a:p>
          <a:p>
            <a:pPr lvl="1"/>
            <a:r>
              <a:rPr lang="en-US" dirty="0"/>
              <a:t>UE2: </a:t>
            </a:r>
            <a:r>
              <a:rPr lang="en-US" b="1" dirty="0" err="1"/>
              <a:t>cp</a:t>
            </a:r>
            <a:r>
              <a:rPr lang="en-US" b="1" dirty="0"/>
              <a:t> test_file1.txt ..</a:t>
            </a:r>
          </a:p>
          <a:p>
            <a:r>
              <a:rPr lang="en-US" b="1" dirty="0"/>
              <a:t>mv</a:t>
            </a:r>
            <a:r>
              <a:rPr lang="en-US" dirty="0"/>
              <a:t> (stands for move)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cp</a:t>
            </a:r>
            <a:r>
              <a:rPr lang="en-US" dirty="0"/>
              <a:t>, but more like ‘cut’</a:t>
            </a:r>
          </a:p>
          <a:p>
            <a:pPr lvl="1"/>
            <a:r>
              <a:rPr lang="en-US" dirty="0"/>
              <a:t>UE1: </a:t>
            </a:r>
            <a:r>
              <a:rPr lang="en-US" b="1" dirty="0"/>
              <a:t>mv test_file1.txt ~/test_dir2</a:t>
            </a:r>
          </a:p>
          <a:p>
            <a:pPr lvl="1"/>
            <a:r>
              <a:rPr lang="en-US" dirty="0"/>
              <a:t>You can also rename files like this!</a:t>
            </a:r>
          </a:p>
          <a:p>
            <a:pPr lvl="1"/>
            <a:r>
              <a:rPr lang="en-US" dirty="0"/>
              <a:t>UE2: </a:t>
            </a:r>
            <a:r>
              <a:rPr lang="en-US" b="1" dirty="0"/>
              <a:t>mv test_file2.txt home_file.txt</a:t>
            </a:r>
          </a:p>
          <a:p>
            <a:r>
              <a:rPr lang="en-US" b="1" dirty="0"/>
              <a:t>TAB COMPLETION: IT’S AWESOME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dirty="0"/>
              <a:t>(stands for remove)</a:t>
            </a:r>
          </a:p>
          <a:p>
            <a:pPr lvl="1"/>
            <a:r>
              <a:rPr lang="en-US" dirty="0"/>
              <a:t>Used to remove both files AND directories!</a:t>
            </a:r>
          </a:p>
          <a:p>
            <a:pPr lvl="1"/>
            <a:r>
              <a:rPr lang="en-US" dirty="0"/>
              <a:t>UE1: </a:t>
            </a:r>
            <a:r>
              <a:rPr lang="en-US" b="1" dirty="0" err="1"/>
              <a:t>rm</a:t>
            </a:r>
            <a:r>
              <a:rPr lang="en-US" b="1" dirty="0"/>
              <a:t> test_file1.txt</a:t>
            </a:r>
          </a:p>
          <a:p>
            <a:pPr lvl="1"/>
            <a:r>
              <a:rPr lang="en-US" dirty="0"/>
              <a:t>UE2: </a:t>
            </a:r>
            <a:r>
              <a:rPr lang="en-US" b="1" dirty="0" err="1"/>
              <a:t>rm</a:t>
            </a:r>
            <a:r>
              <a:rPr lang="en-US" b="1" dirty="0"/>
              <a:t> -r test_dir3</a:t>
            </a:r>
          </a:p>
          <a:p>
            <a:pPr lvl="1"/>
            <a:r>
              <a:rPr lang="en-US" dirty="0"/>
              <a:t>UE3: </a:t>
            </a:r>
            <a:r>
              <a:rPr lang="en-US" b="1" dirty="0" err="1"/>
              <a:t>rm</a:t>
            </a:r>
            <a:r>
              <a:rPr lang="en-US" b="1" dirty="0"/>
              <a:t> -</a:t>
            </a:r>
            <a:r>
              <a:rPr lang="en-US" b="1" dirty="0" err="1"/>
              <a:t>rf</a:t>
            </a:r>
            <a:r>
              <a:rPr lang="en-US" b="1" dirty="0"/>
              <a:t> test_dir2</a:t>
            </a:r>
          </a:p>
          <a:p>
            <a:pPr lvl="1"/>
            <a:r>
              <a:rPr lang="en-US" dirty="0"/>
              <a:t>UE4 (DO NOT RUN THIS COMMAND)</a:t>
            </a:r>
          </a:p>
          <a:p>
            <a:pPr lvl="2"/>
            <a:r>
              <a:rPr lang="en-US" b="1" dirty="0" err="1"/>
              <a:t>rm</a:t>
            </a:r>
            <a:r>
              <a:rPr lang="en-US" b="1" dirty="0"/>
              <a:t> –</a:t>
            </a:r>
            <a:r>
              <a:rPr lang="en-US" b="1" dirty="0" err="1"/>
              <a:t>rf</a:t>
            </a:r>
            <a:r>
              <a:rPr lang="en-US" b="1" dirty="0"/>
              <a:t> test_dir1 /*</a:t>
            </a:r>
          </a:p>
          <a:p>
            <a:r>
              <a:rPr lang="en-US" dirty="0"/>
              <a:t>Can anyone tell me what that asterisk is?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502117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echo</a:t>
            </a:r>
            <a:r>
              <a:rPr lang="en-US" dirty="0"/>
              <a:t>: writes arguments to standard out</a:t>
            </a:r>
          </a:p>
          <a:p>
            <a:pPr lvl="1"/>
            <a:r>
              <a:rPr lang="en-US" dirty="0"/>
              <a:t>UE1:</a:t>
            </a:r>
            <a:r>
              <a:rPr lang="en-US" b="1" dirty="0"/>
              <a:t> echo Hello everybody!</a:t>
            </a:r>
          </a:p>
          <a:p>
            <a:pPr lvl="1"/>
            <a:r>
              <a:rPr lang="en-US" dirty="0"/>
              <a:t>This can also be used to let you know stuff that’s in your directory!</a:t>
            </a:r>
          </a:p>
          <a:p>
            <a:pPr lvl="1"/>
            <a:r>
              <a:rPr lang="en-US" dirty="0"/>
              <a:t>UE2: </a:t>
            </a:r>
            <a:r>
              <a:rPr lang="en-US" b="1" dirty="0"/>
              <a:t>echo t*</a:t>
            </a:r>
          </a:p>
          <a:p>
            <a:r>
              <a:rPr lang="en-US" b="1" dirty="0"/>
              <a:t>cat</a:t>
            </a:r>
            <a:r>
              <a:rPr lang="en-US" dirty="0"/>
              <a:t> (no, not like the animal!): Prints out file contents</a:t>
            </a:r>
          </a:p>
          <a:p>
            <a:pPr lvl="1"/>
            <a:r>
              <a:rPr lang="en-US" dirty="0"/>
              <a:t>UE1: </a:t>
            </a:r>
            <a:r>
              <a:rPr lang="en-US" b="1" dirty="0"/>
              <a:t>cat test_file1.txt</a:t>
            </a:r>
          </a:p>
          <a:p>
            <a:r>
              <a:rPr lang="en-US" b="1" dirty="0"/>
              <a:t>less</a:t>
            </a:r>
            <a:r>
              <a:rPr lang="en-US" dirty="0"/>
              <a:t>: like cat, but lets you scroll up and down</a:t>
            </a:r>
            <a:endParaRPr lang="en-US" b="1" dirty="0"/>
          </a:p>
          <a:p>
            <a:pPr lvl="1"/>
            <a:r>
              <a:rPr lang="en-US" dirty="0"/>
              <a:t>UE1: </a:t>
            </a:r>
            <a:r>
              <a:rPr lang="en-US" b="1" dirty="0"/>
              <a:t>less test_file1.txt</a:t>
            </a:r>
          </a:p>
          <a:p>
            <a:pPr lvl="1"/>
            <a:r>
              <a:rPr lang="en-US" dirty="0"/>
              <a:t>UE2: </a:t>
            </a:r>
            <a:r>
              <a:rPr lang="en-US" b="1" dirty="0"/>
              <a:t>man ls | less</a:t>
            </a:r>
          </a:p>
          <a:p>
            <a:r>
              <a:rPr lang="en-US" dirty="0"/>
              <a:t>WHAT THE HECK IS THAT LINE 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693" y="4953000"/>
            <a:ext cx="2562225" cy="1535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45116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then, permissions…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821" y="1701800"/>
            <a:ext cx="5658782" cy="4462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292680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permissions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sudo</a:t>
            </a:r>
            <a:r>
              <a:rPr lang="en-US" dirty="0"/>
              <a:t>: run a command as an administrative user</a:t>
            </a:r>
          </a:p>
          <a:p>
            <a:pPr lvl="1"/>
            <a:r>
              <a:rPr lang="en-US" dirty="0"/>
              <a:t>Some commands REQUIRE this. Other situations may relate back to permissions on the file/directory/user</a:t>
            </a:r>
          </a:p>
          <a:p>
            <a:pPr lvl="1"/>
            <a:r>
              <a:rPr lang="en-US" dirty="0"/>
              <a:t>UE1: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endParaRPr lang="en-US" dirty="0"/>
          </a:p>
          <a:p>
            <a:r>
              <a:rPr lang="en-US" b="1" dirty="0" err="1"/>
              <a:t>chmod</a:t>
            </a:r>
            <a:r>
              <a:rPr lang="en-US" b="1" dirty="0"/>
              <a:t>: </a:t>
            </a:r>
            <a:r>
              <a:rPr lang="en-US" dirty="0"/>
              <a:t>lets you change the permissions on a file or directory</a:t>
            </a:r>
          </a:p>
          <a:p>
            <a:pPr lvl="1"/>
            <a:r>
              <a:rPr lang="en-US" b="1" dirty="0"/>
              <a:t>MUST BE RUN AS SUDO</a:t>
            </a:r>
          </a:p>
          <a:p>
            <a:pPr lvl="1"/>
            <a:r>
              <a:rPr lang="en-US" dirty="0"/>
              <a:t>UE1: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chmod</a:t>
            </a:r>
            <a:r>
              <a:rPr lang="en-US" b="1" dirty="0"/>
              <a:t> 777 test_dir1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THIS IS A BAD IDEA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UE2: </a:t>
            </a:r>
            <a:r>
              <a:rPr lang="en-US" b="1" dirty="0" err="1">
                <a:sym typeface="Wingdings" panose="05000000000000000000" pitchFamily="2" charset="2"/>
              </a:rPr>
              <a:t>sudo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chmod</a:t>
            </a:r>
            <a:r>
              <a:rPr lang="en-US" b="1" dirty="0">
                <a:sym typeface="Wingdings" panose="05000000000000000000" pitchFamily="2" charset="2"/>
              </a:rPr>
              <a:t> 000 test_file1.txt</a:t>
            </a:r>
            <a:r>
              <a:rPr lang="en-US" dirty="0">
                <a:sym typeface="Wingdings" panose="05000000000000000000" pitchFamily="2" charset="2"/>
              </a:rPr>
              <a:t>  NO ONE CAN ACCESS THIS (except for admins)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= read, 2 = write, 1 = execute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REGULAR FILES = 644, DIRECTORIES AND EXECUTABLE FILES = 755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290154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TEXT EDITOR IN THE WORLD: VI / VIM!!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with pretty much every distro of Linux</a:t>
            </a:r>
          </a:p>
          <a:p>
            <a:r>
              <a:rPr lang="en-US" dirty="0"/>
              <a:t>Very simple to use at a basic level, but has a LOT of depth to it if you want to get super good at it.</a:t>
            </a:r>
          </a:p>
          <a:p>
            <a:r>
              <a:rPr lang="en-US" dirty="0"/>
              <a:t>Open up your text file: </a:t>
            </a:r>
            <a:r>
              <a:rPr lang="en-US" b="1" dirty="0"/>
              <a:t>vim test_file1.txt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3907505"/>
            <a:ext cx="4181475" cy="246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054152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Vim cheat sheet!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type in vim, enter </a:t>
            </a:r>
            <a:r>
              <a:rPr lang="en-US" b="1" dirty="0"/>
              <a:t>insert mode</a:t>
            </a:r>
            <a:r>
              <a:rPr lang="en-US" dirty="0"/>
              <a:t> by hitting the ‘</a:t>
            </a:r>
            <a:r>
              <a:rPr lang="en-US" dirty="0" err="1"/>
              <a:t>i</a:t>
            </a:r>
            <a:r>
              <a:rPr lang="en-US" dirty="0"/>
              <a:t>’ key</a:t>
            </a:r>
          </a:p>
          <a:p>
            <a:pPr lvl="1"/>
            <a:r>
              <a:rPr lang="en-US" dirty="0"/>
              <a:t>Exit out of this by hitting ‘esc’</a:t>
            </a:r>
          </a:p>
          <a:p>
            <a:r>
              <a:rPr lang="en-US" dirty="0"/>
              <a:t>To shift into copy/cut/paste mode, enter </a:t>
            </a:r>
            <a:r>
              <a:rPr lang="en-US" b="1" dirty="0"/>
              <a:t>visual mode</a:t>
            </a:r>
            <a:r>
              <a:rPr lang="en-US" dirty="0"/>
              <a:t> by hitting the ‘v’ key</a:t>
            </a:r>
          </a:p>
          <a:p>
            <a:pPr lvl="1"/>
            <a:r>
              <a:rPr lang="en-US" dirty="0"/>
              <a:t>While in visual, you can use the keyboard to select lines of text!</a:t>
            </a:r>
          </a:p>
          <a:p>
            <a:pPr lvl="1"/>
            <a:r>
              <a:rPr lang="en-US" dirty="0"/>
              <a:t>You can copy a line of text by hitting the ‘y’ key in visual mode</a:t>
            </a:r>
          </a:p>
          <a:p>
            <a:pPr lvl="1"/>
            <a:r>
              <a:rPr lang="en-US" dirty="0"/>
              <a:t>You can paste by hitting the ‘p’ key</a:t>
            </a:r>
          </a:p>
          <a:p>
            <a:pPr lvl="1"/>
            <a:r>
              <a:rPr lang="en-US" dirty="0"/>
              <a:t>You can also cut using the ‘d’ key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0612" y="1701797"/>
            <a:ext cx="510412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To save and/or quit after editing, use the </a:t>
            </a:r>
            <a:r>
              <a:rPr lang="en-US" sz="2600" b="1" dirty="0"/>
              <a:t>command mod</a:t>
            </a:r>
            <a:r>
              <a:rPr lang="en-US" sz="2600" dirty="0"/>
              <a:t> (all commands start with ‘:’)</a:t>
            </a:r>
          </a:p>
          <a:p>
            <a:pPr lvl="1"/>
            <a:r>
              <a:rPr lang="en-US" sz="2200" dirty="0"/>
              <a:t>:w = save</a:t>
            </a:r>
          </a:p>
          <a:p>
            <a:pPr lvl="1"/>
            <a:r>
              <a:rPr lang="en-US" sz="2200" dirty="0"/>
              <a:t>:q = quit</a:t>
            </a:r>
          </a:p>
          <a:p>
            <a:pPr lvl="1"/>
            <a:r>
              <a:rPr lang="en-US" sz="2200" dirty="0"/>
              <a:t>:</a:t>
            </a:r>
            <a:r>
              <a:rPr lang="en-US" sz="2200" dirty="0" err="1"/>
              <a:t>wq</a:t>
            </a:r>
            <a:r>
              <a:rPr lang="en-US" sz="2200" dirty="0"/>
              <a:t> = save and quit</a:t>
            </a:r>
          </a:p>
          <a:p>
            <a:pPr lvl="1"/>
            <a:r>
              <a:rPr lang="en-US" sz="2200" dirty="0"/>
              <a:t>:w! = force write</a:t>
            </a:r>
          </a:p>
          <a:p>
            <a:pPr lvl="1"/>
            <a:r>
              <a:rPr lang="en-US" sz="2200" dirty="0"/>
              <a:t>:q! = force quit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608701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talk about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/>
              <a:t>Directory Structure!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a </a:t>
            </a:r>
            <a:r>
              <a:rPr lang="en-US" b="1" dirty="0"/>
              <a:t>cd /</a:t>
            </a:r>
            <a:r>
              <a:rPr lang="en-US" dirty="0"/>
              <a:t> and an </a:t>
            </a:r>
            <a:r>
              <a:rPr lang="en-US" b="1" dirty="0"/>
              <a:t>ls</a:t>
            </a:r>
            <a:r>
              <a:rPr lang="en-US" dirty="0"/>
              <a:t> in there, you’ll see a bunch of</a:t>
            </a:r>
            <a:r>
              <a:rPr lang="en-US" dirty="0" smtClean="0"/>
              <a:t> directories </a:t>
            </a:r>
            <a:r>
              <a:rPr lang="en-US" dirty="0"/>
              <a:t>in there.</a:t>
            </a:r>
          </a:p>
          <a:p>
            <a:r>
              <a:rPr lang="en-US" dirty="0"/>
              <a:t>Note: Directories are in blue, files are white!</a:t>
            </a:r>
          </a:p>
          <a:p>
            <a:r>
              <a:rPr lang="en-US" dirty="0"/>
              <a:t>Each of these directories hold a lot of important information, and are organized in a certain way!</a:t>
            </a:r>
          </a:p>
          <a:p>
            <a:r>
              <a:rPr lang="en-US" dirty="0"/>
              <a:t>So here’s what you need to know…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3932933"/>
            <a:ext cx="3397249" cy="2547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444070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home</a:t>
            </a:r>
            <a:r>
              <a:rPr lang="en-US" dirty="0"/>
              <a:t>: home directories for all users</a:t>
            </a:r>
          </a:p>
          <a:p>
            <a:pPr lvl="1"/>
            <a:r>
              <a:rPr lang="en-US" b="1" dirty="0"/>
              <a:t>root</a:t>
            </a:r>
            <a:r>
              <a:rPr lang="en-US" dirty="0"/>
              <a:t>: home directory for the root user (DO NOT MESS WITH THIS)</a:t>
            </a:r>
          </a:p>
          <a:p>
            <a:r>
              <a:rPr lang="en-US" b="1" dirty="0"/>
              <a:t>bin</a:t>
            </a:r>
            <a:r>
              <a:rPr lang="en-US" dirty="0"/>
              <a:t>: Common single user </a:t>
            </a:r>
            <a:r>
              <a:rPr lang="en-US" dirty="0" err="1"/>
              <a:t>linux</a:t>
            </a:r>
            <a:r>
              <a:rPr lang="en-US" dirty="0"/>
              <a:t> commands/binaries</a:t>
            </a:r>
          </a:p>
          <a:p>
            <a:pPr lvl="1"/>
            <a:r>
              <a:rPr lang="en-US" dirty="0"/>
              <a:t>You’ll notice lots of yellow files in here…what does that mean?</a:t>
            </a:r>
          </a:p>
          <a:p>
            <a:r>
              <a:rPr lang="en-US" b="1" dirty="0" err="1"/>
              <a:t>etc</a:t>
            </a:r>
            <a:r>
              <a:rPr lang="en-US" dirty="0"/>
              <a:t>: Configuration files + startup/shutdown scripts</a:t>
            </a:r>
          </a:p>
          <a:p>
            <a:r>
              <a:rPr lang="en-US" b="1" dirty="0" err="1"/>
              <a:t>var</a:t>
            </a:r>
            <a:r>
              <a:rPr lang="en-US" dirty="0"/>
              <a:t>: ‘variable’ files, or files that are expected to grow in size</a:t>
            </a:r>
          </a:p>
          <a:p>
            <a:pPr lvl="1"/>
            <a:r>
              <a:rPr lang="en-US" dirty="0"/>
              <a:t>Database files (</a:t>
            </a:r>
            <a:r>
              <a:rPr lang="en-US" dirty="0" err="1"/>
              <a:t>var</a:t>
            </a:r>
            <a:r>
              <a:rPr lang="en-US" dirty="0"/>
              <a:t>/lib), log files (</a:t>
            </a:r>
            <a:r>
              <a:rPr lang="en-US" dirty="0" err="1"/>
              <a:t>var</a:t>
            </a:r>
            <a:r>
              <a:rPr lang="en-US" dirty="0"/>
              <a:t>/log)</a:t>
            </a:r>
          </a:p>
          <a:p>
            <a:r>
              <a:rPr lang="en-US" b="1" dirty="0"/>
              <a:t>boot</a:t>
            </a:r>
            <a:r>
              <a:rPr lang="en-US" dirty="0"/>
              <a:t>: Boot loader files (kernel files)</a:t>
            </a:r>
          </a:p>
          <a:p>
            <a:r>
              <a:rPr lang="en-US" b="1" dirty="0" err="1"/>
              <a:t>usr</a:t>
            </a:r>
            <a:r>
              <a:rPr lang="en-US" dirty="0"/>
              <a:t>: User programs for ‘second level’ programs</a:t>
            </a:r>
          </a:p>
          <a:p>
            <a:pPr lvl="1"/>
            <a:r>
              <a:rPr lang="en-US" b="1" dirty="0" err="1"/>
              <a:t>usr</a:t>
            </a:r>
            <a:r>
              <a:rPr lang="en-US" b="1" dirty="0"/>
              <a:t>/bin</a:t>
            </a:r>
            <a:r>
              <a:rPr lang="en-US" dirty="0"/>
              <a:t>: usually where you look if the command you’re running isn’t inside of /bin</a:t>
            </a:r>
          </a:p>
          <a:p>
            <a:r>
              <a:rPr lang="en-US" b="1" dirty="0"/>
              <a:t>proc</a:t>
            </a:r>
            <a:r>
              <a:rPr lang="en-US" dirty="0"/>
              <a:t>: System process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016357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final-but important-commands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and installing on your system: </a:t>
            </a:r>
            <a:r>
              <a:rPr lang="en-US" b="1" dirty="0"/>
              <a:t>package managers</a:t>
            </a:r>
          </a:p>
          <a:p>
            <a:pPr lvl="1"/>
            <a:r>
              <a:rPr lang="en-US" dirty="0"/>
              <a:t>Different on a lot of distros</a:t>
            </a:r>
          </a:p>
          <a:p>
            <a:pPr lvl="1"/>
            <a:r>
              <a:rPr lang="en-US" dirty="0"/>
              <a:t>On CentOS, we use </a:t>
            </a:r>
            <a:r>
              <a:rPr lang="en-US" b="1" dirty="0"/>
              <a:t>yum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yum update</a:t>
            </a:r>
          </a:p>
          <a:p>
            <a:pPr lvl="2"/>
            <a:r>
              <a:rPr lang="en-US" b="1" dirty="0"/>
              <a:t>yum install &lt;package name&gt;</a:t>
            </a:r>
          </a:p>
          <a:p>
            <a:r>
              <a:rPr lang="en-US" dirty="0"/>
              <a:t>Archive + Compression: </a:t>
            </a:r>
            <a:r>
              <a:rPr lang="en-US" b="1" dirty="0"/>
              <a:t>tar</a:t>
            </a:r>
            <a:endParaRPr lang="en-US" dirty="0"/>
          </a:p>
          <a:p>
            <a:pPr lvl="1"/>
            <a:r>
              <a:rPr lang="en-US" b="1" dirty="0"/>
              <a:t>tar </a:t>
            </a:r>
            <a:r>
              <a:rPr lang="en-US" b="1" dirty="0" err="1"/>
              <a:t>czvf</a:t>
            </a:r>
            <a:r>
              <a:rPr lang="en-US" b="1" dirty="0"/>
              <a:t> &lt;name of file&gt; &lt;directory to compress&gt;</a:t>
            </a:r>
          </a:p>
          <a:p>
            <a:pPr lvl="1"/>
            <a:r>
              <a:rPr lang="en-US" b="1" dirty="0"/>
              <a:t>tar </a:t>
            </a:r>
            <a:r>
              <a:rPr lang="en-US" b="1" dirty="0" err="1"/>
              <a:t>xzvf</a:t>
            </a:r>
            <a:r>
              <a:rPr lang="en-US" b="1" dirty="0"/>
              <a:t> &lt;name of archive file&gt;</a:t>
            </a:r>
            <a:endParaRPr lang="en-US" dirty="0"/>
          </a:p>
          <a:p>
            <a:pPr lvl="1"/>
            <a:r>
              <a:rPr lang="en-US" dirty="0"/>
              <a:t>You may also run into </a:t>
            </a:r>
            <a:r>
              <a:rPr lang="en-US" b="1" dirty="0"/>
              <a:t>zip or bzip2</a:t>
            </a:r>
            <a:r>
              <a:rPr lang="en-US" dirty="0"/>
              <a:t> files – use your man pages!!!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86000"/>
            <a:ext cx="3238500" cy="1936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033073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a particular named file/directory? Use the </a:t>
            </a:r>
            <a:r>
              <a:rPr lang="en-US" b="1" dirty="0"/>
              <a:t>find</a:t>
            </a:r>
            <a:r>
              <a:rPr lang="en-US" dirty="0"/>
              <a:t> command.</a:t>
            </a:r>
          </a:p>
          <a:p>
            <a:pPr lvl="1"/>
            <a:r>
              <a:rPr lang="en-US" b="1" dirty="0"/>
              <a:t>find &lt;directory to search&gt; -name “&lt;name of file/directory&gt;”</a:t>
            </a:r>
          </a:p>
          <a:p>
            <a:pPr lvl="1"/>
            <a:r>
              <a:rPr lang="en-US" b="1" dirty="0"/>
              <a:t>find &lt;directory to search&gt; -type f  -name “&lt;name of file&gt;”</a:t>
            </a:r>
          </a:p>
          <a:p>
            <a:pPr lvl="1"/>
            <a:r>
              <a:rPr lang="en-US" dirty="0"/>
              <a:t>Find has lots of cool options associated with it-MAN!!!</a:t>
            </a:r>
          </a:p>
          <a:p>
            <a:r>
              <a:rPr lang="en-US" dirty="0"/>
              <a:t>Need to look through your files to see if there’s a certain word? Use the </a:t>
            </a:r>
            <a:r>
              <a:rPr lang="en-US" b="1" dirty="0"/>
              <a:t>grep</a:t>
            </a:r>
            <a:r>
              <a:rPr lang="en-US" dirty="0"/>
              <a:t> command! (I really like this command)</a:t>
            </a:r>
          </a:p>
          <a:p>
            <a:pPr lvl="1"/>
            <a:r>
              <a:rPr lang="en-US" b="1" dirty="0"/>
              <a:t>grep -</a:t>
            </a:r>
            <a:r>
              <a:rPr lang="en-US" b="1" dirty="0" err="1"/>
              <a:t>i</a:t>
            </a:r>
            <a:r>
              <a:rPr lang="en-US" b="1" dirty="0"/>
              <a:t> “&lt;string in file&gt;” &lt;file name&gt;</a:t>
            </a:r>
          </a:p>
          <a:p>
            <a:pPr lvl="1"/>
            <a:r>
              <a:rPr lang="en-US" b="1" dirty="0"/>
              <a:t>grep -</a:t>
            </a:r>
            <a:r>
              <a:rPr lang="en-US" b="1" dirty="0" err="1"/>
              <a:t>rni</a:t>
            </a:r>
            <a:r>
              <a:rPr lang="en-US" dirty="0"/>
              <a:t> </a:t>
            </a:r>
            <a:r>
              <a:rPr lang="en-US" b="1" dirty="0"/>
              <a:t>“&lt;string in file&gt;” &lt;directory/to/search&gt;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62773041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covering in this presentation?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operating in and using Linux/the command line</a:t>
            </a:r>
          </a:p>
          <a:p>
            <a:pPr lvl="1"/>
            <a:r>
              <a:rPr lang="en-US" dirty="0"/>
              <a:t>File/directory navigation &amp; management</a:t>
            </a:r>
          </a:p>
          <a:p>
            <a:pPr lvl="1"/>
            <a:r>
              <a:rPr lang="en-US" dirty="0"/>
              <a:t>Users, Groups, and Permissions</a:t>
            </a:r>
          </a:p>
          <a:p>
            <a:pPr lvl="1"/>
            <a:r>
              <a:rPr lang="en-US" dirty="0"/>
              <a:t>Working with a simple text editor</a:t>
            </a:r>
          </a:p>
          <a:p>
            <a:pPr lvl="1"/>
            <a:r>
              <a:rPr lang="en-US" dirty="0"/>
              <a:t>The Linux directory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2911432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YOU CAN DO STUFF IN LINUX!!!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any questions, I know lots of stuff about Linux, so just come and ask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Now it’s time to test </a:t>
            </a:r>
            <a:r>
              <a:rPr lang="en-US" dirty="0" smtClean="0"/>
              <a:t>your skills: </a:t>
            </a:r>
            <a:r>
              <a:rPr lang="en-US" dirty="0" smtClean="0">
                <a:hlinkClick r:id="rId2"/>
              </a:rPr>
              <a:t>http://overthewire.org/wargames/bandit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/>
              <a:t>THANK YOU FOR LISTENING!!!</a:t>
            </a:r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653749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source operating system based off of UNIX</a:t>
            </a:r>
          </a:p>
          <a:p>
            <a:r>
              <a:rPr lang="en-US" dirty="0"/>
              <a:t>Developed by Linus Torvalds in 1991</a:t>
            </a:r>
          </a:p>
          <a:p>
            <a:r>
              <a:rPr lang="en-US" dirty="0"/>
              <a:t>Several different ‘flavors’ of Linux exist…</a:t>
            </a:r>
          </a:p>
          <a:p>
            <a:pPr lvl="1"/>
            <a:r>
              <a:rPr lang="en-US" dirty="0"/>
              <a:t>Red Hat/Enterprise</a:t>
            </a:r>
          </a:p>
          <a:p>
            <a:pPr lvl="1"/>
            <a:r>
              <a:rPr lang="en-US" dirty="0"/>
              <a:t>Fedora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 err="1"/>
              <a:t>Debian</a:t>
            </a:r>
            <a:endParaRPr lang="en-US" dirty="0"/>
          </a:p>
          <a:p>
            <a:pPr lvl="1"/>
            <a:r>
              <a:rPr lang="en-US" dirty="0"/>
              <a:t>CentOS (what you have installed, and is also my personal favorite!)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09800"/>
            <a:ext cx="430530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09676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Mkay</a:t>
            </a:r>
            <a:r>
              <a:rPr lang="en-US" dirty="0"/>
              <a:t>, but I like Windows or Mac </a:t>
            </a:r>
            <a:r>
              <a:rPr lang="en-US" dirty="0" err="1"/>
              <a:t>OSx</a:t>
            </a:r>
            <a:r>
              <a:rPr lang="en-US" dirty="0"/>
              <a:t>. Why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should </a:t>
            </a:r>
            <a:r>
              <a:rPr lang="en-US" dirty="0"/>
              <a:t>I use Linux (or a command line interface)?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and Mac </a:t>
            </a:r>
            <a:r>
              <a:rPr lang="en-US" dirty="0" err="1"/>
              <a:t>OSx</a:t>
            </a:r>
            <a:r>
              <a:rPr lang="en-US" dirty="0"/>
              <a:t> have their merits for things like compatibility and familiarity, but…</a:t>
            </a:r>
          </a:p>
          <a:p>
            <a:pPr lvl="1"/>
            <a:r>
              <a:rPr lang="en-US" dirty="0"/>
              <a:t>Linux is FREE, so lots of businesses use it</a:t>
            </a:r>
          </a:p>
          <a:p>
            <a:pPr lvl="1"/>
            <a:r>
              <a:rPr lang="en-US" dirty="0"/>
              <a:t>It’s an extremely efficient OS, and each distro gets a lot of revisions</a:t>
            </a:r>
          </a:p>
          <a:p>
            <a:pPr lvl="1"/>
            <a:r>
              <a:rPr lang="en-US" dirty="0"/>
              <a:t>In terms of specifications, it’s very resource friendly!</a:t>
            </a:r>
          </a:p>
          <a:p>
            <a:r>
              <a:rPr lang="en-US" dirty="0"/>
              <a:t>For command line interfaces, it’s all about interfacing…</a:t>
            </a:r>
          </a:p>
          <a:p>
            <a:pPr lvl="1"/>
            <a:r>
              <a:rPr lang="en-US" dirty="0"/>
              <a:t>GUIs (Graphical User Interfaces) are nice-to-haves in the working world</a:t>
            </a:r>
          </a:p>
          <a:p>
            <a:pPr lvl="1"/>
            <a:r>
              <a:rPr lang="en-US" dirty="0"/>
              <a:t>It’s also a nice skill to have!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575446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WAIT…what’s a command line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non-graphical user interface for a computer’s operating system</a:t>
            </a:r>
          </a:p>
          <a:p>
            <a:r>
              <a:rPr lang="en-US" dirty="0"/>
              <a:t>Basically, it lets you talk to your computer in a text-based environment.</a:t>
            </a:r>
          </a:p>
          <a:p>
            <a:r>
              <a:rPr lang="en-US" dirty="0"/>
              <a:t>A lot of (if not all) OSs have something like this!</a:t>
            </a:r>
          </a:p>
          <a:p>
            <a:pPr lvl="1"/>
            <a:r>
              <a:rPr lang="en-US" dirty="0"/>
              <a:t>In Linux or Mac </a:t>
            </a:r>
            <a:r>
              <a:rPr lang="en-US" dirty="0" err="1"/>
              <a:t>OSx</a:t>
            </a:r>
            <a:r>
              <a:rPr lang="en-US" dirty="0"/>
              <a:t>, this is referred to as the ‘terminal’</a:t>
            </a:r>
          </a:p>
          <a:p>
            <a:pPr lvl="1"/>
            <a:r>
              <a:rPr lang="en-US" dirty="0"/>
              <a:t>In Windows, this is called the ‘Command Prompt’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4343400"/>
            <a:ext cx="3714750" cy="2318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50" t="17187" r="4688" b="15625"/>
          <a:stretch/>
        </p:blipFill>
        <p:spPr>
          <a:xfrm>
            <a:off x="940056" y="4650176"/>
            <a:ext cx="2667000" cy="2011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114069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so I can command prompt now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SO MANY AMAZING THINGS!!!</a:t>
            </a:r>
          </a:p>
          <a:p>
            <a:r>
              <a:rPr lang="en-US" dirty="0"/>
              <a:t>What we’ll be going over now are some useful commands that will prepare you for the rest of the week in using your Linux environment!</a:t>
            </a:r>
          </a:p>
          <a:p>
            <a:r>
              <a:rPr lang="en-US" dirty="0"/>
              <a:t>Don’t be afraid to ask questions! You can take notes or follow along in your CentOS environment if you want!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4281170"/>
            <a:ext cx="3352800" cy="2291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578262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COMMAND OF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‘man’ command</a:t>
            </a:r>
          </a:p>
          <a:p>
            <a:r>
              <a:rPr lang="en-US" dirty="0"/>
              <a:t>Short for manual</a:t>
            </a:r>
          </a:p>
          <a:p>
            <a:r>
              <a:rPr lang="en-US" dirty="0"/>
              <a:t>Used to list and display command manual pages</a:t>
            </a:r>
          </a:p>
          <a:p>
            <a:pPr lvl="1"/>
            <a:r>
              <a:rPr lang="en-US" dirty="0"/>
              <a:t>Usage example 1 (UE1): ‘man </a:t>
            </a:r>
            <a:r>
              <a:rPr lang="en-US" dirty="0" err="1"/>
              <a:t>man</a:t>
            </a:r>
            <a:r>
              <a:rPr lang="en-US" dirty="0"/>
              <a:t>’ (yes, man has its own man page)</a:t>
            </a:r>
          </a:p>
          <a:p>
            <a:pPr lvl="1"/>
            <a:r>
              <a:rPr lang="en-US" dirty="0"/>
              <a:t>UE2: ‘</a:t>
            </a:r>
            <a:r>
              <a:rPr lang="en-US" b="1" dirty="0"/>
              <a:t>man </a:t>
            </a:r>
            <a:r>
              <a:rPr lang="en-US" b="1" dirty="0" err="1"/>
              <a:t>ls</a:t>
            </a:r>
            <a:r>
              <a:rPr lang="en-US" dirty="0" err="1"/>
              <a:t>’</a:t>
            </a:r>
            <a:endParaRPr lang="en-US" dirty="0"/>
          </a:p>
          <a:p>
            <a:r>
              <a:rPr lang="en-US" dirty="0"/>
              <a:t>EVERY COMMAND HAS THIS. If you forget how to use a command or want to know if it can do something, use this!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217372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 to directory navigation commands…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b="1" dirty="0"/>
              <a:t>ls</a:t>
            </a:r>
            <a:r>
              <a:rPr lang="en-US" dirty="0"/>
              <a:t>’ command</a:t>
            </a:r>
          </a:p>
          <a:p>
            <a:r>
              <a:rPr lang="en-US" dirty="0"/>
              <a:t>Stands for list directory</a:t>
            </a:r>
          </a:p>
          <a:p>
            <a:r>
              <a:rPr lang="en-US" dirty="0"/>
              <a:t>Lists all of the current directory contents!</a:t>
            </a:r>
          </a:p>
          <a:p>
            <a:pPr lvl="1"/>
            <a:r>
              <a:rPr lang="en-US" dirty="0"/>
              <a:t>UE1: </a:t>
            </a:r>
            <a:r>
              <a:rPr lang="en-US" b="1" dirty="0"/>
              <a:t>ls</a:t>
            </a:r>
          </a:p>
          <a:p>
            <a:pPr lvl="1"/>
            <a:r>
              <a:rPr lang="en-US" dirty="0"/>
              <a:t>UE2:</a:t>
            </a:r>
            <a:r>
              <a:rPr lang="en-US" b="1" dirty="0"/>
              <a:t> ls -l</a:t>
            </a:r>
          </a:p>
          <a:p>
            <a:pPr lvl="1"/>
            <a:r>
              <a:rPr lang="en-US" dirty="0"/>
              <a:t>UE3:</a:t>
            </a:r>
            <a:r>
              <a:rPr lang="en-US" b="1" dirty="0"/>
              <a:t> ls -la</a:t>
            </a:r>
          </a:p>
          <a:p>
            <a:r>
              <a:rPr lang="en-US" dirty="0"/>
              <a:t>Wait a sec…what are those dash letter things at the end?</a:t>
            </a:r>
          </a:p>
          <a:p>
            <a:pPr lvl="1"/>
            <a:r>
              <a:rPr lang="en-US" dirty="0"/>
              <a:t>A quick talk about options!!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1752600"/>
            <a:ext cx="4002295" cy="2867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4873193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BEGINS THE FLOOD OF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cd</a:t>
            </a:r>
            <a:r>
              <a:rPr lang="en-US" dirty="0"/>
              <a:t> (stands for ‘change directory’): lets you change directories</a:t>
            </a:r>
          </a:p>
          <a:p>
            <a:pPr lvl="1"/>
            <a:r>
              <a:rPr lang="en-US" dirty="0"/>
              <a:t>UE: </a:t>
            </a:r>
            <a:r>
              <a:rPr lang="en-US" b="1" dirty="0"/>
              <a:t>cd /home/&lt;your username&gt;</a:t>
            </a:r>
          </a:p>
          <a:p>
            <a:pPr lvl="1"/>
            <a:r>
              <a:rPr lang="en-US" dirty="0"/>
              <a:t>Special characters: ~, ., .., /</a:t>
            </a:r>
          </a:p>
          <a:p>
            <a:r>
              <a:rPr lang="en-US" b="1" dirty="0" err="1"/>
              <a:t>pwd</a:t>
            </a:r>
            <a:r>
              <a:rPr lang="en-US" dirty="0"/>
              <a:t> (stands for ‘present working </a:t>
            </a:r>
            <a:r>
              <a:rPr lang="en-US" dirty="0" err="1"/>
              <a:t>drectory</a:t>
            </a:r>
            <a:r>
              <a:rPr lang="en-US" dirty="0"/>
              <a:t>’): lets you know where you are!</a:t>
            </a:r>
          </a:p>
          <a:p>
            <a:pPr lvl="1"/>
            <a:r>
              <a:rPr lang="en-US" b="1" dirty="0"/>
              <a:t>A lot more useful than it sounds!!</a:t>
            </a:r>
          </a:p>
          <a:p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dirty="0"/>
              <a:t>(make directory): lets you make a directory (or ‘folder’)</a:t>
            </a:r>
            <a:endParaRPr lang="en-US" b="1" dirty="0"/>
          </a:p>
          <a:p>
            <a:pPr lvl="1"/>
            <a:r>
              <a:rPr lang="en-US" dirty="0"/>
              <a:t>UE1: </a:t>
            </a:r>
            <a:r>
              <a:rPr lang="en-US" b="1" dirty="0" err="1"/>
              <a:t>mkdir</a:t>
            </a:r>
            <a:r>
              <a:rPr lang="en-US" dirty="0"/>
              <a:t> test_dir1</a:t>
            </a:r>
          </a:p>
          <a:p>
            <a:pPr lvl="1"/>
            <a:r>
              <a:rPr lang="en-US" dirty="0"/>
              <a:t>UE2: </a:t>
            </a:r>
            <a:r>
              <a:rPr lang="en-US" b="1" dirty="0" err="1"/>
              <a:t>mkdir</a:t>
            </a:r>
            <a:r>
              <a:rPr lang="en-US" dirty="0"/>
              <a:t> test_dir2 test_dir3</a:t>
            </a:r>
          </a:p>
          <a:p>
            <a:r>
              <a:rPr lang="en-US" b="1" dirty="0"/>
              <a:t>touch</a:t>
            </a:r>
            <a:r>
              <a:rPr lang="en-US" dirty="0"/>
              <a:t>: a quick way to make an empty file</a:t>
            </a:r>
          </a:p>
          <a:p>
            <a:pPr lvl="1"/>
            <a:r>
              <a:rPr lang="en-US" dirty="0"/>
              <a:t>UE: </a:t>
            </a:r>
            <a:r>
              <a:rPr lang="en-US" b="1" dirty="0"/>
              <a:t>touch test_file1.txt test_file2.txt</a:t>
            </a:r>
          </a:p>
          <a:p>
            <a:r>
              <a:rPr lang="en-US" dirty="0"/>
              <a:t>AN IMPORTANT NOTE ABOUT LINUX FILE NAMES!!</a:t>
            </a:r>
          </a:p>
          <a:p>
            <a:r>
              <a:rPr lang="en-US" dirty="0"/>
              <a:t>Also, if you ever want to STOP a command or process, use </a:t>
            </a:r>
            <a:r>
              <a:rPr lang="en-US" b="1" dirty="0" err="1"/>
              <a:t>ctrl+c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947757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1636</Words>
  <Application>Microsoft Macintosh PowerPoint</Application>
  <PresentationFormat>Custom</PresentationFormat>
  <Paragraphs>164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 16x9</vt:lpstr>
      <vt:lpstr>Cyber Dawgs: Linux Crash Course</vt:lpstr>
      <vt:lpstr>What will we be covering in this presentation?</vt:lpstr>
      <vt:lpstr>So…what is Linux?</vt:lpstr>
      <vt:lpstr>Mkay, but I like Windows or Mac OSx. Why  should I use Linux (or a command line interface)?</vt:lpstr>
      <vt:lpstr>BUT WAIT…what’s a command line interface?</vt:lpstr>
      <vt:lpstr>Okay, so I can command prompt now… but now what?</vt:lpstr>
      <vt:lpstr>THE MOST IMPORTANT COMMAND OF THEM ALL</vt:lpstr>
      <vt:lpstr>Moving on to directory navigation commands…</vt:lpstr>
      <vt:lpstr>AND NOW BEGINS THE FLOOD OF COMMANDS</vt:lpstr>
      <vt:lpstr>Moving, renaming, and removing</vt:lpstr>
      <vt:lpstr>Output commands</vt:lpstr>
      <vt:lpstr>Now then, permissions…</vt:lpstr>
      <vt:lpstr>Useful permissions commands</vt:lpstr>
      <vt:lpstr>THE BEST TEXT EDITOR IN THE WORLD: VI / VIM!!</vt:lpstr>
      <vt:lpstr>The Basic Vim cheat sheet!</vt:lpstr>
      <vt:lpstr>Now, let’s talk about the Linux Directory Structure!</vt:lpstr>
      <vt:lpstr>What’s inside…</vt:lpstr>
      <vt:lpstr>A few final-but important-commands</vt:lpstr>
      <vt:lpstr>Searching files and directories</vt:lpstr>
      <vt:lpstr>AND NOW YOU CAN DO STUFF IN LINUX!!!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2016-10-20T23:25:51Z</dcterms:created>
  <dcterms:modified xsi:type="dcterms:W3CDTF">2016-10-20T23:26:30Z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