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Slack</a:t>
            </a:r>
            <a:endParaRPr/>
          </a:p>
        </p:txBody>
      </p:sp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the club was founded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do both CTFs and defense competitions, covering offense and defense</a:t>
            </a:r>
            <a:endParaRPr/>
          </a:p>
        </p:txBody>
      </p:sp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1d471a2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Saturday times are TBD, depends on interest (I’m not leaving my apartment if no one is here)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compete remotely, but it’s not as fun, and Slack only has the pizza emoji, not the pizza.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 not register your own account, I have already registered us. I’ll post the password on Friday</a:t>
            </a:r>
            <a:endParaRPr/>
          </a:p>
        </p:txBody>
      </p:sp>
      <p:sp>
        <p:nvSpPr>
          <p:cNvPr id="149" name="Google Shape;149;g41d471a286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76d87f46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76d87f4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476d87f46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Kevin</a:t>
            </a:r>
            <a:endParaRPr/>
          </a:p>
        </p:txBody>
      </p:sp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2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21" name="Google Shape;21;p2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4" name="Google Shape;24;p2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5" name="Google Shape;25;p2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2735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rect b="b" l="l" r="r" t="t"/>
              <a:pathLst>
                <a:path extrusionOk="0" h="120000" w="120000">
                  <a:moveTo>
                    <a:pt x="0" y="119999"/>
                  </a:moveTo>
                  <a:lnTo>
                    <a:pt x="120000" y="99350"/>
                  </a:lnTo>
                  <a:cubicBezTo>
                    <a:pt x="119885" y="68437"/>
                    <a:pt x="118711" y="30912"/>
                    <a:pt x="118596" y="0"/>
                  </a:cubicBez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8585" y="106399"/>
                  </a:lnTo>
                  <a:cubicBezTo>
                    <a:pt x="118454" y="73489"/>
                    <a:pt x="120124" y="32910"/>
                    <a:pt x="119993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2"/>
          <p:cNvSpPr txBox="1"/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"/>
          <p:cNvSpPr txBox="1"/>
          <p:nvPr>
            <p:ph idx="1" type="subTitle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132316" y="-329234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1625177" y="2209801"/>
            <a:ext cx="8938472" cy="27643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1625176" y="4951266"/>
            <a:ext cx="7069519" cy="1220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p6"/>
          <p:cNvGrpSpPr/>
          <p:nvPr/>
        </p:nvGrpSpPr>
        <p:grpSpPr>
          <a:xfrm>
            <a:off x="7516443" y="4145281"/>
            <a:ext cx="4686117" cy="2731406"/>
            <a:chOff x="5638800" y="3108960"/>
            <a:chExt cx="3515503" cy="2048555"/>
          </a:xfrm>
        </p:grpSpPr>
        <p:cxnSp>
          <p:nvCxnSpPr>
            <p:cNvPr id="58" name="Google Shape;58;p6"/>
            <p:cNvCxnSpPr/>
            <p:nvPr/>
          </p:nvCxnSpPr>
          <p:spPr>
            <a:xfrm flipH="1" rot="10800000">
              <a:off x="5638800" y="3108960"/>
              <a:ext cx="3515503" cy="2037116"/>
            </a:xfrm>
            <a:prstGeom prst="straightConnector1">
              <a:avLst/>
            </a:pr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9" name="Google Shape;59;p6"/>
            <p:cNvCxnSpPr/>
            <p:nvPr/>
          </p:nvCxnSpPr>
          <p:spPr>
            <a:xfrm flipH="1" rot="10800000">
              <a:off x="6004643" y="3333750"/>
              <a:ext cx="3149660" cy="1823765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0" name="Google Shape;60;p6"/>
            <p:cNvCxnSpPr/>
            <p:nvPr/>
          </p:nvCxnSpPr>
          <p:spPr>
            <a:xfrm flipH="1" rot="10800000">
              <a:off x="6388342" y="3549891"/>
              <a:ext cx="2765961" cy="1600149"/>
            </a:xfrm>
            <a:prstGeom prst="straightConnector1">
              <a:avLst/>
            </a:pr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2" type="body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3" type="body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4" type="body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/>
          <p:nvPr>
            <p:ph type="title"/>
          </p:nvPr>
        </p:nvSpPr>
        <p:spPr>
          <a:xfrm>
            <a:off x="1218882" y="1701800"/>
            <a:ext cx="4062942" cy="24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0"/>
          <p:cNvSpPr/>
          <p:nvPr>
            <p:ph idx="2" type="pic"/>
          </p:nvPr>
        </p:nvSpPr>
        <p:spPr>
          <a:xfrm>
            <a:off x="5484971" y="584200"/>
            <a:ext cx="6094413" cy="5588000"/>
          </a:xfrm>
          <a:prstGeom prst="rect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1" type="body"/>
          </p:nvPr>
        </p:nvSpPr>
        <p:spPr>
          <a:xfrm>
            <a:off x="1218882" y="4241800"/>
            <a:ext cx="4062942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"/>
            <p:cNvSpPr/>
            <p:nvPr/>
          </p:nvSpPr>
          <p:spPr>
            <a:xfrm>
              <a:off x="-9526" y="0"/>
              <a:ext cx="612775" cy="39195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1373"/>
                  </a:lnTo>
                  <a:lnTo>
                    <a:pt x="120000" y="0"/>
                  </a:lnTo>
                </a:path>
              </a:pathLst>
            </a:custGeom>
            <a:noFill/>
            <a:ln cap="flat" cmpd="sng" w="38100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-11906" y="0"/>
              <a:ext cx="410751" cy="3421856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98146"/>
                  </a:lnTo>
                  <a:lnTo>
                    <a:pt x="119656" y="0"/>
                  </a:lnTo>
                </a:path>
              </a:pathLst>
            </a:custGeom>
            <a:noFill/>
            <a:ln cap="flat" cmpd="sng" w="28575">
              <a:solidFill>
                <a:srgbClr val="00727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-7144" y="-2381"/>
              <a:ext cx="238919" cy="2976561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19999" y="105470"/>
                  </a:lnTo>
                  <a:cubicBezTo>
                    <a:pt x="119866" y="70313"/>
                    <a:pt x="119734" y="35156"/>
                    <a:pt x="119601" y="0"/>
                  </a:cubicBezTo>
                </a:path>
              </a:pathLst>
            </a:custGeom>
            <a:noFill/>
            <a:ln cap="flat" cmpd="sng" w="25400">
              <a:solidFill>
                <a:srgbClr val="004C4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592" lvl="1" marL="60949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487" lvl="2" marL="121898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380" lvl="3" marL="182848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273" lvl="4" marL="243797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167" lvl="5" marL="304746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060" lvl="6" marL="365696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953" lvl="7" marL="426645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846" lvl="8" marL="487594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umbccd.slack.com/" TargetMode="External"/><Relationship Id="rId4" Type="http://schemas.openxmlformats.org/officeDocument/2006/relationships/hyperlink" Target="http://umbccd.umbc.edu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mbccd.umbc.edu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UMBCCyberDawg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icoctf.com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726750" y="584200"/>
            <a:ext cx="87354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UMBC Cyber Defense Team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26750" y="2616200"/>
            <a:ext cx="8735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Brief Overview of the Club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/>
              <a:t>2019-2020</a:t>
            </a:r>
            <a:endParaRPr/>
          </a:p>
        </p:txBody>
      </p:sp>
      <p:pic>
        <p:nvPicPr>
          <p:cNvPr id="106" name="Google Shape;10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245" y="3657600"/>
            <a:ext cx="25644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YEEHAW!!! I’M TOTALLY HOOKED!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Remember: our regular club meetings are Wednesdays from      7pm-9pm in PUP</a:t>
            </a:r>
            <a:r>
              <a:rPr lang="en-US"/>
              <a:t>105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Get on our slack channel! </a:t>
            </a:r>
            <a:r>
              <a:rPr lang="en-US" u="sng">
                <a:solidFill>
                  <a:schemeClr val="accent1"/>
                </a:solidFill>
                <a:hlinkClick r:id="rId3"/>
              </a:rPr>
              <a:t>https://umbccd.slack.com</a:t>
            </a:r>
            <a:endParaRPr/>
          </a:p>
          <a:p>
            <a:pPr indent="-241193" lvl="1" marL="609493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This is really the best way to communicate with us, so get on this            ASAP!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out our website to see our schedule, resources page, and link up with the group at </a:t>
            </a:r>
            <a:r>
              <a:rPr b="0" i="0" lang="en-US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http://umbccd.umbc.edu/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Subscribe to our mailing list: send an email to </a:t>
            </a:r>
            <a:r>
              <a:rPr b="0" i="0" lang="en-US" sz="2800" u="sng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umbccd-group+subscribe@umbc.edu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join (umbc email only)</a:t>
            </a:r>
            <a:endParaRPr/>
          </a:p>
          <a:p>
            <a:pPr indent="0" lvl="0" marL="177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 to the UMBC Cyber Defense Club!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Also called the UMBC Cyber Dawgs!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student run organization since 2009.</a:t>
            </a:r>
            <a:endParaRPr/>
          </a:p>
          <a:p>
            <a:pPr indent="-3047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We’re a group of students that share a passion for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 recognize the importance of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r>
              <a:rPr lang="en-US"/>
              <a:t>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/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6947" lvl="0" marL="30474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0412" y="4111006"/>
            <a:ext cx="2933343" cy="23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 txBox="1"/>
          <p:nvPr/>
        </p:nvSpPr>
        <p:spPr>
          <a:xfrm>
            <a:off x="3275012" y="4262094"/>
            <a:ext cx="990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such hack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7734666" y="5803044"/>
            <a:ext cx="118145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much cyber</a:t>
            </a:r>
            <a:endParaRPr/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#1: Education and Hands-on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Our regular club meetings: every Wednesday; 7-9 in PUP</a:t>
            </a:r>
            <a:r>
              <a:rPr lang="en-US"/>
              <a:t>105</a:t>
            </a:r>
            <a:endParaRPr/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have a schedule for this semester! 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it out on our website: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http://umbccd.umbc.edu/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stuff we’ll be covering this semester: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</a:t>
            </a:r>
            <a:r>
              <a:rPr lang="en-US"/>
              <a:t>e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xploitation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Networking </a:t>
            </a:r>
            <a:r>
              <a:rPr lang="en-US"/>
              <a:t>basics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Offensive security</a:t>
            </a:r>
            <a:endParaRPr/>
          </a:p>
          <a:p>
            <a:pPr indent="-1269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1218883" y="1701797"/>
            <a:ext cx="7313929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Schedule is tailored for beginners and veterans alike.</a:t>
            </a:r>
            <a:endParaRPr/>
          </a:p>
          <a:p>
            <a:pPr indent="-241193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Having trouble/can’t find a solution? Ask us!</a:t>
            </a:r>
            <a:endParaRPr/>
          </a:p>
          <a:p>
            <a:pPr indent="-241193" lvl="1" marL="609493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b="0" i="0" lang="en-US" sz="222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Bored/already know it? ASK US!!!</a:t>
            </a:r>
            <a:endParaRPr b="0" i="0" sz="22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2049" lvl="1" marL="609493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776"/>
              <a:buFont typeface="Arial"/>
              <a:buChar char="•"/>
            </a:pPr>
            <a:r>
              <a:rPr lang="en-US" sz="2220"/>
              <a:t>This is a club, not a lecture hall, so even if you already know the topic, please come by and hang out, and help people if you are inclined.</a:t>
            </a:r>
            <a:endParaRPr sz="2220"/>
          </a:p>
          <a:p>
            <a:pPr indent="-304746" lvl="0" marL="304746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semester, we also have CMSC 491/791!</a:t>
            </a:r>
            <a:endParaRPr/>
          </a:p>
          <a:p>
            <a:pPr indent="-304746" lvl="0" marL="304746" marR="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90"/>
              <a:buFont typeface="Arial"/>
              <a:buChar char="•"/>
            </a:pPr>
            <a:r>
              <a:rPr lang="en-US" sz="2590"/>
              <a:t>Most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of our resources are available on our </a:t>
            </a:r>
            <a:r>
              <a:rPr lang="en-US" sz="2590"/>
              <a:t>G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2590"/>
              <a:t>H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ub as well: </a:t>
            </a:r>
            <a:r>
              <a:rPr b="0" i="0" lang="en-US" sz="259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https://github.com/UMBCCyberDawgs</a:t>
            </a:r>
            <a:r>
              <a:rPr b="0" i="0" lang="en-US" sz="259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59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61412" y="2327388"/>
            <a:ext cx="2817972" cy="371815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all sounds super cool…but do I need to have experience coming in?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#</a:t>
            </a:r>
            <a:r>
              <a:rPr lang="en-US"/>
              <a:t>2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-US" sz="3600" u="none" cap="none" strike="noStrike">
                <a:solidFill>
                  <a:schemeClr val="lt1"/>
                </a:solidFill>
              </a:rPr>
              <a:t>Competition Participation</a:t>
            </a:r>
            <a:endParaRPr b="1"/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 encourage EVERYONE to do at least one competition while they’re part of the </a:t>
            </a:r>
            <a:r>
              <a:rPr lang="en-US"/>
              <a:t>C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yber </a:t>
            </a:r>
            <a:r>
              <a:rPr lang="en-US"/>
              <a:t>D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awgs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Formal requirement for the 491/791 class</a:t>
            </a:r>
            <a:endParaRPr/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We’ve done pretty well in the past… join us!</a:t>
            </a:r>
            <a:endParaRPr/>
          </a:p>
          <a:p>
            <a:pPr indent="-241193" lvl="1" marL="609493" rtl="0" algn="l"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NCCDC Champions 2017</a:t>
            </a:r>
            <a:endParaRPr/>
          </a:p>
          <a:p>
            <a:pPr indent="-241193" lvl="1" marL="609493" rtl="0" algn="l"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ISTS Champions 2019</a:t>
            </a:r>
            <a:endParaRPr/>
          </a:p>
          <a:p>
            <a:pPr indent="-241193" lvl="1" marL="609493" rtl="0" algn="l"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CSAW North American Trivia Division Champions 2017/2018</a:t>
            </a:r>
            <a:endParaRPr/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47275" y="2625125"/>
            <a:ext cx="3733800" cy="23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Upcoming Competitions</a:t>
            </a:r>
            <a:endParaRPr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7" lvl="0" marL="304747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PicoCTF is always running, it’s an introductory CTF</a:t>
            </a:r>
            <a:endParaRPr/>
          </a:p>
          <a:p>
            <a:pPr indent="-241193" lvl="1" marL="609493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New version comes out: 9/27/19 - 10/11/19 </a:t>
            </a:r>
            <a:r>
              <a:rPr lang="en-US" u="sng">
                <a:solidFill>
                  <a:schemeClr val="accent1"/>
                </a:solidFill>
                <a:hlinkClick r:id="rId3"/>
              </a:rPr>
              <a:t>https://picoctf.com/</a:t>
            </a:r>
            <a:endParaRPr/>
          </a:p>
          <a:p>
            <a:pPr indent="-304747" lvl="0" marL="304747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CSAW CTF (Cyber Security Awareness Week): Qualifiers begin September 13</a:t>
            </a:r>
            <a:r>
              <a:rPr baseline="30000" lang="en-US"/>
              <a:t>th</a:t>
            </a:r>
            <a:r>
              <a:rPr lang="en-US"/>
              <a:t>!</a:t>
            </a:r>
            <a:endParaRPr/>
          </a:p>
          <a:p>
            <a:pPr indent="-241193" lvl="1" marL="609493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We’ll be playing as a group. This is one of the harder collegiate-level CTFs, but feel free to join anyway!</a:t>
            </a:r>
            <a:endParaRPr/>
          </a:p>
          <a:p>
            <a:pPr indent="-304747" lvl="0" marL="304747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CyberSkyline Metropolis CTF (hosted at UMD College Park)</a:t>
            </a:r>
            <a:endParaRPr/>
          </a:p>
          <a:p>
            <a:pPr indent="-241193" lvl="1" marL="609493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Teams of 4, we’ll be organizing in the coming weeks</a:t>
            </a:r>
            <a:endParaRPr/>
          </a:p>
          <a:p>
            <a:pPr indent="-304747" lvl="0" marL="304747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Others: Kaizen, NCL, Parsons CTF, Cyberforce, ISTS, CCDC (of course!)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CSAW Information</a:t>
            </a:r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1218875" y="1701800"/>
            <a:ext cx="10515600" cy="4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Qualifiers begin </a:t>
            </a:r>
            <a:r>
              <a:rPr lang="en-US"/>
              <a:t>Friday at 4PM, runs until Sunday, 4PM</a:t>
            </a:r>
            <a:endParaRPr/>
          </a:p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We will be meeting up at 3:30ish on Friday on the second floor of ITE</a:t>
            </a:r>
            <a:endParaRPr/>
          </a:p>
          <a:p>
            <a:pPr indent="-304746" lvl="0" marL="304746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Categories include Web Exploitation, Cryptography, Binary Reverse Engineering, Binary Exploitation, Miscellaneous</a:t>
            </a:r>
            <a:endParaRPr/>
          </a:p>
          <a:p>
            <a:pPr indent="-241193" lvl="1" marL="609493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lang="en-US"/>
              <a:t>If you don’t have existing experience with assembly or writing web apps, you may have a frustrating time. That said, you’re welcome to attend if you promise me that you’ll try at least one other CTF before you give up :)</a:t>
            </a:r>
            <a:endParaRPr/>
          </a:p>
          <a:p>
            <a:pPr indent="-304747" lvl="0" marL="304747" marR="0" rtl="0" algn="l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DM me (seamus) on Slack if you get a flag, so I know who our top performers are to make the Finals team (4 people) if we qualify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300" cy="20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1218883" y="274637"/>
            <a:ext cx="103605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/>
              <a:t>Oh…and WE are hosting our own </a:t>
            </a:r>
            <a:r>
              <a:rPr lang="en-US"/>
              <a:t>Competitions</a:t>
            </a:r>
            <a:r>
              <a:rPr lang="en-US"/>
              <a:t>! 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1218883" y="1701797"/>
            <a:ext cx="10360500" cy="4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747" lvl="0" marL="304747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October 19</a:t>
            </a:r>
            <a:r>
              <a:rPr baseline="30000" lang="en-US"/>
              <a:t>th</a:t>
            </a:r>
            <a:r>
              <a:rPr lang="en-US"/>
              <a:t>: Cyber Defense Exercise!</a:t>
            </a:r>
            <a:endParaRPr/>
          </a:p>
          <a:p>
            <a:pPr indent="-241193" lvl="1" marL="609493" rtl="0" algn="l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sz="2800"/>
              <a:t>Virtually required to make the CCDC team -- show off your knowledge and drive (or learn if you don’t have knowledge yet)</a:t>
            </a:r>
            <a:endParaRPr/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April 11</a:t>
            </a:r>
            <a:r>
              <a:rPr baseline="30000" lang="en-US"/>
              <a:t>th</a:t>
            </a:r>
            <a:r>
              <a:rPr lang="en-US"/>
              <a:t>: DawgCTF!</a:t>
            </a:r>
            <a:endParaRPr/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Great events for beginners and veterans alike</a:t>
            </a:r>
            <a:endParaRPr/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There will be prizes for top performers!!!</a:t>
            </a:r>
            <a:endParaRPr/>
          </a:p>
          <a:p>
            <a:pPr indent="-304747" lvl="0" marL="304747" rtl="0" algn="l"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There will also be some companies to network with!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300" cy="20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875" spcFirstLastPara="1" rIns="121875" wrap="square" tIns="609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 #</a:t>
            </a:r>
            <a:r>
              <a:rPr lang="en-US"/>
              <a:t>3</a:t>
            </a:r>
            <a:r>
              <a:rPr b="0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Industry Exposure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noAutofit/>
          </a:bodyPr>
          <a:lstStyle/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We’ll have some industry folks come in and give talks, demos, labs, and host competitions!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46" lvl="0" marL="30474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</a:pPr>
            <a:r>
              <a:rPr lang="en-US"/>
              <a:t>Our current sponsors: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Parsons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Tensley Consulting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Rapid7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Novetta</a:t>
            </a:r>
            <a:endParaRPr/>
          </a:p>
          <a:p>
            <a:pPr indent="-241193" lvl="1" marL="60949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920"/>
              <a:buChar char="•"/>
            </a:pPr>
            <a:r>
              <a:rPr lang="en-US"/>
              <a:t>Blue Star Software</a:t>
            </a:r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1612" y="76200"/>
            <a:ext cx="1713207" cy="2036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7608" y="2390459"/>
            <a:ext cx="5473200" cy="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6434" y="3344875"/>
            <a:ext cx="3609900" cy="9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7900" y="4617013"/>
            <a:ext cx="51530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250847" y="4697525"/>
            <a:ext cx="1968900" cy="19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8">
            <a:alphaModFix/>
          </a:blip>
          <a:srcRect b="24986" l="0" r="0" t="24136"/>
          <a:stretch/>
        </p:blipFill>
        <p:spPr>
          <a:xfrm>
            <a:off x="8675974" y="3190950"/>
            <a:ext cx="3398850" cy="12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Tech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