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99436a56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99436a56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9436a56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9436a56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9436a56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99436a56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9436a56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99436a56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9436a56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99436a56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99436a56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99436a56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392f4a3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392f4a3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392f4a3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392f4a3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392f4a3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392f4a3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9436a5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99436a5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9436a56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99436a56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9436a56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99436a56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9436a56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99436a56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99436a5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99436a5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2"/>
          <p:cNvGrpSpPr/>
          <p:nvPr/>
        </p:nvGrpSpPr>
        <p:grpSpPr>
          <a:xfrm>
            <a:off x="5638800" y="3109077"/>
            <a:ext cx="3515543" cy="2048439"/>
            <a:chOff x="5638800" y="3109076"/>
            <a:chExt cx="3515543" cy="2048439"/>
          </a:xfrm>
        </p:grpSpPr>
        <p:cxnSp>
          <p:nvCxnSpPr>
            <p:cNvPr id="17" name="Google Shape;17;p2"/>
            <p:cNvCxnSpPr/>
            <p:nvPr/>
          </p:nvCxnSpPr>
          <p:spPr>
            <a:xfrm flipH="1" rot="10800000">
              <a:off x="5638800" y="3109076"/>
              <a:ext cx="3515400" cy="2037000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 flipH="1" rot="10800000">
              <a:off x="6004643" y="3333815"/>
              <a:ext cx="3149700" cy="1823700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 flipH="1" rot="10800000">
              <a:off x="6388342" y="3549840"/>
              <a:ext cx="2766000" cy="1600200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0" name="Google Shape;20;p2"/>
          <p:cNvGrpSpPr/>
          <p:nvPr/>
        </p:nvGrpSpPr>
        <p:grpSpPr>
          <a:xfrm>
            <a:off x="-6688" y="4542735"/>
            <a:ext cx="4125038" cy="615280"/>
            <a:chOff x="-6689" y="4553623"/>
            <a:chExt cx="4125038" cy="615280"/>
          </a:xfrm>
        </p:grpSpPr>
        <p:sp>
          <p:nvSpPr>
            <p:cNvPr id="21" name="Google Shape;21;p2"/>
            <p:cNvSpPr/>
            <p:nvPr/>
          </p:nvSpPr>
          <p:spPr>
            <a:xfrm rot="-5400000">
              <a:off x="1754199" y="2802373"/>
              <a:ext cx="612900" cy="41154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20000" y="92735"/>
                  </a:lnTo>
                  <a:lnTo>
                    <a:pt x="120000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1604621" y="3152903"/>
              <a:ext cx="410700" cy="3621300"/>
            </a:xfrm>
            <a:custGeom>
              <a:rect b="b" l="l" r="r" t="t"/>
              <a:pathLst>
                <a:path extrusionOk="0" h="120000" w="120000">
                  <a:moveTo>
                    <a:pt x="0" y="119999"/>
                  </a:moveTo>
                  <a:lnTo>
                    <a:pt x="120000" y="99350"/>
                  </a:lnTo>
                  <a:cubicBezTo>
                    <a:pt x="119885" y="68437"/>
                    <a:pt x="118711" y="30912"/>
                    <a:pt x="118596" y="0"/>
                  </a:cubicBez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1462262" y="3453391"/>
              <a:ext cx="241800" cy="31797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18585" y="106399"/>
                  </a:lnTo>
                  <a:cubicBezTo>
                    <a:pt x="118454" y="73489"/>
                    <a:pt x="120124" y="32910"/>
                    <a:pt x="119993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Google Shape;24;p2"/>
          <p:cNvSpPr txBox="1"/>
          <p:nvPr>
            <p:ph type="ctrTitle"/>
          </p:nvPr>
        </p:nvSpPr>
        <p:spPr>
          <a:xfrm>
            <a:off x="1219199" y="438150"/>
            <a:ext cx="65532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4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1219199" y="1962150"/>
            <a:ext cx="65532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3127200" y="-936452"/>
            <a:ext cx="3346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5562600" y="1504950"/>
            <a:ext cx="4191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1600200" y="-247650"/>
            <a:ext cx="41910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 txBox="1"/>
          <p:nvPr>
            <p:ph type="title"/>
          </p:nvPr>
        </p:nvSpPr>
        <p:spPr>
          <a:xfrm>
            <a:off x="885025" y="206250"/>
            <a:ext cx="7505700" cy="954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rtl="0">
              <a:spcBef>
                <a:spcPts val="1200"/>
              </a:spcBef>
              <a:spcAft>
                <a:spcPts val="0"/>
              </a:spcAft>
              <a:buSzPts val="2100"/>
              <a:buChar char="•"/>
              <a:defRPr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2pPr>
            <a:lvl3pPr indent="-304800" lvl="2" marL="13716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914400" y="1280160"/>
            <a:ext cx="3810000" cy="3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2" type="body"/>
          </p:nvPr>
        </p:nvSpPr>
        <p:spPr>
          <a:xfrm>
            <a:off x="4876800" y="1280160"/>
            <a:ext cx="3810000" cy="3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1219200" y="1657351"/>
            <a:ext cx="6705600" cy="20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4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219199" y="3713450"/>
            <a:ext cx="53034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3" name="Google Shape;53;p6"/>
          <p:cNvGrpSpPr/>
          <p:nvPr/>
        </p:nvGrpSpPr>
        <p:grpSpPr>
          <a:xfrm>
            <a:off x="5638800" y="3109077"/>
            <a:ext cx="3515543" cy="2048439"/>
            <a:chOff x="5638800" y="3109076"/>
            <a:chExt cx="3515543" cy="2048439"/>
          </a:xfrm>
        </p:grpSpPr>
        <p:cxnSp>
          <p:nvCxnSpPr>
            <p:cNvPr id="54" name="Google Shape;54;p6"/>
            <p:cNvCxnSpPr/>
            <p:nvPr/>
          </p:nvCxnSpPr>
          <p:spPr>
            <a:xfrm flipH="1" rot="10800000">
              <a:off x="5638800" y="3109076"/>
              <a:ext cx="3515400" cy="2037000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" name="Google Shape;55;p6"/>
            <p:cNvCxnSpPr/>
            <p:nvPr/>
          </p:nvCxnSpPr>
          <p:spPr>
            <a:xfrm flipH="1" rot="10800000">
              <a:off x="6004643" y="3333815"/>
              <a:ext cx="3149700" cy="1823700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" name="Google Shape;56;p6"/>
            <p:cNvCxnSpPr/>
            <p:nvPr/>
          </p:nvCxnSpPr>
          <p:spPr>
            <a:xfrm flipH="1" rot="10800000">
              <a:off x="6388342" y="3549840"/>
              <a:ext cx="2766000" cy="1600200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914400" y="1276350"/>
            <a:ext cx="3813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914400" y="2038350"/>
            <a:ext cx="38100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4873752" y="1276350"/>
            <a:ext cx="3813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4" type="body"/>
          </p:nvPr>
        </p:nvSpPr>
        <p:spPr>
          <a:xfrm>
            <a:off x="4876800" y="2038350"/>
            <a:ext cx="38100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914400" y="1276350"/>
            <a:ext cx="3048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4114800" y="438150"/>
            <a:ext cx="45720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914400" y="3181350"/>
            <a:ext cx="3048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914400" y="1276350"/>
            <a:ext cx="3048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4114800" y="438150"/>
            <a:ext cx="4572000" cy="4191000"/>
          </a:xfrm>
          <a:prstGeom prst="rect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914400" y="3181350"/>
            <a:ext cx="3048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00"/>
            </a:gs>
            <a:gs pos="85000">
              <a:srgbClr val="0D172F"/>
            </a:gs>
            <a:gs pos="100000">
              <a:srgbClr val="122041"/>
            </a:gs>
          </a:gsLst>
          <a:lin ang="36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1906" y="-2381"/>
            <a:ext cx="615280" cy="3921881"/>
            <a:chOff x="-11906" y="-2381"/>
            <a:chExt cx="615280" cy="3921881"/>
          </a:xfrm>
        </p:grpSpPr>
        <p:sp>
          <p:nvSpPr>
            <p:cNvPr id="7" name="Google Shape;7;p1"/>
            <p:cNvSpPr/>
            <p:nvPr/>
          </p:nvSpPr>
          <p:spPr>
            <a:xfrm>
              <a:off x="-9526" y="0"/>
              <a:ext cx="612900" cy="39195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20000" y="91373"/>
                  </a:lnTo>
                  <a:lnTo>
                    <a:pt x="120000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-11906" y="0"/>
              <a:ext cx="410700" cy="34218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20000" y="98146"/>
                  </a:lnTo>
                  <a:lnTo>
                    <a:pt x="119656" y="0"/>
                  </a:ln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-7144" y="-2381"/>
              <a:ext cx="238800" cy="29766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19999" y="105470"/>
                  </a:lnTo>
                  <a:cubicBezTo>
                    <a:pt x="119866" y="70313"/>
                    <a:pt x="119734" y="35156"/>
                    <a:pt x="119601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Google Shape;10;p1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ctrTitle"/>
          </p:nvPr>
        </p:nvSpPr>
        <p:spPr>
          <a:xfrm>
            <a:off x="823775" y="1822825"/>
            <a:ext cx="7674900" cy="14481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Capture The Flag 101</a:t>
            </a:r>
            <a:endParaRPr sz="4800"/>
          </a:p>
        </p:txBody>
      </p:sp>
      <p:sp>
        <p:nvSpPr>
          <p:cNvPr id="108" name="Google Shape;108;p14"/>
          <p:cNvSpPr txBox="1"/>
          <p:nvPr>
            <p:ph idx="1" type="subTitle"/>
          </p:nvPr>
        </p:nvSpPr>
        <p:spPr>
          <a:xfrm>
            <a:off x="1028324" y="3270925"/>
            <a:ext cx="6553200" cy="1314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a bunch of random people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</a:t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889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Crypto problems can be really easy or really hard, depending on how many points the problem is worth.</a:t>
            </a:r>
            <a:endParaRPr/>
          </a:p>
          <a:p>
            <a:pPr indent="-889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easy problem might be decoding base64, a harder problem might be doing a padding oracle attack on AES.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Forensics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889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are an absolute crapshoot</a:t>
            </a:r>
            <a:endParaRPr/>
          </a:p>
          <a:p>
            <a:pPr indent="-889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challenges</a:t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They give you a network capture in the form of a pcap. You have to extract a file from there. You then have to find the magic nonstandard separators, and split it into three files. You then figure out what each file is and decode it.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You have to run volatility on a memory dump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You have to figure out a puzzle to find a password, then use steghide to retrieve the flag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Exploitation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889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are about what they sound like. They give you a URL to a web application, you have to exploit it. Usually the goal is to log in as admin, then it gives you the flag</a:t>
            </a:r>
            <a:endParaRPr/>
          </a:p>
          <a:p>
            <a:pPr indent="-889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Common things you might have to do</a:t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Take advantage of client-side validation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SQL injection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Command injection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Exploit some random framework vulnerability that you Google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</a:t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914400" y="102519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889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can vary depending on what people mean by ‘recon’</a:t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A simple recon challenge may involve combining aspects of simple crypto and puzzles in order to gather information on a person or company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More robust examples involve using scanning tools in order to launch an attack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Some of these challenges may also give you information that’s crucial to another problem later 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 tasks you may need to perform:</a:t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Scan a website/ip to find available attack vectors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Perform whois/whereis lookups on a person/company of interest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Solve puzzles (possibly crypto related)</a:t>
            </a:r>
            <a:endParaRPr/>
          </a:p>
          <a:p>
            <a:pPr indent="-889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Could very well cascade into other categories! Depends on how far they want you to go...</a:t>
            </a:r>
            <a:endParaRPr/>
          </a:p>
          <a:p>
            <a:pPr indent="-889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Engineering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889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challenges involve downloading a (usually standalone) binary, for some platform and finding a flag within it.</a:t>
            </a:r>
            <a:endParaRPr/>
          </a:p>
          <a:p>
            <a:pPr indent="-889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is a lot of variety in RE challenges, you will run into everything from standard Linux x64 userland binaries to PowerPC boot loaders.</a:t>
            </a:r>
            <a:endParaRPr/>
          </a:p>
          <a:p>
            <a:pPr indent="-889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Many RE challenges are Crypto challenges with a layer of RE! Some crypto knowledge is a must for this category.</a:t>
            </a:r>
            <a:endParaRPr/>
          </a:p>
          <a:p>
            <a:pPr indent="-889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Most pwn challenges involve some reverse engineering as well.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Exploitation/pwn/pwnables</a:t>
            </a:r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889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typically the hardest category. Top level CTFs (such as DEFCON) typically only have challenges in this category and reverse engineering (and sometimes crypto).</a:t>
            </a:r>
            <a:endParaRPr/>
          </a:p>
          <a:p>
            <a:pPr indent="-889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Usually you are given some executable, which you must reverse engineer and find a bug in. Then, you need to write an exploit for that bug which will give you a shell on the target where you can read the flag.</a:t>
            </a:r>
            <a:endParaRPr/>
          </a:p>
          <a:p>
            <a:pPr indent="-889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Typically the bugs are memory corruption bugs. Simple challenges may be stack based buffer overflows, harder challenges may involve advanced techniques such as heap overflows, type confusion, and </a:t>
            </a:r>
            <a:r>
              <a:rPr lang="en"/>
              <a:t>chaining multiple bugs together.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we doing this talk?</a:t>
            </a:r>
            <a:endParaRPr/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889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While some of you have played in CTFs before, not all of you have. </a:t>
            </a:r>
            <a:endParaRPr/>
          </a:p>
          <a:p>
            <a:pPr indent="-889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We’ll also be hosting a CTF at UMBC on April 11th! More details to come after we actually plan it.</a:t>
            </a:r>
            <a:endParaRPr/>
          </a:p>
          <a:p>
            <a:pPr indent="-889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need y’all to be good, because we’re going to invite UMD and we don’t want them to get first place.</a:t>
            </a:r>
            <a:endParaRPr/>
          </a:p>
          <a:p>
            <a:pPr indent="-889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We’re also playing CSAW this weekend and we really want to defend our trivia title!</a:t>
            </a:r>
            <a:endParaRPr/>
          </a:p>
          <a:p>
            <a:pPr indent="-889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89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WTF IS CTF?!?!?!?!</a:t>
            </a:r>
            <a:endParaRPr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889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Capture The Flag competitions are information security competitions that test a wide variety of skills, usually with a time limit.</a:t>
            </a:r>
            <a:endParaRPr/>
          </a:p>
          <a:p>
            <a:pPr indent="-889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They usually attempt to be </a:t>
            </a:r>
            <a:r>
              <a:rPr lang="en"/>
              <a:t>somewhat</a:t>
            </a:r>
            <a:r>
              <a:rPr lang="en"/>
              <a:t> realistic, but sometimes realism is thrown out for the sake of fun.</a:t>
            </a:r>
            <a:endParaRPr/>
          </a:p>
          <a:p>
            <a:pPr indent="-889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CTFs are usually held online, and sometimes in person (ex. Kaizen, CTF’s at conferences, NetWars)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CTFs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914400" y="1280160"/>
            <a:ext cx="3810000" cy="334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Jeopardy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Most common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CSAW, DEFCON qualifiers, PicoCTF, etc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Attack and defend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Hardest, typically need to qualify for these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Almost always in person CTFs (some exceptions)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DEFCON CTF Finals, Point3 A3 CTF, iCTF (online!)</a:t>
            </a:r>
            <a:endParaRPr/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4579950" y="1280150"/>
            <a:ext cx="3760800" cy="3158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King of the Hill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Fun, but often has technical 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We’ll be hosting one, hopefully without </a:t>
            </a:r>
            <a:r>
              <a:rPr lang="en"/>
              <a:t>technical</a:t>
            </a:r>
            <a:r>
              <a:rPr lang="en"/>
              <a:t> 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Old MDC3 format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Hack quest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New hipster jeopardy with levels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Has a story attached usually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NetWars, etc.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Jeopardy</a:t>
            </a:r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889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Jeopardy style CTFs are usually composed of a bunch o’ challenges, each worth a different amount of points. Whichever team has the most points when the time is up wins!</a:t>
            </a:r>
            <a:endParaRPr/>
          </a:p>
          <a:p>
            <a:pPr indent="-889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Usually the challenges are unrelated and there is no theme, occasionally there will be 2 or 3 stage challenges that each have their own flag.</a:t>
            </a:r>
            <a:endParaRPr/>
          </a:p>
          <a:p>
            <a:pPr indent="-889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Points are generally in the 100-500 point range (with 50 point increments), sometimes really easy challenges are 50 points, or even 1 point (‘sanity check’)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and Defend</a:t>
            </a:r>
            <a:endParaRPr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889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hardest of all CTF competitions. This is DEFCON CTF, iCTF, etc.</a:t>
            </a:r>
            <a:endParaRPr/>
          </a:p>
          <a:p>
            <a:pPr indent="-889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team gets an </a:t>
            </a:r>
            <a:r>
              <a:rPr lang="en"/>
              <a:t>identical</a:t>
            </a:r>
            <a:r>
              <a:rPr lang="en"/>
              <a:t> network with challenges running on them, and attack the other teams.</a:t>
            </a:r>
            <a:endParaRPr/>
          </a:p>
          <a:p>
            <a:pPr indent="-889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They need to patch their own services while </a:t>
            </a:r>
            <a:r>
              <a:rPr lang="en"/>
              <a:t>simultaneously</a:t>
            </a:r>
            <a:r>
              <a:rPr lang="en"/>
              <a:t> creating exploits for them.</a:t>
            </a:r>
            <a:endParaRPr/>
          </a:p>
          <a:p>
            <a:pPr indent="-889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Usually all of the challenges are binary exploitation (occasionally crypto or reverse engineering).</a:t>
            </a:r>
            <a:endParaRPr/>
          </a:p>
          <a:p>
            <a:pPr indent="-889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Often need to qualify for these competitions, and they are usually in person events.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King of the Hill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889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underused format, in this game type all the teams attack one network of vulnerable hosts.</a:t>
            </a:r>
            <a:endParaRPr/>
          </a:p>
          <a:p>
            <a:pPr indent="-889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Every five minutes (or so) each host is checked and whichever team ‘owns’ it gets points.</a:t>
            </a:r>
            <a:endParaRPr/>
          </a:p>
          <a:p>
            <a:pPr indent="-889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None of the hosts are terribly hard to get into (challenges are easy), the difficulty in these competitions is keeping control of what you already have.</a:t>
            </a:r>
            <a:endParaRPr/>
          </a:p>
          <a:p>
            <a:pPr indent="-889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We’ll have one at a meeting at some point, Panoply (side event at CCDC) is this.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 quest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889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offshoot of jeopardy CTFs, Hack quest’s usually have some sort of progression and story behind them.</a:t>
            </a:r>
            <a:endParaRPr/>
          </a:p>
          <a:p>
            <a:pPr indent="-889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While these can be very thematic and fun, the challenges are often cookie cutter and not difficult. (this is so less skilled teams don’t get stuck).</a:t>
            </a:r>
            <a:endParaRPr/>
          </a:p>
          <a:p>
            <a:pPr indent="-889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what NetWars is, and some Kaizen scenarios. Most paid training CTFs are set up this way.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Categories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Crypto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Forensics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Web Exploitation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Recon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Reverse Engineering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pwn (also called Binary Exploitation)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Miscellaneous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