
<file path=[Content_Types].xml><?xml version="1.0" encoding="utf-8"?>
<Types xmlns="http://schemas.openxmlformats.org/package/2006/content-types">
  <Default ContentType="image/gif" Extension="gif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the club was founded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do both CTFs and defense competitions, covering offense and defense</a:t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money is an issue, let us know offline</a:t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 ccdc like competition</a:t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093d0d39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money is an issue, let us know offline</a:t>
            </a:r>
            <a:endParaRPr/>
          </a:p>
        </p:txBody>
      </p:sp>
      <p:sp>
        <p:nvSpPr>
          <p:cNvPr id="204" name="Google Shape;204;g4093d0d398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Slack</a:t>
            </a:r>
            <a:endParaRPr/>
          </a:p>
        </p:txBody>
      </p:sp>
      <p:sp>
        <p:nvSpPr>
          <p:cNvPr id="211" name="Google Shape;21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f219b7f5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Slack</a:t>
            </a:r>
            <a:endParaRPr/>
          </a:p>
        </p:txBody>
      </p:sp>
      <p:sp>
        <p:nvSpPr>
          <p:cNvPr id="220" name="Google Shape;220;g5f219b7f53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Zack</a:t>
            </a:r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KEVIN!!!!</a:t>
            </a:r>
            <a:endParaRPr/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Also introduce CCDC team: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Drew, Ben, Seamus, Anna, RJ, Cyrus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Also shoutout Joe and Grant for being Joe and Grant</a:t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18bacea7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18bacea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418bacea7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5"/>
          </a:xfrm>
        </p:grpSpPr>
        <p:cxnSp>
          <p:nvCxnSpPr>
            <p:cNvPr id="21" name="Google Shape;21;p2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" name="Google Shape;24;p2"/>
          <p:cNvGrpSpPr/>
          <p:nvPr/>
        </p:nvGrpSpPr>
        <p:grpSpPr>
          <a:xfrm>
            <a:off x="-8915" y="6057149"/>
            <a:ext cx="5498725" cy="820207"/>
            <a:chOff x="-6689" y="4553748"/>
            <a:chExt cx="4125119" cy="615155"/>
          </a:xfrm>
        </p:grpSpPr>
        <p:sp>
          <p:nvSpPr>
            <p:cNvPr id="25" name="Google Shape;25;p2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2735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120000" w="120000">
                  <a:moveTo>
                    <a:pt x="0" y="119999"/>
                  </a:moveTo>
                  <a:lnTo>
                    <a:pt x="120000" y="99350"/>
                  </a:lnTo>
                  <a:cubicBezTo>
                    <a:pt x="119885" y="68437"/>
                    <a:pt x="118711" y="30912"/>
                    <a:pt x="118596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8585" y="106399"/>
                  </a:lnTo>
                  <a:cubicBezTo>
                    <a:pt x="118454" y="73489"/>
                    <a:pt x="120124" y="32910"/>
                    <a:pt x="119993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132316" y="-329234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7" name="Google Shape;57;p6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5"/>
          </a:xfrm>
        </p:grpSpPr>
        <p:cxnSp>
          <p:nvCxnSpPr>
            <p:cNvPr id="58" name="Google Shape;58;p6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6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6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0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1373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8146"/>
                  </a:lnTo>
                  <a:lnTo>
                    <a:pt x="119656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9999" y="105470"/>
                  </a:lnTo>
                  <a:cubicBezTo>
                    <a:pt x="119866" y="70313"/>
                    <a:pt x="119734" y="35156"/>
                    <a:pt x="119601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icoctf.com/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umbccd.slack.com/" TargetMode="External"/><Relationship Id="rId4" Type="http://schemas.openxmlformats.org/officeDocument/2006/relationships/hyperlink" Target="http://umbccd.umbc.edu/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verthewire.org/wargames/" TargetMode="External"/><Relationship Id="rId4" Type="http://schemas.openxmlformats.org/officeDocument/2006/relationships/hyperlink" Target="https://wargames.ret2.systems/edu/" TargetMode="External"/><Relationship Id="rId5" Type="http://schemas.openxmlformats.org/officeDocument/2006/relationships/hyperlink" Target="https://pwnable.kr/" TargetMode="External"/><Relationship Id="rId6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mbccd.umbc.edu/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UMBCCyberDawgs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1726750" y="584200"/>
            <a:ext cx="8735400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UMBC Cyber Defense Team</a:t>
            </a:r>
            <a:endParaRPr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726750" y="2616200"/>
            <a:ext cx="8735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FIRST MEETING/C</a:t>
            </a:r>
            <a:r>
              <a:rPr lang="en-US"/>
              <a:t>LASS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PRESENTATION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/>
              <a:t>2019-2020</a:t>
            </a:r>
            <a:endParaRPr/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2245" y="3657600"/>
            <a:ext cx="25644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Track #2: </a:t>
            </a:r>
            <a:r>
              <a:rPr b="1" i="0" lang="en-US" sz="3600" u="none" cap="none" strike="noStrike">
                <a:solidFill>
                  <a:schemeClr val="lt1"/>
                </a:solidFill>
              </a:rPr>
              <a:t>Competition Participation</a:t>
            </a:r>
            <a:endParaRPr b="1"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encourage EVERYONE to do at least one competition while they’re part of the </a:t>
            </a:r>
            <a:r>
              <a:rPr lang="en-US"/>
              <a:t>C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yber </a:t>
            </a:r>
            <a:r>
              <a:rPr lang="en-US"/>
              <a:t>D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awgs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193" lvl="1" marL="609493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Formal requirement for the 491/791 class</a:t>
            </a:r>
            <a:endParaRPr/>
          </a:p>
          <a:p>
            <a:pPr indent="-304746" lvl="0" marL="304746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We’ve done pretty well in the past… join us!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NCCDC Champions 2017</a:t>
            </a:r>
            <a:endParaRPr/>
          </a:p>
          <a:p>
            <a:pPr indent="-241193" lvl="1" marL="609493" rtl="0" algn="l"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ISTS Champions 2019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CSAW North American Trivia Division Champions 2017/2018</a:t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1612" y="76200"/>
            <a:ext cx="1713207" cy="2036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4837" y="2397450"/>
            <a:ext cx="3810000" cy="24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Upcoming Competitions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PicoCTF is always running, it’s an introductory CTF</a:t>
            </a:r>
            <a:endParaRPr/>
          </a:p>
          <a:p>
            <a:pPr indent="-241193" lvl="1" marL="609493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New version comes out: 9/27/19 - 10/11/19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https://picoctf.com/</a:t>
            </a:r>
            <a:endParaRPr/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CSAW CTF (Cyber Security Awareness Week): Qualifiers begin September </a:t>
            </a:r>
            <a:r>
              <a:rPr lang="en-US"/>
              <a:t>13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  <a:p>
            <a:pPr indent="-241193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We’ll </a:t>
            </a:r>
            <a:r>
              <a:rPr lang="en-US"/>
              <a:t>be playing as a group. This is one of the harder collegiate-level CTFs, but feel free to join anyway!</a:t>
            </a:r>
            <a:endParaRPr/>
          </a:p>
          <a:p>
            <a:pPr indent="-304746" lvl="0" marL="304746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CyberSkyline Metropolis CTF (hosted at UMD College Park)</a:t>
            </a:r>
            <a:endParaRPr/>
          </a:p>
          <a:p>
            <a:pPr indent="-241193" lvl="1" marL="609493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Teams of 4, we’ll be organizing in the coming weeks</a:t>
            </a:r>
            <a:endParaRPr/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Others: Kaizen, NCL, Parsons CTF,</a:t>
            </a:r>
            <a:r>
              <a:rPr lang="en-US"/>
              <a:t> Cyberforce, ISTS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C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CDC (</a:t>
            </a:r>
            <a:r>
              <a:rPr lang="en-US"/>
              <a:t>of course!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1612" y="76200"/>
            <a:ext cx="1713207" cy="203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Oh…and WE are hosting our own </a:t>
            </a:r>
            <a:r>
              <a:rPr lang="en-US"/>
              <a:t>Competitions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October </a:t>
            </a:r>
            <a:r>
              <a:rPr lang="en-US"/>
              <a:t>19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/>
              <a:t>Cyber Defense Exercise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193" lvl="1" marL="60949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 sz="2800"/>
              <a:t>Virtually required to make the CCDC team -- show off your knowledge and drive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(or learn if you don</a:t>
            </a:r>
            <a:r>
              <a:rPr lang="en-US" sz="2800"/>
              <a:t>’t have knowledge yet)</a:t>
            </a:r>
            <a:endParaRPr/>
          </a:p>
          <a:p>
            <a:pPr indent="-304746" lvl="0" marL="304746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April 11</a:t>
            </a:r>
            <a:r>
              <a:rPr baseline="30000" lang="en-US"/>
              <a:t>th</a:t>
            </a:r>
            <a:r>
              <a:rPr lang="en-US"/>
              <a:t>: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DawgCTF!</a:t>
            </a:r>
            <a:endParaRPr/>
          </a:p>
          <a:p>
            <a:pPr indent="-304746" lvl="0" marL="304746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Great events for beginners and veterans alike</a:t>
            </a:r>
            <a:endParaRPr/>
          </a:p>
          <a:p>
            <a:pPr indent="-304746" lvl="0" marL="304746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will be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prizes for top performers!!!</a:t>
            </a:r>
            <a:endParaRPr/>
          </a:p>
          <a:p>
            <a:pPr indent="-304746" lvl="0" marL="304746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will also be some companies to network with!</a:t>
            </a:r>
            <a:endParaRPr/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1612" y="76200"/>
            <a:ext cx="1713207" cy="203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Track #3: Industry Exposure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field</a:t>
            </a:r>
            <a:r>
              <a:rPr lang="en-US"/>
              <a:t> of computer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security is ever changing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It’s important to know what industry is using today!</a:t>
            </a:r>
            <a:endParaRPr/>
          </a:p>
          <a:p>
            <a:pPr indent="-304746" lvl="0" marL="304746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We’ll have some industry folks come in and give talks, demos, labs, and host competitions!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6" lvl="0" marL="304746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Our current sponsors: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Parsons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Tensley Consulting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More Coming Soon!</a:t>
            </a:r>
            <a:endParaRPr/>
          </a:p>
          <a:p>
            <a:pPr indent="0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1612" y="76200"/>
            <a:ext cx="1713207" cy="2036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9484" y="5669513"/>
            <a:ext cx="3609900" cy="9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733" y="5987234"/>
            <a:ext cx="5473200" cy="6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Upcoming </a:t>
            </a:r>
            <a:r>
              <a:rPr lang="en-US"/>
              <a:t>Conferences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BSides DC</a:t>
            </a:r>
            <a:endParaRPr/>
          </a:p>
          <a:p>
            <a:pPr indent="-241193" lvl="1" marL="60949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Like $20, October 25th - 27th, 2018</a:t>
            </a:r>
            <a:endParaRPr/>
          </a:p>
          <a:p>
            <a:pPr indent="-241193" lvl="1" marL="60949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Tickets are unfortunately all sold for this year, but we recommend it for next year</a:t>
            </a:r>
            <a:endParaRPr/>
          </a:p>
          <a:p>
            <a:pPr indent="-304746" lvl="0" marL="304746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ShmooCon DC</a:t>
            </a:r>
            <a:endParaRPr/>
          </a:p>
          <a:p>
            <a:pPr indent="-241193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January 31th - February 2nd, 2019</a:t>
            </a:r>
            <a:endParaRPr/>
          </a:p>
          <a:p>
            <a:pPr indent="-241193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Probably the best security conference on the East Coast, but it’s like $150 and tickets are hard to get so...</a:t>
            </a:r>
            <a:endParaRPr/>
          </a:p>
          <a:p>
            <a:pPr indent="-241193" lvl="1" marL="6094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Shmooze-a-Student!</a:t>
            </a:r>
            <a:endParaRPr/>
          </a:p>
          <a:p>
            <a:pPr indent="-304746" lvl="0" marL="304746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BSides Charm</a:t>
            </a:r>
            <a:endParaRPr/>
          </a:p>
          <a:p>
            <a:pPr indent="-241193" lvl="1" marL="60949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Spring 2019 - Like $20</a:t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1612" y="76200"/>
            <a:ext cx="1713300" cy="20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YEEHAW!!! I’M TOTALLY HOOKED!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Remember: our regular club meetings are Wednesdays from      7pm-9pm in PUP</a:t>
            </a:r>
            <a:r>
              <a:rPr lang="en-US"/>
              <a:t>105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Get on our slack channel! </a:t>
            </a:r>
            <a:r>
              <a:rPr lang="en-US" u="sng">
                <a:solidFill>
                  <a:schemeClr val="accent1"/>
                </a:solidFill>
                <a:hlinkClick r:id="rId3"/>
              </a:rPr>
              <a:t>https://umbccd.slack.com</a:t>
            </a:r>
            <a:endParaRPr/>
          </a:p>
          <a:p>
            <a:pPr indent="-241193" lvl="1" marL="609493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This is really the best way to communicate with us, so get on this            ASAP!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out our website to see our schedule, resources page, and link up with the group at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http://umbccd.umbc.edu/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Subscribe to our mailing list: send an email to </a:t>
            </a:r>
            <a:r>
              <a:rPr b="0" i="0" lang="en-US" sz="2800" u="sng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umbccd-group+subscribe@umbc.edu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join (umbc email only)</a:t>
            </a:r>
            <a:endParaRPr/>
          </a:p>
          <a:p>
            <a:pPr indent="0" lvl="0" marL="177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61612" y="76200"/>
            <a:ext cx="1713207" cy="2036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395409">
            <a:off x="-885860" y="5392155"/>
            <a:ext cx="2933343" cy="23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711897">
            <a:off x="9751544" y="5193928"/>
            <a:ext cx="2933343" cy="23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Okay but I wanna learn _now_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https://overthewire.org/wargames/</a:t>
            </a:r>
            <a:r>
              <a:rPr lang="en-US"/>
              <a:t> 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For general Linux (start with Bandit)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https://wargames.ret2.systems/edu/</a:t>
            </a:r>
            <a:r>
              <a:rPr lang="en-US"/>
              <a:t> 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For reverse engineering/exploitation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https://pwnable.kr/</a:t>
            </a:r>
            <a:r>
              <a:rPr lang="en-US"/>
              <a:t> 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For exploitation/war games</a:t>
            </a:r>
            <a:endParaRPr/>
          </a:p>
          <a:p>
            <a:pPr indent="0" lvl="0" marL="177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61612" y="76200"/>
            <a:ext cx="1713300" cy="20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1218876" y="274625"/>
            <a:ext cx="91428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Now, a few more things to note (courtesy of our </a:t>
            </a:r>
            <a:r>
              <a:rPr lang="en-US"/>
              <a:t>club alumni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 cyber security is hard, but we’re here to help!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Meetings are a starting point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Requires dedication and time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Don’t hesitate to ask questions - we are here to help!</a:t>
            </a: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1612" y="76200"/>
            <a:ext cx="1713207" cy="2036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777" y="3801702"/>
            <a:ext cx="4461275" cy="30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/>
        </p:nvSpPr>
        <p:spPr>
          <a:xfrm>
            <a:off x="8325050" y="6164075"/>
            <a:ext cx="13956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XKCD 1053, Randall Munroe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OH…AND THIS IS IMPORTANT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 we are a cyber defense team, the tools and techniques we will be      going over are used to break into a system/network</a:t>
            </a:r>
            <a:endParaRPr/>
          </a:p>
          <a:p>
            <a:pPr indent="-304747" lvl="0" marL="304747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unless it is YOUR server, computer, virtual machine, or service, or unless you have EXPLICIT and COMPLETE permission to do so…</a:t>
            </a:r>
            <a:endParaRPr/>
          </a:p>
          <a:p>
            <a:pPr indent="-304747" lvl="0" marL="304747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USE ANY OF THESE TOOLS OR TECHNIQUES ON A SYSTEM THAT YOU DON’T HAVE COMPLETE AUTHORIZATION TO DO SO</a:t>
            </a:r>
            <a:endParaRPr/>
          </a:p>
          <a:p>
            <a:pPr indent="-304747" lvl="0" marL="304747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you don’t adhere to this, some of the legal ramifications include - but are not limited to-the following:</a:t>
            </a:r>
            <a:endParaRPr/>
          </a:p>
          <a:p>
            <a:pPr indent="-241192" lvl="1" marL="609493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Expulsion from UMBC</a:t>
            </a:r>
            <a:endParaRPr/>
          </a:p>
          <a:p>
            <a:pPr indent="-241192" lvl="1" marL="609493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Being charged for either a misdemeanor or a felony, depending on the severity</a:t>
            </a:r>
            <a:endParaRPr/>
          </a:p>
          <a:p>
            <a:pPr indent="-241140" lvl="2" marL="91424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Fines up to $100,000 for misdemeanors, up to $250,000 for felonies</a:t>
            </a:r>
            <a:endParaRPr/>
          </a:p>
          <a:p>
            <a:pPr indent="-241140" lvl="2" marL="91424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Jail time up to 1 year for misdemeanors, up to 10 years for felonies</a:t>
            </a:r>
            <a:endParaRPr/>
          </a:p>
          <a:p>
            <a:pPr indent="-241192" lvl="1" marL="609493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THIS IS JUST THE FEDERAL LEVEL.</a:t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1612" y="76200"/>
            <a:ext cx="1713207" cy="203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1141412" y="1600200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 sz="5400"/>
              <a:t>What questions do you have???</a:t>
            </a: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1787762" y="3200400"/>
            <a:ext cx="90678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ALRIGHT, NOW IT’S TIME FOR SOME AWESOMENESS COURTESY OF OUR HISTORIAN, RJ!!</a:t>
            </a:r>
            <a:endParaRPr/>
          </a:p>
        </p:txBody>
      </p:sp>
      <p:pic>
        <p:nvPicPr>
          <p:cNvPr descr="Image result for meme faces" id="247" name="Google Shape;2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524" y="4800600"/>
            <a:ext cx="1593057" cy="1587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eme faces" id="248" name="Google Shape;2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5212" y="5181600"/>
            <a:ext cx="1593057" cy="1587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eme faces" id="249" name="Google Shape;2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0537" y="430249"/>
            <a:ext cx="1593057" cy="1587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eme faces" id="250" name="Google Shape;2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7012" y="4653855"/>
            <a:ext cx="1593057" cy="1587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eme faces" id="251" name="Google Shape;25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3852" y="1437554"/>
            <a:ext cx="1593057" cy="1587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eme faces" id="252" name="Google Shape;25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74081"/>
            <a:ext cx="1593057" cy="1587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eme faces" id="253" name="Google Shape;25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1720" y="4427636"/>
            <a:ext cx="1593057" cy="158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1612" y="76200"/>
            <a:ext cx="1713300" cy="203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eme faces" id="255" name="Google Shape;25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2283" y="3881750"/>
            <a:ext cx="1593057" cy="1587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eme faces" id="256" name="Google Shape;25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3900" y="1688726"/>
            <a:ext cx="1593057" cy="1587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eme faces" id="257" name="Google Shape;2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943" y="67108"/>
            <a:ext cx="1593057" cy="1587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eme faces" id="258" name="Google Shape;2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5615" y="4079684"/>
            <a:ext cx="1593057" cy="1587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eme faces" id="259" name="Google Shape;25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3691" y="197507"/>
            <a:ext cx="1593057" cy="1587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the UMBC Cyber Defense Club!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Also called the UMBC CyberDawgs! Also known as DawgSec somet</a:t>
            </a:r>
            <a:r>
              <a:rPr lang="en-US"/>
              <a:t>imes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student run organization since 2009.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We’re a group of students that share a passion for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recognize the importance of</a:t>
            </a:r>
            <a:r>
              <a:rPr lang="en-US"/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r>
              <a:rPr lang="en-US"/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/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1612" y="76200"/>
            <a:ext cx="1713207" cy="2036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0412" y="4111006"/>
            <a:ext cx="2933343" cy="23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 txBox="1"/>
          <p:nvPr/>
        </p:nvSpPr>
        <p:spPr>
          <a:xfrm>
            <a:off x="3275012" y="4262094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such hack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7734666" y="5803044"/>
            <a:ext cx="11814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much cyber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Introductions	</a:t>
            </a:r>
            <a:endParaRPr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President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/>
              <a:t>Anna Staats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/>
              <a:t>omp Sci, Spring 2020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Bit Flipper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Vice President: </a:t>
            </a:r>
            <a:r>
              <a:rPr lang="en-US" sz="2400"/>
              <a:t>Seamus Burke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Comp Sci and Math, Spring 2020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Cyber Arms Dealer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Secretary: </a:t>
            </a:r>
            <a:r>
              <a:rPr lang="en-US" sz="2400"/>
              <a:t>Jackie Schultz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Information Systems, Spring 2020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Security, Probably</a:t>
            </a:r>
            <a:endParaRPr/>
          </a:p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Treasurer: </a:t>
            </a:r>
            <a:r>
              <a:rPr lang="en-US" sz="2400"/>
              <a:t>Amina Mahmood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Comp Sci, Spring 2021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Windows, Malware Analysis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Historian: </a:t>
            </a:r>
            <a:r>
              <a:rPr lang="en-US" sz="2400"/>
              <a:t>RJ Joyce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Never Graduating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Malware Analysis, Data Science</a:t>
            </a:r>
            <a:endParaRPr/>
          </a:p>
          <a:p>
            <a:pPr indent="-274267" lvl="0" marL="30474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Technical Advisor: </a:t>
            </a:r>
            <a:r>
              <a:rPr lang="en-US" sz="2400"/>
              <a:t>Cyrus Bonyadi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Doctorate CS, Spring 2021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Blockchain Enthusiast</a:t>
            </a:r>
            <a:endParaRPr/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1612" y="76200"/>
            <a:ext cx="1713207" cy="203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More Introductions</a:t>
            </a:r>
            <a:endParaRPr/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1218883" y="1706880"/>
            <a:ext cx="5078700" cy="4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47" lvl="0" marL="304747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Bedazzler</a:t>
            </a:r>
            <a:r>
              <a:rPr lang="en-US" sz="2400"/>
              <a:t>: Grant Spencer</a:t>
            </a:r>
            <a:endParaRPr sz="2400"/>
          </a:p>
          <a:p>
            <a:pPr indent="-241193" lvl="1" marL="609493" rtl="0" algn="l"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Comp Sci, Hebrew minor, Spring 2020</a:t>
            </a:r>
            <a:endParaRPr/>
          </a:p>
          <a:p>
            <a:pPr indent="-241193" lvl="1" marL="609493" rtl="0" algn="l"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Warranty Voider</a:t>
            </a:r>
            <a:endParaRPr/>
          </a:p>
          <a:p>
            <a:pPr indent="-304747" lvl="0" marL="304747" rtl="0" algn="l"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Assistant: Joe Aurelio</a:t>
            </a:r>
            <a:endParaRPr/>
          </a:p>
          <a:p>
            <a:pPr indent="-241193" lvl="1" marL="609493" rtl="0" algn="l"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Comp Sci Masters, Spring 2021</a:t>
            </a:r>
            <a:endParaRPr/>
          </a:p>
          <a:p>
            <a:pPr indent="-241193" lvl="1" marL="609493" rtl="0" algn="l"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Computer Security or something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>
            <p:ph idx="2" type="body"/>
          </p:nvPr>
        </p:nvSpPr>
        <p:spPr>
          <a:xfrm>
            <a:off x="6500707" y="1706880"/>
            <a:ext cx="5078700" cy="4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47" lvl="0" marL="304747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Traitor</a:t>
            </a:r>
            <a:r>
              <a:rPr lang="en-US" sz="2400"/>
              <a:t>: Ben Ireland</a:t>
            </a:r>
            <a:endParaRPr sz="2400"/>
          </a:p>
          <a:p>
            <a:pPr indent="-241193" lvl="1" marL="609493" rtl="0" algn="l"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Navy</a:t>
            </a:r>
            <a:endParaRPr/>
          </a:p>
          <a:p>
            <a:pPr indent="-241193" lvl="1" marL="609493" rtl="0" algn="l">
              <a:spcBef>
                <a:spcPts val="8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Nuclear Submarines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So…what is </a:t>
            </a:r>
            <a:r>
              <a:rPr lang="en-US"/>
              <a:t>computer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security?</a:t>
            </a:r>
            <a:endParaRPr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protecting of computers, networks, programs and data from unintended or unauthorized access, change or destruction</a:t>
            </a:r>
            <a:endParaRPr/>
          </a:p>
          <a:p>
            <a:pPr indent="-304746" lvl="0" marL="304746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Basically keeping the bad guys out, while keeping everything up and running</a:t>
            </a:r>
            <a:endParaRPr/>
          </a:p>
          <a:p>
            <a:pPr indent="-304746" lvl="0" marL="304746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Several different types of </a:t>
            </a:r>
            <a:r>
              <a:rPr lang="en-US" sz="2590"/>
              <a:t>computer</a:t>
            </a: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security</a:t>
            </a:r>
            <a:endParaRPr/>
          </a:p>
          <a:p>
            <a:pPr indent="-241193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Security</a:t>
            </a:r>
            <a:endParaRPr/>
          </a:p>
          <a:p>
            <a:pPr indent="-241193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Network Security</a:t>
            </a:r>
            <a:endParaRPr/>
          </a:p>
          <a:p>
            <a:pPr indent="-241193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 Security</a:t>
            </a:r>
            <a:endParaRPr/>
          </a:p>
          <a:p>
            <a:pPr indent="-241193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Offensive Security</a:t>
            </a:r>
            <a:endParaRPr/>
          </a:p>
          <a:p>
            <a:pPr indent="-241193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much, much more!!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0282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0282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1612" y="76200"/>
            <a:ext cx="1713207" cy="2036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410797" y="3890766"/>
            <a:ext cx="3988128" cy="2273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</a:t>
            </a:r>
            <a:r>
              <a:rPr lang="en-US"/>
              <a:t>Computer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Securit</a:t>
            </a:r>
            <a:r>
              <a:rPr lang="en-US"/>
              <a:t>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Highly sensitive data is accessed, stolen, and/or used every day</a:t>
            </a:r>
            <a:endParaRPr/>
          </a:p>
          <a:p>
            <a:pPr indent="-304746" lvl="0" marL="304746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 480 million records leaked in 2015 alone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Many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 these hacks could have been mitigated with proper training and good practices</a:t>
            </a:r>
            <a:endParaRPr/>
          </a:p>
          <a:p>
            <a:pPr indent="-304747" lvl="0" marL="304747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The need for computer security is crucial, from enterprise to mom &amp; pop shops!</a:t>
            </a:r>
            <a:endParaRPr/>
          </a:p>
          <a:p>
            <a:pPr indent="-304747" lvl="0" marL="304747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Job market is always looking for cybersecurity SMEs</a:t>
            </a:r>
            <a:endParaRPr/>
          </a:p>
          <a:p>
            <a:pPr indent="-304747" lvl="0" marL="304747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Oh, AND it’s suuuuuper fun to learn about.</a:t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1612" y="76200"/>
            <a:ext cx="1713207" cy="2036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6237" y="4306837"/>
            <a:ext cx="1981200" cy="24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Do the Cyber Dawgs Approach This?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are lots of ways to learn about c</a:t>
            </a:r>
            <a:r>
              <a:rPr lang="en-US"/>
              <a:t>omputer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security…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…but we believe in approaching it through multiple tracks.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have three main tracks that we follow throughout the year: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Education + Hands-on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Competition Participation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Industry Exposure</a:t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1612" y="76200"/>
            <a:ext cx="1713207" cy="203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Track #1: Education and Hands-on</a:t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regular club meetings: every Wednesday; 7-9 in PUP</a:t>
            </a:r>
            <a:r>
              <a:rPr lang="en-US"/>
              <a:t>105</a:t>
            </a:r>
            <a:endParaRPr/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go over lots of relevant and important topics pertaining to cyber security</a:t>
            </a:r>
            <a:endParaRPr/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have a schedule for this semester! </a:t>
            </a:r>
            <a:endParaRPr/>
          </a:p>
          <a:p>
            <a:pPr indent="-241193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it out on our website: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http://umbccd.umbc.edu/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6" lvl="0" marL="304746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stuff we’ll be covering this semester:</a:t>
            </a:r>
            <a:endParaRPr/>
          </a:p>
          <a:p>
            <a:pPr indent="-241193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</a:t>
            </a:r>
            <a:r>
              <a:rPr lang="en-US"/>
              <a:t>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xploitation</a:t>
            </a:r>
            <a:endParaRPr/>
          </a:p>
          <a:p>
            <a:pPr indent="-241193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Networking </a:t>
            </a:r>
            <a:r>
              <a:rPr lang="en-US"/>
              <a:t>basics</a:t>
            </a:r>
            <a:endParaRPr/>
          </a:p>
          <a:p>
            <a:pPr indent="-241193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Offensive security</a:t>
            </a:r>
            <a:endParaRPr/>
          </a:p>
          <a:p>
            <a:pPr indent="-1269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1612" y="76200"/>
            <a:ext cx="1713207" cy="203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all sounds super cool…but do I need to have experience coming in?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1218883" y="1701797"/>
            <a:ext cx="7313929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experience required!</a:t>
            </a:r>
            <a:endParaRPr/>
          </a:p>
          <a:p>
            <a:pPr indent="-304747" lvl="0" marL="304747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 is tailored for beginners and veterans alike.</a:t>
            </a:r>
            <a:endParaRPr/>
          </a:p>
          <a:p>
            <a:pPr indent="-241193" lvl="1" marL="609493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Having trouble/can’t find a solution? Ask us!</a:t>
            </a:r>
            <a:endParaRPr/>
          </a:p>
          <a:p>
            <a:pPr indent="-241193" lvl="1" marL="609493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Bored/already know it? ASK US!!!</a:t>
            </a:r>
            <a:endParaRPr b="0" i="0" sz="22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2049" lvl="1" marL="609493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Arial"/>
              <a:buChar char="•"/>
            </a:pPr>
            <a:r>
              <a:rPr lang="en-US" sz="2220"/>
              <a:t>This is a club, not a lecture hall, so even if you already know the topic, please come by and hang out, and help people if you are inclined.</a:t>
            </a:r>
            <a:endParaRPr sz="2220"/>
          </a:p>
          <a:p>
            <a:pPr indent="-304746" lvl="0" marL="304746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semester, we also have CMSC491/791!</a:t>
            </a:r>
            <a:endParaRPr/>
          </a:p>
          <a:p>
            <a:pPr indent="-304747" lvl="0" marL="304747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lang="en-US" sz="2590"/>
              <a:t>Most</a:t>
            </a: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of our resources are available on our </a:t>
            </a:r>
            <a:r>
              <a:rPr lang="en-US" sz="2590"/>
              <a:t>G</a:t>
            </a: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2590"/>
              <a:t>H</a:t>
            </a: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ub as well: </a:t>
            </a:r>
            <a:r>
              <a:rPr b="0" i="0" lang="en-US" sz="259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https://github.com/UMBCCyberDawgs</a:t>
            </a: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40282" lvl="0" marL="304747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1612" y="76200"/>
            <a:ext cx="1713300" cy="20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61412" y="2327388"/>
            <a:ext cx="2817972" cy="3718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