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405dc8b5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405dc8b5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what those of you who are playing CDE are going to have to worry about. You should assume we will get in</a:t>
            </a:r>
            <a:endParaRPr/>
          </a:p>
          <a:p>
            <a:pPr indent="0" lvl="0" marL="0" rtl="0" algn="l">
              <a:spcBef>
                <a:spcPts val="0"/>
              </a:spcBef>
              <a:spcAft>
                <a:spcPts val="0"/>
              </a:spcAft>
              <a:buNone/>
            </a:pPr>
            <a:r>
              <a:rPr lang="en"/>
              <a:t>Now you need to figure out how we want to stay in</a:t>
            </a:r>
            <a:endParaRPr/>
          </a:p>
          <a:p>
            <a:pPr indent="0" lvl="0" marL="0" rtl="0" algn="l">
              <a:spcBef>
                <a:spcPts val="0"/>
              </a:spcBef>
              <a:spcAft>
                <a:spcPts val="0"/>
              </a:spcAft>
              <a:buNone/>
            </a:pPr>
            <a:r>
              <a:rPr lang="en"/>
              <a:t>This is where half of your effort should be focused, half should be on how you secure a system and lock things down, the other half should be on trying to find where we’ll try and hide once we are 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405dc8b5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405dc8b5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what seperates the shitty idiots from the APTs (APT sqordfish on saturday? :) )</a:t>
            </a:r>
            <a:endParaRPr/>
          </a:p>
          <a:p>
            <a:pPr indent="0" lvl="0" marL="0" rtl="0" algn="l">
              <a:spcBef>
                <a:spcPts val="0"/>
              </a:spcBef>
              <a:spcAft>
                <a:spcPts val="0"/>
              </a:spcAft>
              <a:buNone/>
            </a:pPr>
            <a:r>
              <a:rPr lang="en"/>
              <a:t>Instead of just popping a box, you then go on to figure out what you can do with the box you just popped.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405dc8b5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405dc8b5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405dc8b5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405dc8b5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Metasploit is a command line tool, run msfconsole to start it, it might complain if the postgres database which backs it is not initialized. </a:t>
            </a:r>
            <a:endParaRPr/>
          </a:p>
          <a:p>
            <a:pPr indent="0" lvl="0" marL="0" rtl="0" algn="l">
              <a:spcBef>
                <a:spcPts val="0"/>
              </a:spcBef>
              <a:spcAft>
                <a:spcPts val="0"/>
              </a:spcAft>
              <a:buNone/>
            </a:pPr>
            <a:r>
              <a:rPr lang="en"/>
              <a:t>The basics of metasploit are very simple, it tab completes, so you can start typing use exploit/unix tab to list all the options. </a:t>
            </a:r>
            <a:endParaRPr/>
          </a:p>
          <a:p>
            <a:pPr indent="0" lvl="0" marL="0" rtl="0" algn="l">
              <a:spcBef>
                <a:spcPts val="0"/>
              </a:spcBef>
              <a:spcAft>
                <a:spcPts val="0"/>
              </a:spcAft>
              <a:buNone/>
            </a:pPr>
            <a:r>
              <a:rPr lang="en"/>
              <a:t>You select an exploit to use with the use command then show options will show you all the variables to set to launch the exploit</a:t>
            </a:r>
            <a:endParaRPr/>
          </a:p>
          <a:p>
            <a:pPr indent="0" lvl="0" marL="0" rtl="0" algn="l">
              <a:spcBef>
                <a:spcPts val="0"/>
              </a:spcBef>
              <a:spcAft>
                <a:spcPts val="0"/>
              </a:spcAft>
              <a:buNone/>
            </a:pPr>
            <a:r>
              <a:rPr lang="en"/>
              <a:t>It really holds your hand, which is why its a very commonly used script kiddie tool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405dc8b5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405dc8b5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then select a payload, select the payload options, and execute, if everything works correctly, you will have a shell on the machine where you can type commands as if you were sitting at the keyboard in front of 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4405dc8b5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4405dc8b5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payloads? </a:t>
            </a:r>
            <a:endParaRPr/>
          </a:p>
          <a:p>
            <a:pPr indent="0" lvl="0" marL="0" rtl="0" algn="l">
              <a:spcBef>
                <a:spcPts val="0"/>
              </a:spcBef>
              <a:spcAft>
                <a:spcPts val="0"/>
              </a:spcAft>
              <a:buNone/>
            </a:pPr>
            <a:r>
              <a:rPr lang="en"/>
              <a:t>Bind shells and reverse shells can be further broken down into tcp, udp ,http, etc - eg the protocol they operate over</a:t>
            </a:r>
            <a:endParaRPr/>
          </a:p>
          <a:p>
            <a:pPr indent="0" lvl="0" marL="0" rtl="0" algn="l">
              <a:spcBef>
                <a:spcPts val="0"/>
              </a:spcBef>
              <a:spcAft>
                <a:spcPts val="0"/>
              </a:spcAft>
              <a:buNone/>
            </a:pPr>
            <a:r>
              <a:rPr lang="en"/>
              <a:t>They can either be native code, or scripting langugages like PHP, ruby, powershell</a:t>
            </a:r>
            <a:endParaRPr/>
          </a:p>
          <a:p>
            <a:pPr indent="0" lvl="0" marL="0" rtl="0" algn="l">
              <a:spcBef>
                <a:spcPts val="0"/>
              </a:spcBef>
              <a:spcAft>
                <a:spcPts val="0"/>
              </a:spcAft>
              <a:buNone/>
            </a:pPr>
            <a:r>
              <a:rPr lang="en"/>
              <a:t>Payloads can be 1 component, or smaller components which download each other to finish the job, staging themselves. </a:t>
            </a:r>
            <a:endParaRPr/>
          </a:p>
          <a:p>
            <a:pPr indent="0" lvl="0" marL="0" rtl="0" algn="l">
              <a:spcBef>
                <a:spcPts val="0"/>
              </a:spcBef>
              <a:spcAft>
                <a:spcPts val="0"/>
              </a:spcAft>
              <a:buNone/>
            </a:pPr>
            <a:r>
              <a:rPr lang="en"/>
              <a:t>Delivering a payload is the ultimate goal of an exploit, and is how you get your nice shells and connections to a victim machine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4405dc8b5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4405dc8b5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Requires administrator privileges</a:t>
            </a:r>
            <a:endParaRPr/>
          </a:p>
          <a:p>
            <a:pPr indent="0" lvl="0" marL="0" rtl="0" algn="l">
              <a:spcBef>
                <a:spcPts val="0"/>
              </a:spcBef>
              <a:spcAft>
                <a:spcPts val="0"/>
              </a:spcAft>
              <a:buNone/>
            </a:pPr>
            <a:r>
              <a:rPr lang="en"/>
              <a:t>This is one of the most useful tools in the penetration testers arsenal, it makes it much easier to move laterally once you’ve penetrated one box to others in the network.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4405dc8b5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4405dc8b5a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Empire is the version of metasploit for after you’ve compromised a target</a:t>
            </a:r>
            <a:endParaRPr/>
          </a:p>
          <a:p>
            <a:pPr indent="0" lvl="0" marL="0" rtl="0" algn="l">
              <a:spcBef>
                <a:spcPts val="0"/>
              </a:spcBef>
              <a:spcAft>
                <a:spcPts val="0"/>
              </a:spcAft>
              <a:buNone/>
            </a:pPr>
            <a:r>
              <a:rPr lang="en"/>
              <a:t>It helps you maintain access with “agents” - post exploitation code which periodically calls back and retrieves tasks for you to run. This helps avoid constant communication which is easier to catch when monitoring the network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405dc8b5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405dc8b5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exceptions to his rule is there was an intrusion attributed to russia which fireye/mandiant investigated, and when they found out the the defenders were on to them, they dug in and basically fought to stay in the network instead of hiding. I believe the defcon talk on WMI stuff from fireeye a couple years back is the one which covers this.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405dc8b5a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405dc8b5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Stuxnet is the obvious example, ukrainian power grid, the malware which wiped the saudi oil companies computers</a:t>
            </a:r>
            <a:endParaRPr/>
          </a:p>
          <a:p>
            <a:pPr indent="0" lvl="0" marL="0" rtl="0" algn="l">
              <a:spcBef>
                <a:spcPts val="0"/>
              </a:spcBef>
              <a:spcAft>
                <a:spcPts val="0"/>
              </a:spcAft>
              <a:buNone/>
            </a:pPr>
            <a:r>
              <a:rPr lang="en"/>
              <a:t>Ransomware is turning into a whole industry too - take over a persons network and hold it hostage for money</a:t>
            </a:r>
            <a:endParaRPr/>
          </a:p>
          <a:p>
            <a:pPr indent="0" lvl="0" marL="0" rtl="0" algn="l">
              <a:spcBef>
                <a:spcPts val="0"/>
              </a:spcBef>
              <a:spcAft>
                <a:spcPts val="0"/>
              </a:spcAft>
              <a:buNone/>
            </a:pPr>
            <a:r>
              <a:rPr lang="en"/>
              <a:t>We won’t be hiding at CDE for long, the goal is for us to be active enough that you can see our effects, and that we leave enough traces for you to find us.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405dc8b5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4405dc8b5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405dc8b5a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405dc8b5a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0ca845a7a_1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0ca845a7a_1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70ca845a7a_1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0ca845a7a_1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0ca845a7a_1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0ca845a7a_1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4405dc8b5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405dc8b5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405dc8b5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405dc8b5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Those internal external lines are very blurry however, spectreops consults on more red team engagements for example. But in general, red team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405dc8b5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405dc8b5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purposes the penetration and red team lifecycles are pretty similar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405dc8b5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405dc8b5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does the offensive security model compare to an attacker in the real world?</a:t>
            </a:r>
            <a:endParaRPr/>
          </a:p>
          <a:p>
            <a:pPr indent="0" lvl="0" marL="0" rtl="0" algn="l">
              <a:spcBef>
                <a:spcPts val="0"/>
              </a:spcBef>
              <a:spcAft>
                <a:spcPts val="0"/>
              </a:spcAft>
              <a:buNone/>
            </a:pPr>
            <a:r>
              <a:rPr lang="en"/>
              <a:t>They’re really very similar, the attacker just has different objectives, they have concrete goals, they have data they want to exfil, etc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405dc8b5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405dc8b5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lets look a little closer at each phase</a:t>
            </a:r>
            <a:endParaRPr/>
          </a:p>
          <a:p>
            <a:pPr indent="0" lvl="0" marL="0" rtl="0" algn="l">
              <a:spcBef>
                <a:spcPts val="0"/>
              </a:spcBef>
              <a:spcAft>
                <a:spcPts val="0"/>
              </a:spcAft>
              <a:buNone/>
            </a:pPr>
            <a:r>
              <a:rPr lang="en"/>
              <a:t>Recon, gathering information about the target</a:t>
            </a:r>
            <a:endParaRPr/>
          </a:p>
          <a:p>
            <a:pPr indent="0" lvl="0" marL="0" rtl="0" algn="l">
              <a:spcBef>
                <a:spcPts val="0"/>
              </a:spcBef>
              <a:spcAft>
                <a:spcPts val="0"/>
              </a:spcAft>
              <a:buNone/>
            </a:pPr>
            <a:r>
              <a:rPr lang="en"/>
              <a:t>This can be technical - network information gathered from scans, things like that. </a:t>
            </a:r>
            <a:endParaRPr/>
          </a:p>
          <a:p>
            <a:pPr indent="0" lvl="0" marL="0" rtl="0" algn="l">
              <a:spcBef>
                <a:spcPts val="0"/>
              </a:spcBef>
              <a:spcAft>
                <a:spcPts val="0"/>
              </a:spcAft>
              <a:buNone/>
            </a:pPr>
            <a:r>
              <a:rPr lang="en"/>
              <a:t>Or business - OSINT, employees, positions, job reqs, postings for technologies that they use, etc</a:t>
            </a:r>
            <a:endParaRPr/>
          </a:p>
          <a:p>
            <a:pPr indent="0" lvl="0" marL="0" rtl="0" algn="l">
              <a:spcBef>
                <a:spcPts val="0"/>
              </a:spcBef>
              <a:spcAft>
                <a:spcPts val="0"/>
              </a:spcAft>
              <a:buNone/>
            </a:pPr>
            <a:r>
              <a:rPr lang="en"/>
              <a:t>The goal is to get you information you can use to get in, that could be specific technologies they use, passwords on trello boards exposed to the internet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405dc8b5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405dc8b5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Enumeration and </a:t>
            </a:r>
            <a:r>
              <a:rPr lang="en"/>
              <a:t>reconnaissance</a:t>
            </a:r>
            <a:r>
              <a:rPr lang="en"/>
              <a:t> are the most important parts of an attack, without laying the groundwork properly, you will be unlikely to suceeed long term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405dc8b5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405dc8b5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flashy shit everyone thinks of</a:t>
            </a:r>
            <a:endParaRPr/>
          </a:p>
          <a:p>
            <a:pPr indent="0" lvl="0" marL="0" rtl="0" algn="l">
              <a:spcBef>
                <a:spcPts val="0"/>
              </a:spcBef>
              <a:spcAft>
                <a:spcPts val="0"/>
              </a:spcAft>
              <a:buNone/>
            </a:pPr>
            <a:r>
              <a:rPr lang="en"/>
              <a:t>A lot of the time though, it’s really dumb, people click on links, or open documents and get popped</a:t>
            </a:r>
            <a:endParaRPr/>
          </a:p>
          <a:p>
            <a:pPr indent="0" lvl="0" marL="0" rtl="0" algn="l">
              <a:spcBef>
                <a:spcPts val="0"/>
              </a:spcBef>
              <a:spcAft>
                <a:spcPts val="0"/>
              </a:spcAft>
              <a:buNone/>
            </a:pPr>
            <a:r>
              <a:rPr lang="en"/>
              <a:t>It only takes one weak link to own an enterprise</a:t>
            </a:r>
            <a:endParaRPr/>
          </a:p>
          <a:p>
            <a:pPr indent="0" lvl="0" marL="0" rtl="0" algn="l">
              <a:spcBef>
                <a:spcPts val="0"/>
              </a:spcBef>
              <a:spcAft>
                <a:spcPts val="0"/>
              </a:spcAft>
              <a:buNone/>
            </a:pPr>
            <a:r>
              <a:rPr lang="en"/>
              <a:t>This is why client side exploits are still a think (anyone have a word exploit they want to sell me?)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914400" y="205978"/>
            <a:ext cx="7772400" cy="9180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lt1"/>
              </a:buClr>
              <a:buSzPts val="2800"/>
              <a:buFont typeface="Calibri"/>
              <a:buNone/>
              <a:defRPr b="0" i="0" sz="2700" u="none" cap="none" strike="noStrike">
                <a:solidFill>
                  <a:schemeClr val="lt1"/>
                </a:solidFill>
                <a:latin typeface="Calibri"/>
                <a:ea typeface="Calibri"/>
                <a:cs typeface="Calibri"/>
                <a:sym typeface="Calibri"/>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sp>
        <p:nvSpPr>
          <p:cNvPr id="132" name="Google Shape;132;p13"/>
          <p:cNvSpPr txBox="1"/>
          <p:nvPr>
            <p:ph idx="1" type="body"/>
          </p:nvPr>
        </p:nvSpPr>
        <p:spPr>
          <a:xfrm>
            <a:off x="914400" y="1276348"/>
            <a:ext cx="7772400" cy="3346800"/>
          </a:xfrm>
          <a:prstGeom prst="rect">
            <a:avLst/>
          </a:prstGeom>
          <a:noFill/>
          <a:ln>
            <a:noFill/>
          </a:ln>
        </p:spPr>
        <p:txBody>
          <a:bodyPr anchorCtr="0" anchor="t" bIns="91425" lIns="91425" spcFirstLastPara="1" rIns="91425" wrap="square" tIns="91425">
            <a:noAutofit/>
          </a:bodyPr>
          <a:lstStyle>
            <a:lvl1pPr indent="-361950" lvl="0" marL="457200" marR="0" rtl="0" algn="l">
              <a:lnSpc>
                <a:spcPct val="90000"/>
              </a:lnSpc>
              <a:spcBef>
                <a:spcPts val="1200"/>
              </a:spcBef>
              <a:spcAft>
                <a:spcPts val="0"/>
              </a:spcAft>
              <a:buClr>
                <a:schemeClr val="accent1"/>
              </a:buClr>
              <a:buSzPts val="2100"/>
              <a:buFont typeface="Arial"/>
              <a:buChar char="•"/>
              <a:defRPr b="0" i="0" sz="2100" u="none" cap="none" strike="noStrike">
                <a:solidFill>
                  <a:schemeClr val="lt1"/>
                </a:solidFill>
                <a:latin typeface="Calibri"/>
                <a:ea typeface="Calibri"/>
                <a:cs typeface="Calibri"/>
                <a:sym typeface="Calibri"/>
              </a:defRPr>
            </a:lvl1pPr>
            <a:lvl2pPr indent="-317500" lvl="1" marL="914400" marR="0" rtl="0" algn="l">
              <a:lnSpc>
                <a:spcPct val="90000"/>
              </a:lnSpc>
              <a:spcBef>
                <a:spcPts val="1600"/>
              </a:spcBef>
              <a:spcAft>
                <a:spcPts val="0"/>
              </a:spcAft>
              <a:buClr>
                <a:schemeClr val="accent1"/>
              </a:buClr>
              <a:buSzPts val="1400"/>
              <a:buFont typeface="Arial"/>
              <a:buChar char="•"/>
              <a:defRPr b="0" i="0" sz="1800" u="none" cap="none" strike="noStrike">
                <a:solidFill>
                  <a:schemeClr val="lt1"/>
                </a:solidFill>
                <a:latin typeface="Calibri"/>
                <a:ea typeface="Calibri"/>
                <a:cs typeface="Calibri"/>
                <a:sym typeface="Calibri"/>
              </a:defRPr>
            </a:lvl2pPr>
            <a:lvl3pPr indent="-304800" lvl="2" marL="1371600" marR="0" rtl="0" algn="l">
              <a:lnSpc>
                <a:spcPct val="90000"/>
              </a:lnSpc>
              <a:spcBef>
                <a:spcPts val="1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3pPr>
            <a:lvl4pPr indent="-304800" lvl="3" marL="1828800" marR="0" rtl="0" algn="l">
              <a:lnSpc>
                <a:spcPct val="90000"/>
              </a:lnSpc>
              <a:spcBef>
                <a:spcPts val="1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4pPr>
            <a:lvl5pPr indent="-304800" lvl="4" marL="2286000" marR="0" rtl="0" algn="l">
              <a:lnSpc>
                <a:spcPct val="90000"/>
              </a:lnSpc>
              <a:spcBef>
                <a:spcPts val="1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5pPr>
            <a:lvl6pPr indent="-304800" lvl="5" marL="2743200" marR="0" rtl="0" algn="l">
              <a:lnSpc>
                <a:spcPct val="90000"/>
              </a:lnSpc>
              <a:spcBef>
                <a:spcPts val="1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6pPr>
            <a:lvl7pPr indent="-304800" lvl="6" marL="3200400" marR="0" rtl="0" algn="l">
              <a:lnSpc>
                <a:spcPct val="90000"/>
              </a:lnSpc>
              <a:spcBef>
                <a:spcPts val="1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7pPr>
            <a:lvl8pPr indent="-304800" lvl="7" marL="3657600" marR="0" rtl="0" algn="l">
              <a:lnSpc>
                <a:spcPct val="90000"/>
              </a:lnSpc>
              <a:spcBef>
                <a:spcPts val="1600"/>
              </a:spcBef>
              <a:spcAft>
                <a:spcPts val="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8pPr>
            <a:lvl9pPr indent="-304800" lvl="8" marL="4114800" marR="0" rtl="0" algn="l">
              <a:lnSpc>
                <a:spcPct val="90000"/>
              </a:lnSpc>
              <a:spcBef>
                <a:spcPts val="1600"/>
              </a:spcBef>
              <a:spcAft>
                <a:spcPts val="1600"/>
              </a:spcAft>
              <a:buClr>
                <a:schemeClr val="accent1"/>
              </a:buClr>
              <a:buSzPts val="1200"/>
              <a:buFont typeface="Arial"/>
              <a:buChar char="•"/>
              <a:defRPr b="0" i="0" sz="1500" u="none" cap="none" strike="noStrike">
                <a:solidFill>
                  <a:schemeClr val="lt1"/>
                </a:solidFill>
                <a:latin typeface="Calibri"/>
                <a:ea typeface="Calibri"/>
                <a:cs typeface="Calibri"/>
                <a:sym typeface="Calibri"/>
              </a:defRPr>
            </a:lvl9pPr>
          </a:lstStyle>
          <a:p/>
        </p:txBody>
      </p:sp>
      <p:sp>
        <p:nvSpPr>
          <p:cNvPr id="133" name="Google Shape;133;p13"/>
          <p:cNvSpPr txBox="1"/>
          <p:nvPr>
            <p:ph idx="10" type="dt"/>
          </p:nvPr>
        </p:nvSpPr>
        <p:spPr>
          <a:xfrm>
            <a:off x="914400" y="4767264"/>
            <a:ext cx="1676400" cy="2739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chemeClr val="lt1"/>
                </a:solidFill>
                <a:latin typeface="Calibri"/>
                <a:ea typeface="Calibri"/>
                <a:cs typeface="Calibri"/>
                <a:sym typeface="Calibri"/>
              </a:defRPr>
            </a:lvl1pPr>
            <a:lvl2pPr indent="-1270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1270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1270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1270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1270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1270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1270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1270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4" name="Google Shape;134;p13"/>
          <p:cNvSpPr txBox="1"/>
          <p:nvPr>
            <p:ph idx="11" type="ftr"/>
          </p:nvPr>
        </p:nvSpPr>
        <p:spPr>
          <a:xfrm>
            <a:off x="2590801" y="4767264"/>
            <a:ext cx="3962400" cy="2739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900" u="none" cap="none" strike="noStrike">
                <a:solidFill>
                  <a:schemeClr val="lt1"/>
                </a:solidFill>
                <a:latin typeface="Calibri"/>
                <a:ea typeface="Calibri"/>
                <a:cs typeface="Calibri"/>
                <a:sym typeface="Calibri"/>
              </a:defRPr>
            </a:lvl1pPr>
            <a:lvl2pPr indent="-12700" lvl="1" marL="457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indent="-12700" lvl="2" marL="914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indent="-12700" lvl="3" marL="1371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indent="-12700" lvl="4" marL="18288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indent="-12700" lvl="5" marL="22860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indent="-12700" lvl="6" marL="27432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indent="-12700" lvl="7" marL="32004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indent="-12700" lvl="8" marL="3657600"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5" name="Google Shape;135;p13"/>
          <p:cNvSpPr txBox="1"/>
          <p:nvPr>
            <p:ph idx="12" type="sldNum"/>
          </p:nvPr>
        </p:nvSpPr>
        <p:spPr>
          <a:xfrm>
            <a:off x="7924801" y="4767264"/>
            <a:ext cx="7620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Calibri"/>
                <a:ea typeface="Calibri"/>
                <a:cs typeface="Calibri"/>
                <a:sym typeface="Calibri"/>
              </a:defRPr>
            </a:lvl1pPr>
            <a:lvl2pPr indent="0" lvl="1" marL="0" marR="0" rtl="0" algn="r">
              <a:spcBef>
                <a:spcPts val="0"/>
              </a:spcBef>
              <a:buNone/>
              <a:defRPr b="0" i="0" sz="900" u="none" cap="none" strike="noStrike">
                <a:solidFill>
                  <a:schemeClr val="lt1"/>
                </a:solidFill>
                <a:latin typeface="Calibri"/>
                <a:ea typeface="Calibri"/>
                <a:cs typeface="Calibri"/>
                <a:sym typeface="Calibri"/>
              </a:defRPr>
            </a:lvl2pPr>
            <a:lvl3pPr indent="0" lvl="2" marL="0" marR="0" rtl="0" algn="r">
              <a:spcBef>
                <a:spcPts val="0"/>
              </a:spcBef>
              <a:buNone/>
              <a:defRPr b="0" i="0" sz="900" u="none" cap="none" strike="noStrike">
                <a:solidFill>
                  <a:schemeClr val="lt1"/>
                </a:solidFill>
                <a:latin typeface="Calibri"/>
                <a:ea typeface="Calibri"/>
                <a:cs typeface="Calibri"/>
                <a:sym typeface="Calibri"/>
              </a:defRPr>
            </a:lvl3pPr>
            <a:lvl4pPr indent="0" lvl="3" marL="0" marR="0" rtl="0" algn="r">
              <a:spcBef>
                <a:spcPts val="0"/>
              </a:spcBef>
              <a:buNone/>
              <a:defRPr b="0" i="0" sz="900" u="none" cap="none" strike="noStrike">
                <a:solidFill>
                  <a:schemeClr val="lt1"/>
                </a:solidFill>
                <a:latin typeface="Calibri"/>
                <a:ea typeface="Calibri"/>
                <a:cs typeface="Calibri"/>
                <a:sym typeface="Calibri"/>
              </a:defRPr>
            </a:lvl4pPr>
            <a:lvl5pPr indent="0" lvl="4" marL="0" marR="0" rtl="0" algn="r">
              <a:spcBef>
                <a:spcPts val="0"/>
              </a:spcBef>
              <a:buNone/>
              <a:defRPr b="0" i="0" sz="900" u="none" cap="none" strike="noStrike">
                <a:solidFill>
                  <a:schemeClr val="lt1"/>
                </a:solidFill>
                <a:latin typeface="Calibri"/>
                <a:ea typeface="Calibri"/>
                <a:cs typeface="Calibri"/>
                <a:sym typeface="Calibri"/>
              </a:defRPr>
            </a:lvl5pPr>
            <a:lvl6pPr indent="0" lvl="5" marL="0" marR="0" rtl="0" algn="r">
              <a:spcBef>
                <a:spcPts val="0"/>
              </a:spcBef>
              <a:buNone/>
              <a:defRPr b="0" i="0" sz="900" u="none" cap="none" strike="noStrike">
                <a:solidFill>
                  <a:schemeClr val="lt1"/>
                </a:solidFill>
                <a:latin typeface="Calibri"/>
                <a:ea typeface="Calibri"/>
                <a:cs typeface="Calibri"/>
                <a:sym typeface="Calibri"/>
              </a:defRPr>
            </a:lvl6pPr>
            <a:lvl7pPr indent="0" lvl="6" marL="0" marR="0" rtl="0" algn="r">
              <a:spcBef>
                <a:spcPts val="0"/>
              </a:spcBef>
              <a:buNone/>
              <a:defRPr b="0" i="0" sz="900" u="none" cap="none" strike="noStrike">
                <a:solidFill>
                  <a:schemeClr val="lt1"/>
                </a:solidFill>
                <a:latin typeface="Calibri"/>
                <a:ea typeface="Calibri"/>
                <a:cs typeface="Calibri"/>
                <a:sym typeface="Calibri"/>
              </a:defRPr>
            </a:lvl7pPr>
            <a:lvl8pPr indent="0" lvl="7" marL="0" marR="0" rtl="0" algn="r">
              <a:spcBef>
                <a:spcPts val="0"/>
              </a:spcBef>
              <a:buNone/>
              <a:defRPr b="0" i="0" sz="900" u="none" cap="none" strike="noStrike">
                <a:solidFill>
                  <a:schemeClr val="lt1"/>
                </a:solidFill>
                <a:latin typeface="Calibri"/>
                <a:ea typeface="Calibri"/>
                <a:cs typeface="Calibri"/>
                <a:sym typeface="Calibri"/>
              </a:defRPr>
            </a:lvl8pPr>
            <a:lvl9pPr indent="0" lvl="8" marL="0" marR="0" rtl="0" algn="r">
              <a:spcBef>
                <a:spcPts val="0"/>
              </a:spcBef>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jp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wnload.vulnhub.com/metasploitable/Metasploitable.zi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Offensive Security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Persistence</a:t>
            </a:r>
            <a:endParaRPr/>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After you initially gain access into a network, you want to make sure you can always get </a:t>
            </a:r>
            <a:r>
              <a:rPr i="1" lang="en" sz="1800"/>
              <a:t>back</a:t>
            </a:r>
            <a:r>
              <a:rPr lang="en" sz="1800"/>
              <a:t> in</a:t>
            </a:r>
            <a:endParaRPr sz="1800"/>
          </a:p>
          <a:p>
            <a:pPr indent="-342900" lvl="0" marL="457200" rtl="0" algn="l">
              <a:spcBef>
                <a:spcPts val="0"/>
              </a:spcBef>
              <a:spcAft>
                <a:spcPts val="0"/>
              </a:spcAft>
              <a:buSzPts val="1800"/>
              <a:buChar char="●"/>
            </a:pPr>
            <a:r>
              <a:rPr lang="en" sz="1800"/>
              <a:t>This doesn’t just mean in 5 minutes, it means days, weeks, or months later</a:t>
            </a:r>
            <a:endParaRPr sz="1800"/>
          </a:p>
          <a:p>
            <a:pPr indent="-342900" lvl="0" marL="457200" rtl="0" algn="l">
              <a:spcBef>
                <a:spcPts val="0"/>
              </a:spcBef>
              <a:spcAft>
                <a:spcPts val="0"/>
              </a:spcAft>
              <a:buSzPts val="1800"/>
              <a:buChar char="●"/>
            </a:pPr>
            <a:r>
              <a:rPr lang="en" sz="1800"/>
              <a:t>Through reboots, resets, etc</a:t>
            </a:r>
            <a:endParaRPr sz="1800"/>
          </a:p>
          <a:p>
            <a:pPr indent="-342900" lvl="0" marL="457200" rtl="0" algn="l">
              <a:spcBef>
                <a:spcPts val="0"/>
              </a:spcBef>
              <a:spcAft>
                <a:spcPts val="0"/>
              </a:spcAft>
              <a:buSzPts val="1800"/>
              <a:buChar char="●"/>
            </a:pPr>
            <a:r>
              <a:rPr lang="en" sz="1800"/>
              <a:t>This is going to be a huge part of CDE for the red team</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Post Exploitation</a:t>
            </a:r>
            <a:endParaRPr/>
          </a:p>
        </p:txBody>
      </p:sp>
      <p:sp>
        <p:nvSpPr>
          <p:cNvPr id="205" name="Google Shape;205;p24"/>
          <p:cNvSpPr txBox="1"/>
          <p:nvPr>
            <p:ph idx="1" type="body"/>
          </p:nvPr>
        </p:nvSpPr>
        <p:spPr>
          <a:xfrm>
            <a:off x="777925" y="1567550"/>
            <a:ext cx="75585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This is what really separates the skilled attackers from the script kiddies, and the good penetration testing consultants from the thinly veiled scam artists</a:t>
            </a:r>
            <a:endParaRPr sz="1800"/>
          </a:p>
          <a:p>
            <a:pPr indent="-342900" lvl="0" marL="457200" rtl="0" algn="l">
              <a:spcBef>
                <a:spcPts val="0"/>
              </a:spcBef>
              <a:spcAft>
                <a:spcPts val="0"/>
              </a:spcAft>
              <a:buSzPts val="1800"/>
              <a:buChar char="●"/>
            </a:pPr>
            <a:r>
              <a:rPr lang="en" sz="1800"/>
              <a:t>What can you do with your access?</a:t>
            </a:r>
            <a:endParaRPr sz="1800"/>
          </a:p>
          <a:p>
            <a:pPr indent="-317500" lvl="1" marL="914400" rtl="0" algn="l">
              <a:spcBef>
                <a:spcPts val="0"/>
              </a:spcBef>
              <a:spcAft>
                <a:spcPts val="0"/>
              </a:spcAft>
              <a:buSzPts val="1400"/>
              <a:buChar char="○"/>
            </a:pPr>
            <a:r>
              <a:rPr lang="en" sz="1400"/>
              <a:t>Can you escalate privileges on your local machine?</a:t>
            </a:r>
            <a:endParaRPr sz="1400"/>
          </a:p>
          <a:p>
            <a:pPr indent="-317500" lvl="1" marL="914400" rtl="0" algn="l">
              <a:spcBef>
                <a:spcPts val="0"/>
              </a:spcBef>
              <a:spcAft>
                <a:spcPts val="0"/>
              </a:spcAft>
              <a:buSzPts val="1400"/>
              <a:buChar char="○"/>
            </a:pPr>
            <a:r>
              <a:rPr lang="en" sz="1400"/>
              <a:t>What is accessible within the network?</a:t>
            </a:r>
            <a:endParaRPr sz="1400"/>
          </a:p>
          <a:p>
            <a:pPr indent="-317500" lvl="1" marL="914400" rtl="0" algn="l">
              <a:spcBef>
                <a:spcPts val="0"/>
              </a:spcBef>
              <a:spcAft>
                <a:spcPts val="0"/>
              </a:spcAft>
              <a:buSzPts val="1400"/>
              <a:buChar char="○"/>
            </a:pPr>
            <a:r>
              <a:rPr lang="en" sz="1400"/>
              <a:t>Can you get access to file servers, internal source code, business documents?</a:t>
            </a:r>
            <a:endParaRPr sz="1400"/>
          </a:p>
          <a:p>
            <a:pPr indent="-317500" lvl="1" marL="914400" rtl="0" algn="l">
              <a:spcBef>
                <a:spcPts val="0"/>
              </a:spcBef>
              <a:spcAft>
                <a:spcPts val="0"/>
              </a:spcAft>
              <a:buSzPts val="1400"/>
              <a:buChar char="○"/>
            </a:pPr>
            <a:r>
              <a:rPr lang="en" sz="1400"/>
              <a:t>Can you get access to other users’ machines?</a:t>
            </a:r>
            <a:endParaRPr sz="1400"/>
          </a:p>
          <a:p>
            <a:pPr indent="-317500" lvl="1" marL="914400" rtl="0" algn="l">
              <a:spcBef>
                <a:spcPts val="0"/>
              </a:spcBef>
              <a:spcAft>
                <a:spcPts val="0"/>
              </a:spcAft>
              <a:buSzPts val="1400"/>
              <a:buChar char="○"/>
            </a:pPr>
            <a:r>
              <a:rPr lang="en" sz="1400"/>
              <a:t>Can you elevate your privileges on a network level? To Domain Administrator?</a:t>
            </a:r>
            <a:endParaRPr sz="1400"/>
          </a:p>
          <a:p>
            <a:pPr indent="-317500" lvl="1" marL="914400" rtl="0" algn="l">
              <a:spcBef>
                <a:spcPts val="0"/>
              </a:spcBef>
              <a:spcAft>
                <a:spcPts val="0"/>
              </a:spcAft>
              <a:buSzPts val="1400"/>
              <a:buChar char="○"/>
            </a:pPr>
            <a:r>
              <a:rPr lang="en" sz="1400"/>
              <a:t>How easy is it to stay undetected?</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Metasploit</a:t>
            </a:r>
            <a:endParaRPr/>
          </a:p>
        </p:txBody>
      </p:sp>
      <p:sp>
        <p:nvSpPr>
          <p:cNvPr id="211" name="Google Shape;211;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Widely known attack framework, written in Ruby</a:t>
            </a:r>
            <a:endParaRPr sz="1800"/>
          </a:p>
          <a:p>
            <a:pPr indent="-342900" lvl="0" marL="457200" rtl="0" algn="l">
              <a:spcBef>
                <a:spcPts val="0"/>
              </a:spcBef>
              <a:spcAft>
                <a:spcPts val="0"/>
              </a:spcAft>
              <a:buSzPts val="1800"/>
              <a:buChar char="●"/>
            </a:pPr>
            <a:r>
              <a:rPr lang="en" sz="1800"/>
              <a:t>Walks you through the major steps in launching an attack</a:t>
            </a:r>
            <a:endParaRPr sz="1800"/>
          </a:p>
          <a:p>
            <a:pPr indent="-317500" lvl="1" marL="914400" rtl="0" algn="l">
              <a:spcBef>
                <a:spcPts val="0"/>
              </a:spcBef>
              <a:spcAft>
                <a:spcPts val="0"/>
              </a:spcAft>
              <a:buSzPts val="1400"/>
              <a:buChar char="○"/>
            </a:pPr>
            <a:r>
              <a:rPr lang="en" sz="1400"/>
              <a:t>Choosing and setting up an exploit</a:t>
            </a:r>
            <a:endParaRPr sz="1400"/>
          </a:p>
          <a:p>
            <a:pPr indent="-317500" lvl="1" marL="914400" rtl="0" algn="l">
              <a:spcBef>
                <a:spcPts val="0"/>
              </a:spcBef>
              <a:spcAft>
                <a:spcPts val="0"/>
              </a:spcAft>
              <a:buSzPts val="1400"/>
              <a:buChar char="○"/>
            </a:pPr>
            <a:r>
              <a:rPr lang="en" sz="1400"/>
              <a:t>Checking to see if the target is vulnerable</a:t>
            </a:r>
            <a:endParaRPr sz="1400"/>
          </a:p>
          <a:p>
            <a:pPr indent="-317500" lvl="1" marL="914400" rtl="0" algn="l">
              <a:spcBef>
                <a:spcPts val="0"/>
              </a:spcBef>
              <a:spcAft>
                <a:spcPts val="0"/>
              </a:spcAft>
              <a:buSzPts val="1400"/>
              <a:buChar char="○"/>
            </a:pPr>
            <a:r>
              <a:rPr lang="en" sz="1400"/>
              <a:t>Choosing and configuring a payload</a:t>
            </a:r>
            <a:endParaRPr sz="1400"/>
          </a:p>
          <a:p>
            <a:pPr indent="-317500" lvl="1" marL="914400" rtl="0" algn="l">
              <a:spcBef>
                <a:spcPts val="0"/>
              </a:spcBef>
              <a:spcAft>
                <a:spcPts val="0"/>
              </a:spcAft>
              <a:buSzPts val="1400"/>
              <a:buChar char="○"/>
            </a:pPr>
            <a:r>
              <a:rPr lang="en" sz="1400"/>
              <a:t>Choosing the encoding and evasion techniques for the payload</a:t>
            </a:r>
            <a:endParaRPr sz="1400"/>
          </a:p>
          <a:p>
            <a:pPr indent="-317500" lvl="1" marL="914400" rtl="0" algn="l">
              <a:spcBef>
                <a:spcPts val="0"/>
              </a:spcBef>
              <a:spcAft>
                <a:spcPts val="0"/>
              </a:spcAft>
              <a:buSzPts val="1400"/>
              <a:buChar char="○"/>
            </a:pPr>
            <a:r>
              <a:rPr lang="en" sz="1400"/>
              <a:t>Launching the attack</a:t>
            </a:r>
            <a:endParaRPr sz="1400"/>
          </a:p>
          <a:p>
            <a:pPr indent="-317500" lvl="1" marL="914400" rtl="0" algn="l">
              <a:spcBef>
                <a:spcPts val="0"/>
              </a:spcBef>
              <a:spcAft>
                <a:spcPts val="0"/>
              </a:spcAft>
              <a:buSzPts val="1400"/>
              <a:buChar char="○"/>
            </a:pPr>
            <a:r>
              <a:rPr lang="en" sz="1400"/>
              <a:t>Handling the connections (This is extremely useful)</a:t>
            </a:r>
            <a:endParaRPr sz="1400"/>
          </a:p>
          <a:p>
            <a:pPr indent="-342900" lvl="0" marL="457200" rtl="0" algn="l">
              <a:spcBef>
                <a:spcPts val="0"/>
              </a:spcBef>
              <a:spcAft>
                <a:spcPts val="0"/>
              </a:spcAft>
              <a:buSzPts val="1800"/>
              <a:buChar char="●"/>
            </a:pPr>
            <a:r>
              <a:rPr lang="en" sz="1800"/>
              <a:t>Very much a “point-and-click tool”</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Metasploit 101</a:t>
            </a:r>
            <a:endParaRPr/>
          </a:p>
        </p:txBody>
      </p:sp>
      <p:sp>
        <p:nvSpPr>
          <p:cNvPr id="217" name="Google Shape;217;p26"/>
          <p:cNvSpPr txBox="1"/>
          <p:nvPr>
            <p:ph idx="1" type="body"/>
          </p:nvPr>
        </p:nvSpPr>
        <p:spPr>
          <a:xfrm>
            <a:off x="1297500" y="1178050"/>
            <a:ext cx="73512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Console driven application</a:t>
            </a:r>
            <a:endParaRPr sz="1400"/>
          </a:p>
          <a:p>
            <a:pPr indent="-317500" lvl="0" marL="457200" rtl="0" algn="l">
              <a:spcBef>
                <a:spcPts val="0"/>
              </a:spcBef>
              <a:spcAft>
                <a:spcPts val="0"/>
              </a:spcAft>
              <a:buSzPts val="1400"/>
              <a:buChar char="●"/>
            </a:pPr>
            <a:r>
              <a:rPr lang="en" sz="1400"/>
              <a:t>Simply run msfconsole in kali to start it - may require the database to be initialized</a:t>
            </a:r>
            <a:endParaRPr sz="1400"/>
          </a:p>
        </p:txBody>
      </p:sp>
      <p:pic>
        <p:nvPicPr>
          <p:cNvPr id="218" name="Google Shape;218;p26"/>
          <p:cNvPicPr preferRelativeResize="0"/>
          <p:nvPr/>
        </p:nvPicPr>
        <p:blipFill>
          <a:blip r:embed="rId3">
            <a:alphaModFix/>
          </a:blip>
          <a:stretch>
            <a:fillRect/>
          </a:stretch>
        </p:blipFill>
        <p:spPr>
          <a:xfrm>
            <a:off x="0" y="1823913"/>
            <a:ext cx="5715000" cy="1381125"/>
          </a:xfrm>
          <a:prstGeom prst="rect">
            <a:avLst/>
          </a:prstGeom>
          <a:noFill/>
          <a:ln>
            <a:noFill/>
          </a:ln>
        </p:spPr>
      </p:pic>
      <p:pic>
        <p:nvPicPr>
          <p:cNvPr id="219" name="Google Shape;219;p26"/>
          <p:cNvPicPr preferRelativeResize="0"/>
          <p:nvPr/>
        </p:nvPicPr>
        <p:blipFill>
          <a:blip r:embed="rId4">
            <a:alphaModFix/>
          </a:blip>
          <a:stretch>
            <a:fillRect/>
          </a:stretch>
        </p:blipFill>
        <p:spPr>
          <a:xfrm>
            <a:off x="4303425" y="2674825"/>
            <a:ext cx="4729082" cy="2403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Metasploit 101 - Cont’d</a:t>
            </a:r>
            <a:endParaRPr/>
          </a:p>
        </p:txBody>
      </p:sp>
      <p:pic>
        <p:nvPicPr>
          <p:cNvPr id="225" name="Google Shape;225;p27"/>
          <p:cNvPicPr preferRelativeResize="0"/>
          <p:nvPr/>
        </p:nvPicPr>
        <p:blipFill>
          <a:blip r:embed="rId3">
            <a:alphaModFix/>
          </a:blip>
          <a:stretch>
            <a:fillRect/>
          </a:stretch>
        </p:blipFill>
        <p:spPr>
          <a:xfrm>
            <a:off x="0" y="1416550"/>
            <a:ext cx="5715000" cy="1600200"/>
          </a:xfrm>
          <a:prstGeom prst="rect">
            <a:avLst/>
          </a:prstGeom>
          <a:noFill/>
          <a:ln>
            <a:noFill/>
          </a:ln>
        </p:spPr>
      </p:pic>
      <p:pic>
        <p:nvPicPr>
          <p:cNvPr id="226" name="Google Shape;226;p27"/>
          <p:cNvPicPr preferRelativeResize="0"/>
          <p:nvPr/>
        </p:nvPicPr>
        <p:blipFill>
          <a:blip r:embed="rId4">
            <a:alphaModFix/>
          </a:blip>
          <a:stretch>
            <a:fillRect/>
          </a:stretch>
        </p:blipFill>
        <p:spPr>
          <a:xfrm>
            <a:off x="2558375" y="2727075"/>
            <a:ext cx="5715000" cy="2324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Payloads</a:t>
            </a:r>
            <a:endParaRPr/>
          </a:p>
        </p:txBody>
      </p:sp>
      <p:sp>
        <p:nvSpPr>
          <p:cNvPr id="232" name="Google Shape;232;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Payloads are the code delivered by an exploit</a:t>
            </a:r>
            <a:endParaRPr sz="1800"/>
          </a:p>
          <a:p>
            <a:pPr indent="-342900" lvl="0" marL="457200" rtl="0" algn="l">
              <a:spcBef>
                <a:spcPts val="0"/>
              </a:spcBef>
              <a:spcAft>
                <a:spcPts val="0"/>
              </a:spcAft>
              <a:buSzPts val="1800"/>
              <a:buChar char="●"/>
            </a:pPr>
            <a:r>
              <a:rPr lang="en" sz="1800"/>
              <a:t>Generally with the goal of taking the code execution granted by an exploit and turning it into actual access to the system</a:t>
            </a:r>
            <a:endParaRPr sz="1800"/>
          </a:p>
          <a:p>
            <a:pPr indent="-342900" lvl="0" marL="457200" rtl="0" algn="l">
              <a:spcBef>
                <a:spcPts val="0"/>
              </a:spcBef>
              <a:spcAft>
                <a:spcPts val="0"/>
              </a:spcAft>
              <a:buSzPts val="1800"/>
              <a:buChar char="●"/>
            </a:pPr>
            <a:r>
              <a:rPr lang="en" sz="1800"/>
              <a:t>As payloads are the first step after exploitation, there are several common categories</a:t>
            </a:r>
            <a:endParaRPr sz="1800"/>
          </a:p>
          <a:p>
            <a:pPr indent="-342900" lvl="1" marL="914400" rtl="0" algn="l">
              <a:spcBef>
                <a:spcPts val="0"/>
              </a:spcBef>
              <a:spcAft>
                <a:spcPts val="0"/>
              </a:spcAft>
              <a:buSzPts val="1800"/>
              <a:buChar char="○"/>
            </a:pPr>
            <a:r>
              <a:rPr lang="en" sz="1800"/>
              <a:t>Bind Shells</a:t>
            </a:r>
            <a:endParaRPr sz="1800"/>
          </a:p>
          <a:p>
            <a:pPr indent="-342900" lvl="1" marL="914400" rtl="0" algn="l">
              <a:spcBef>
                <a:spcPts val="0"/>
              </a:spcBef>
              <a:spcAft>
                <a:spcPts val="0"/>
              </a:spcAft>
              <a:buSzPts val="1800"/>
              <a:buChar char="○"/>
            </a:pPr>
            <a:r>
              <a:rPr lang="en" sz="1800"/>
              <a:t>Reverse Shells</a:t>
            </a:r>
            <a:endParaRPr sz="1800"/>
          </a:p>
          <a:p>
            <a:pPr indent="-342900" lvl="0" marL="457200" rtl="0" algn="l">
              <a:spcBef>
                <a:spcPts val="0"/>
              </a:spcBef>
              <a:spcAft>
                <a:spcPts val="0"/>
              </a:spcAft>
              <a:buSzPts val="1800"/>
              <a:buChar char="●"/>
            </a:pPr>
            <a:r>
              <a:rPr lang="en" sz="1800"/>
              <a:t>Payloads can be single-staged or multi-staged</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Mimikatz</a:t>
            </a:r>
            <a:endParaRPr/>
          </a:p>
          <a:p>
            <a:pPr indent="0" lvl="0" marL="0" rtl="0" algn="l">
              <a:spcBef>
                <a:spcPts val="0"/>
              </a:spcBef>
              <a:spcAft>
                <a:spcPts val="0"/>
              </a:spcAft>
              <a:buNone/>
            </a:pPr>
            <a:r>
              <a:t/>
            </a:r>
            <a:endParaRPr/>
          </a:p>
        </p:txBody>
      </p:sp>
      <p:sp>
        <p:nvSpPr>
          <p:cNvPr id="238" name="Google Shape;238;p29"/>
          <p:cNvSpPr txBox="1"/>
          <p:nvPr>
            <p:ph idx="1" type="body"/>
          </p:nvPr>
        </p:nvSpPr>
        <p:spPr>
          <a:xfrm>
            <a:off x="323775" y="1486925"/>
            <a:ext cx="3456600" cy="27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Mimikatz is a tool which can dump Windows passwords from memory. </a:t>
            </a:r>
            <a:endParaRPr sz="1800"/>
          </a:p>
          <a:p>
            <a:pPr indent="0" lvl="0" marL="0" rtl="0" algn="l">
              <a:spcBef>
                <a:spcPts val="1600"/>
              </a:spcBef>
              <a:spcAft>
                <a:spcPts val="0"/>
              </a:spcAft>
              <a:buNone/>
            </a:pPr>
            <a:r>
              <a:rPr lang="en" sz="1800"/>
              <a:t>In plaintext</a:t>
            </a:r>
            <a:endParaRPr sz="1800"/>
          </a:p>
          <a:p>
            <a:pPr indent="0" lvl="0" marL="0" rtl="0" algn="l">
              <a:spcBef>
                <a:spcPts val="1600"/>
              </a:spcBef>
              <a:spcAft>
                <a:spcPts val="0"/>
              </a:spcAft>
              <a:buNone/>
            </a:pPr>
            <a:r>
              <a:rPr lang="en" sz="1800"/>
              <a:t>And for every user who logged in since the last boot</a:t>
            </a:r>
            <a:endParaRPr sz="1800"/>
          </a:p>
          <a:p>
            <a:pPr indent="0" lvl="0" marL="0" rtl="0" algn="l">
              <a:spcBef>
                <a:spcPts val="1600"/>
              </a:spcBef>
              <a:spcAft>
                <a:spcPts val="1600"/>
              </a:spcAft>
              <a:buNone/>
            </a:pPr>
            <a:r>
              <a:rPr lang="en" sz="1800"/>
              <a:t>This should scare you</a:t>
            </a:r>
            <a:endParaRPr sz="1800"/>
          </a:p>
        </p:txBody>
      </p:sp>
      <p:pic>
        <p:nvPicPr>
          <p:cNvPr id="239" name="Google Shape;239;p29"/>
          <p:cNvPicPr preferRelativeResize="0"/>
          <p:nvPr/>
        </p:nvPicPr>
        <p:blipFill>
          <a:blip r:embed="rId3">
            <a:alphaModFix/>
          </a:blip>
          <a:stretch>
            <a:fillRect/>
          </a:stretch>
        </p:blipFill>
        <p:spPr>
          <a:xfrm>
            <a:off x="3862625" y="707950"/>
            <a:ext cx="5281374" cy="3919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Powershell Empire</a:t>
            </a:r>
            <a:endParaRPr/>
          </a:p>
        </p:txBody>
      </p:sp>
      <p:sp>
        <p:nvSpPr>
          <p:cNvPr id="245" name="Google Shape;245;p30"/>
          <p:cNvSpPr txBox="1"/>
          <p:nvPr>
            <p:ph idx="1" type="body"/>
          </p:nvPr>
        </p:nvSpPr>
        <p:spPr>
          <a:xfrm>
            <a:off x="1297500" y="1555650"/>
            <a:ext cx="7087800" cy="29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Empire is the post-exploitation version </a:t>
            </a:r>
            <a:br>
              <a:rPr lang="en" sz="1800"/>
            </a:br>
            <a:r>
              <a:rPr lang="en" sz="1800"/>
              <a:t>of metasploit</a:t>
            </a:r>
            <a:endParaRPr sz="1800"/>
          </a:p>
          <a:p>
            <a:pPr indent="0" lvl="0" marL="0" rtl="0" algn="l">
              <a:spcBef>
                <a:spcPts val="1600"/>
              </a:spcBef>
              <a:spcAft>
                <a:spcPts val="0"/>
              </a:spcAft>
              <a:buNone/>
            </a:pPr>
            <a:r>
              <a:rPr lang="en" sz="1800"/>
              <a:t>Its purpose is maintaining access within </a:t>
            </a:r>
            <a:br>
              <a:rPr lang="en" sz="1800"/>
            </a:br>
            <a:r>
              <a:rPr lang="en" sz="1800"/>
              <a:t>a target</a:t>
            </a:r>
            <a:endParaRPr sz="1800"/>
          </a:p>
          <a:p>
            <a:pPr indent="0" lvl="0" marL="0" rtl="0" algn="l">
              <a:spcBef>
                <a:spcPts val="1600"/>
              </a:spcBef>
              <a:spcAft>
                <a:spcPts val="1600"/>
              </a:spcAft>
              <a:buNone/>
            </a:pPr>
            <a:r>
              <a:rPr lang="en" sz="1800"/>
              <a:t>Agents written in powershell </a:t>
            </a:r>
            <a:br>
              <a:rPr lang="en" sz="1800"/>
            </a:br>
            <a:r>
              <a:rPr lang="en" sz="1800"/>
              <a:t>and python</a:t>
            </a:r>
            <a:endParaRPr sz="1800"/>
          </a:p>
        </p:txBody>
      </p:sp>
      <p:pic>
        <p:nvPicPr>
          <p:cNvPr id="246" name="Google Shape;246;p30"/>
          <p:cNvPicPr preferRelativeResize="0"/>
          <p:nvPr/>
        </p:nvPicPr>
        <p:blipFill>
          <a:blip r:embed="rId3">
            <a:alphaModFix/>
          </a:blip>
          <a:stretch>
            <a:fillRect/>
          </a:stretch>
        </p:blipFill>
        <p:spPr>
          <a:xfrm>
            <a:off x="5522954" y="393750"/>
            <a:ext cx="3286301" cy="2298450"/>
          </a:xfrm>
          <a:prstGeom prst="rect">
            <a:avLst/>
          </a:prstGeom>
          <a:noFill/>
          <a:ln>
            <a:noFill/>
          </a:ln>
        </p:spPr>
      </p:pic>
      <p:pic>
        <p:nvPicPr>
          <p:cNvPr id="247" name="Google Shape;247;p30"/>
          <p:cNvPicPr preferRelativeResize="0"/>
          <p:nvPr/>
        </p:nvPicPr>
        <p:blipFill>
          <a:blip r:embed="rId4">
            <a:alphaModFix/>
          </a:blip>
          <a:stretch>
            <a:fillRect/>
          </a:stretch>
        </p:blipFill>
        <p:spPr>
          <a:xfrm>
            <a:off x="4518000" y="2873021"/>
            <a:ext cx="4391200" cy="2149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Remaining undetected</a:t>
            </a:r>
            <a:endParaRPr/>
          </a:p>
        </p:txBody>
      </p:sp>
      <p:sp>
        <p:nvSpPr>
          <p:cNvPr id="253" name="Google Shape;253;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An attacker usually wants to remain undetected in a network until they accomplish their goal</a:t>
            </a:r>
            <a:endParaRPr sz="1800"/>
          </a:p>
          <a:p>
            <a:pPr indent="-342900" lvl="0" marL="457200" rtl="0" algn="l">
              <a:spcBef>
                <a:spcPts val="0"/>
              </a:spcBef>
              <a:spcAft>
                <a:spcPts val="0"/>
              </a:spcAft>
              <a:buSzPts val="1800"/>
              <a:buChar char="●"/>
            </a:pPr>
            <a:r>
              <a:rPr lang="en" sz="1800"/>
              <a:t>How to do this?</a:t>
            </a:r>
            <a:endParaRPr sz="1800"/>
          </a:p>
          <a:p>
            <a:pPr indent="-342900" lvl="1" marL="914400" rtl="0" algn="l">
              <a:spcBef>
                <a:spcPts val="0"/>
              </a:spcBef>
              <a:spcAft>
                <a:spcPts val="0"/>
              </a:spcAft>
              <a:buSzPts val="1800"/>
              <a:buChar char="○"/>
            </a:pPr>
            <a:r>
              <a:rPr lang="en" sz="1800"/>
              <a:t>Minimize network traffic</a:t>
            </a:r>
            <a:endParaRPr sz="1800"/>
          </a:p>
          <a:p>
            <a:pPr indent="-342900" lvl="1" marL="914400" rtl="0" algn="l">
              <a:spcBef>
                <a:spcPts val="0"/>
              </a:spcBef>
              <a:spcAft>
                <a:spcPts val="0"/>
              </a:spcAft>
              <a:buSzPts val="1800"/>
              <a:buChar char="○"/>
            </a:pPr>
            <a:r>
              <a:rPr lang="en" sz="1800"/>
              <a:t>Minimize CPU usage</a:t>
            </a:r>
            <a:endParaRPr sz="1800"/>
          </a:p>
          <a:p>
            <a:pPr indent="-342900" lvl="1" marL="914400" rtl="0" algn="l">
              <a:spcBef>
                <a:spcPts val="0"/>
              </a:spcBef>
              <a:spcAft>
                <a:spcPts val="0"/>
              </a:spcAft>
              <a:buSzPts val="1800"/>
              <a:buChar char="○"/>
            </a:pPr>
            <a:r>
              <a:rPr lang="en" sz="1800"/>
              <a:t>Minimize active time on the network - try to schedule things when they will blend in</a:t>
            </a:r>
            <a:endParaRPr sz="1800"/>
          </a:p>
          <a:p>
            <a:pPr indent="-342900" lvl="1" marL="914400" rtl="0" algn="l">
              <a:spcBef>
                <a:spcPts val="0"/>
              </a:spcBef>
              <a:spcAft>
                <a:spcPts val="0"/>
              </a:spcAft>
              <a:buSzPts val="1800"/>
              <a:buChar char="○"/>
            </a:pPr>
            <a:r>
              <a:rPr lang="en" sz="1800"/>
              <a:t>Persist in services or inside of normal processes instead of something obvious</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if they don’t want to hide?</a:t>
            </a:r>
            <a:endParaRPr/>
          </a:p>
        </p:txBody>
      </p:sp>
      <p:sp>
        <p:nvSpPr>
          <p:cNvPr id="259" name="Google Shape;259;p32"/>
          <p:cNvSpPr txBox="1"/>
          <p:nvPr>
            <p:ph idx="1" type="body"/>
          </p:nvPr>
        </p:nvSpPr>
        <p:spPr>
          <a:xfrm>
            <a:off x="1297500" y="1567550"/>
            <a:ext cx="7038900" cy="100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Ransomware, disk wipers, DDOS attacks, attempted physical damage to servers, etc</a:t>
            </a:r>
            <a:endParaRPr sz="1800"/>
          </a:p>
          <a:p>
            <a:pPr indent="-342900" lvl="0" marL="457200" rtl="0" algn="l">
              <a:spcBef>
                <a:spcPts val="0"/>
              </a:spcBef>
              <a:spcAft>
                <a:spcPts val="0"/>
              </a:spcAft>
              <a:buSzPts val="1800"/>
              <a:buChar char="●"/>
            </a:pPr>
            <a:r>
              <a:rPr lang="en" sz="1800"/>
              <a:t>Those can be end goals for the attackers, too</a:t>
            </a:r>
            <a:endParaRPr sz="1800"/>
          </a:p>
        </p:txBody>
      </p:sp>
      <p:pic>
        <p:nvPicPr>
          <p:cNvPr id="260" name="Google Shape;260;p32"/>
          <p:cNvPicPr preferRelativeResize="0"/>
          <p:nvPr/>
        </p:nvPicPr>
        <p:blipFill>
          <a:blip r:embed="rId3">
            <a:alphaModFix/>
          </a:blip>
          <a:stretch>
            <a:fillRect/>
          </a:stretch>
        </p:blipFill>
        <p:spPr>
          <a:xfrm>
            <a:off x="0" y="2901720"/>
            <a:ext cx="4782450" cy="2241775"/>
          </a:xfrm>
          <a:prstGeom prst="rect">
            <a:avLst/>
          </a:prstGeom>
          <a:noFill/>
          <a:ln>
            <a:noFill/>
          </a:ln>
        </p:spPr>
      </p:pic>
      <p:pic>
        <p:nvPicPr>
          <p:cNvPr id="261" name="Google Shape;261;p32"/>
          <p:cNvPicPr preferRelativeResize="0"/>
          <p:nvPr/>
        </p:nvPicPr>
        <p:blipFill>
          <a:blip r:embed="rId4">
            <a:alphaModFix/>
          </a:blip>
          <a:stretch>
            <a:fillRect/>
          </a:stretch>
        </p:blipFill>
        <p:spPr>
          <a:xfrm>
            <a:off x="3677625" y="2690175"/>
            <a:ext cx="5393576" cy="2309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Offensive Security?</a:t>
            </a:r>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Subset of the security field focusing on assessing the security of machines/networks by attempting to attack them</a:t>
            </a:r>
            <a:endParaRPr sz="1800"/>
          </a:p>
          <a:p>
            <a:pPr indent="-342900" lvl="0" marL="457200" rtl="0" algn="l">
              <a:spcBef>
                <a:spcPts val="0"/>
              </a:spcBef>
              <a:spcAft>
                <a:spcPts val="0"/>
              </a:spcAft>
              <a:buSzPts val="1800"/>
              <a:buChar char="●"/>
            </a:pPr>
            <a:r>
              <a:rPr lang="en" sz="1800"/>
              <a:t>Proactive instead of reactive</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a:t>
            </a:r>
            <a:endParaRPr/>
          </a:p>
        </p:txBody>
      </p:sp>
      <p:sp>
        <p:nvSpPr>
          <p:cNvPr id="267" name="Google Shape;267;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Download the OVA from </a:t>
            </a:r>
            <a:r>
              <a:rPr lang="en" sz="1400" u="sng">
                <a:solidFill>
                  <a:schemeClr val="hlink"/>
                </a:solidFill>
                <a:hlinkClick r:id="rId3"/>
              </a:rPr>
              <a:t>https://download.vulnhub.com/metasploitable/Metasploitable.zip</a:t>
            </a:r>
            <a:endParaRPr sz="1400"/>
          </a:p>
          <a:p>
            <a:pPr indent="-342900" lvl="0" marL="457200" rtl="0" algn="l">
              <a:spcBef>
                <a:spcPts val="0"/>
              </a:spcBef>
              <a:spcAft>
                <a:spcPts val="0"/>
              </a:spcAft>
              <a:buSzPts val="1800"/>
              <a:buChar char="●"/>
            </a:pPr>
            <a:r>
              <a:rPr lang="en" sz="1800"/>
              <a:t>Install this into virtualbox, and boot it, along with your kali VM</a:t>
            </a:r>
            <a:endParaRPr sz="1800"/>
          </a:p>
          <a:p>
            <a:pPr indent="-342900" lvl="0" marL="457200" rtl="0" algn="l">
              <a:spcBef>
                <a:spcPts val="0"/>
              </a:spcBef>
              <a:spcAft>
                <a:spcPts val="0"/>
              </a:spcAft>
              <a:buSzPts val="1800"/>
              <a:buChar char="●"/>
            </a:pPr>
            <a:r>
              <a:rPr lang="en" sz="1800"/>
              <a:t>From your kali VM, run a nmap scan to find the IP of the metasploitable box</a:t>
            </a:r>
            <a:endParaRPr sz="1800"/>
          </a:p>
          <a:p>
            <a:pPr indent="-342900" lvl="0" marL="457200" rtl="0" algn="l">
              <a:spcBef>
                <a:spcPts val="0"/>
              </a:spcBef>
              <a:spcAft>
                <a:spcPts val="0"/>
              </a:spcAft>
              <a:buSzPts val="1800"/>
              <a:buChar char="●"/>
            </a:pPr>
            <a:r>
              <a:rPr lang="en" sz="1800"/>
              <a:t>Start enumerating services and vulnerabilities and try to break in</a:t>
            </a:r>
            <a:endParaRPr sz="1800"/>
          </a:p>
          <a:p>
            <a:pPr indent="-342900" lvl="0" marL="457200" rtl="0" algn="l">
              <a:spcBef>
                <a:spcPts val="0"/>
              </a:spcBef>
              <a:spcAft>
                <a:spcPts val="0"/>
              </a:spcAft>
              <a:buSzPts val="1800"/>
              <a:buChar char="●"/>
            </a:pPr>
            <a:r>
              <a:rPr lang="en" sz="1800"/>
              <a:t>THIS IS TO EASE YOU INTO THE HOMEWORK ASSIGNMENT, completing the lab is to your benefit. </a:t>
            </a:r>
            <a:endParaRPr sz="1800"/>
          </a:p>
        </p:txBody>
      </p:sp>
      <p:sp>
        <p:nvSpPr>
          <p:cNvPr id="268" name="Google Shape;268;p33"/>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1180625" y="372340"/>
            <a:ext cx="7772400" cy="9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what if you can’t just run someone else’s script?</a:t>
            </a:r>
            <a:endParaRPr/>
          </a:p>
        </p:txBody>
      </p:sp>
      <p:sp>
        <p:nvSpPr>
          <p:cNvPr id="274" name="Google Shape;274;p34"/>
          <p:cNvSpPr txBox="1"/>
          <p:nvPr>
            <p:ph idx="1" type="body"/>
          </p:nvPr>
        </p:nvSpPr>
        <p:spPr>
          <a:xfrm>
            <a:off x="1042925" y="1433535"/>
            <a:ext cx="7772400" cy="3346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Metasploit is great if the system is vulnerable to something metasploit has a payload for</a:t>
            </a:r>
            <a:endParaRPr sz="1800"/>
          </a:p>
          <a:p>
            <a:pPr indent="-342900" lvl="1" marL="914400" rtl="0" algn="l">
              <a:lnSpc>
                <a:spcPct val="115000"/>
              </a:lnSpc>
              <a:spcBef>
                <a:spcPts val="0"/>
              </a:spcBef>
              <a:spcAft>
                <a:spcPts val="0"/>
              </a:spcAft>
              <a:buSzPts val="1800"/>
              <a:buChar char="○"/>
            </a:pPr>
            <a:r>
              <a:rPr lang="en" sz="1800"/>
              <a:t>But it doesn’t have a payload for everything</a:t>
            </a:r>
            <a:endParaRPr sz="1800"/>
          </a:p>
          <a:p>
            <a:pPr indent="-342900" lvl="0" marL="457200" rtl="0" algn="l">
              <a:lnSpc>
                <a:spcPct val="115000"/>
              </a:lnSpc>
              <a:spcBef>
                <a:spcPts val="0"/>
              </a:spcBef>
              <a:spcAft>
                <a:spcPts val="0"/>
              </a:spcAft>
              <a:buSzPts val="1800"/>
              <a:buChar char="●"/>
            </a:pPr>
            <a:r>
              <a:rPr lang="en" sz="1800"/>
              <a:t>Think about CDE with the lol.co program</a:t>
            </a:r>
            <a:endParaRPr sz="1800"/>
          </a:p>
          <a:p>
            <a:pPr indent="-342900" lvl="1" marL="914400" rtl="0" algn="l">
              <a:lnSpc>
                <a:spcPct val="115000"/>
              </a:lnSpc>
              <a:spcBef>
                <a:spcPts val="0"/>
              </a:spcBef>
              <a:spcAft>
                <a:spcPts val="0"/>
              </a:spcAft>
              <a:buSzPts val="1800"/>
              <a:buChar char="○"/>
            </a:pPr>
            <a:r>
              <a:rPr lang="en" sz="1800"/>
              <a:t>There’s no Metasploit payload for that </a:t>
            </a:r>
            <a:endParaRPr sz="1800"/>
          </a:p>
          <a:p>
            <a:pPr indent="-342900" lvl="1" marL="914400" rtl="0" algn="l">
              <a:lnSpc>
                <a:spcPct val="115000"/>
              </a:lnSpc>
              <a:spcBef>
                <a:spcPts val="0"/>
              </a:spcBef>
              <a:spcAft>
                <a:spcPts val="0"/>
              </a:spcAft>
              <a:buSzPts val="1800"/>
              <a:buChar char="○"/>
            </a:pPr>
            <a:r>
              <a:rPr lang="en" sz="1800"/>
              <a:t>But the red team still could exploit it</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5"/>
          <p:cNvSpPr txBox="1"/>
          <p:nvPr>
            <p:ph type="title"/>
          </p:nvPr>
        </p:nvSpPr>
        <p:spPr>
          <a:xfrm>
            <a:off x="1153100" y="515515"/>
            <a:ext cx="7772400" cy="9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Pwn</a:t>
            </a:r>
            <a:endParaRPr/>
          </a:p>
        </p:txBody>
      </p:sp>
      <p:sp>
        <p:nvSpPr>
          <p:cNvPr id="280" name="Google Shape;280;p35"/>
          <p:cNvSpPr txBox="1"/>
          <p:nvPr>
            <p:ph idx="1" type="body"/>
          </p:nvPr>
        </p:nvSpPr>
        <p:spPr>
          <a:xfrm>
            <a:off x="1033750" y="1433535"/>
            <a:ext cx="7772400" cy="3346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Many different types of vulnerabilities in binaries:</a:t>
            </a:r>
            <a:endParaRPr sz="1800"/>
          </a:p>
          <a:p>
            <a:pPr indent="-342900" lvl="1" marL="914400" rtl="0" algn="l">
              <a:lnSpc>
                <a:spcPct val="115000"/>
              </a:lnSpc>
              <a:spcBef>
                <a:spcPts val="0"/>
              </a:spcBef>
              <a:spcAft>
                <a:spcPts val="0"/>
              </a:spcAft>
              <a:buSzPts val="1800"/>
              <a:buChar char="○"/>
            </a:pPr>
            <a:r>
              <a:rPr lang="en" sz="1800"/>
              <a:t>Stack buffer overflows</a:t>
            </a:r>
            <a:endParaRPr sz="1800"/>
          </a:p>
          <a:p>
            <a:pPr indent="-342900" lvl="1" marL="914400" rtl="0" algn="l">
              <a:lnSpc>
                <a:spcPct val="115000"/>
              </a:lnSpc>
              <a:spcBef>
                <a:spcPts val="0"/>
              </a:spcBef>
              <a:spcAft>
                <a:spcPts val="0"/>
              </a:spcAft>
              <a:buSzPts val="1800"/>
              <a:buChar char="○"/>
            </a:pPr>
            <a:r>
              <a:rPr lang="en" sz="1800"/>
              <a:t>Heap buffer overflows</a:t>
            </a:r>
            <a:endParaRPr sz="1800"/>
          </a:p>
          <a:p>
            <a:pPr indent="-342900" lvl="1" marL="914400" rtl="0" algn="l">
              <a:lnSpc>
                <a:spcPct val="115000"/>
              </a:lnSpc>
              <a:spcBef>
                <a:spcPts val="0"/>
              </a:spcBef>
              <a:spcAft>
                <a:spcPts val="0"/>
              </a:spcAft>
              <a:buSzPts val="1800"/>
              <a:buChar char="○"/>
            </a:pPr>
            <a:r>
              <a:rPr lang="en" sz="1800"/>
              <a:t>Format string bugs</a:t>
            </a:r>
            <a:endParaRPr sz="1800"/>
          </a:p>
          <a:p>
            <a:pPr indent="-342900" lvl="1" marL="914400" rtl="0" algn="l">
              <a:lnSpc>
                <a:spcPct val="115000"/>
              </a:lnSpc>
              <a:spcBef>
                <a:spcPts val="0"/>
              </a:spcBef>
              <a:spcAft>
                <a:spcPts val="0"/>
              </a:spcAft>
              <a:buSzPts val="1800"/>
              <a:buChar char="○"/>
            </a:pPr>
            <a:r>
              <a:rPr lang="en" sz="1800"/>
              <a:t>Unlink Corruption</a:t>
            </a:r>
            <a:endParaRPr sz="1800"/>
          </a:p>
          <a:p>
            <a:pPr indent="-342900" lvl="1" marL="914400" rtl="0" algn="l">
              <a:lnSpc>
                <a:spcPct val="115000"/>
              </a:lnSpc>
              <a:spcBef>
                <a:spcPts val="0"/>
              </a:spcBef>
              <a:spcAft>
                <a:spcPts val="0"/>
              </a:spcAft>
              <a:buSzPts val="1800"/>
              <a:buChar char="○"/>
            </a:pPr>
            <a:r>
              <a:rPr lang="en" sz="1800"/>
              <a:t>Use After Free</a:t>
            </a:r>
            <a:endParaRPr sz="1800"/>
          </a:p>
          <a:p>
            <a:pPr indent="-342900" lvl="1" marL="914400" rtl="0" algn="l">
              <a:lnSpc>
                <a:spcPct val="115000"/>
              </a:lnSpc>
              <a:spcBef>
                <a:spcPts val="0"/>
              </a:spcBef>
              <a:spcAft>
                <a:spcPts val="0"/>
              </a:spcAft>
              <a:buSzPts val="1800"/>
              <a:buChar char="○"/>
            </a:pPr>
            <a:r>
              <a:rPr lang="en" sz="1800"/>
              <a:t>Command Injection</a:t>
            </a:r>
            <a:endParaRPr sz="1800"/>
          </a:p>
          <a:p>
            <a:pPr indent="-342900" lvl="1" marL="914400" rtl="0" algn="l">
              <a:lnSpc>
                <a:spcPct val="115000"/>
              </a:lnSpc>
              <a:spcBef>
                <a:spcPts val="0"/>
              </a:spcBef>
              <a:spcAft>
                <a:spcPts val="0"/>
              </a:spcAft>
              <a:buSzPts val="1800"/>
              <a:buChar char="○"/>
            </a:pPr>
            <a:r>
              <a:rPr lang="en" sz="1800"/>
              <a:t>And many many more</a:t>
            </a:r>
            <a:endParaRPr sz="1800"/>
          </a:p>
          <a:p>
            <a:pPr indent="-342900" lvl="0" marL="457200" rtl="0" algn="l">
              <a:lnSpc>
                <a:spcPct val="115000"/>
              </a:lnSpc>
              <a:spcBef>
                <a:spcPts val="0"/>
              </a:spcBef>
              <a:spcAft>
                <a:spcPts val="0"/>
              </a:spcAft>
              <a:buSzPts val="1800"/>
              <a:buChar char="●"/>
            </a:pPr>
            <a:r>
              <a:rPr lang="en" sz="1800"/>
              <a:t>If you’re interested in these come to our Spring meetings!</a:t>
            </a:r>
            <a:endParaRPr sz="1800"/>
          </a:p>
        </p:txBody>
      </p:sp>
      <p:sp>
        <p:nvSpPr>
          <p:cNvPr id="281" name="Google Shape;281;p35"/>
          <p:cNvSpPr/>
          <p:nvPr/>
        </p:nvSpPr>
        <p:spPr>
          <a:xfrm>
            <a:off x="4038425" y="3374850"/>
            <a:ext cx="1299300" cy="3759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6"/>
          <p:cNvSpPr txBox="1"/>
          <p:nvPr>
            <p:ph type="title"/>
          </p:nvPr>
        </p:nvSpPr>
        <p:spPr>
          <a:xfrm>
            <a:off x="1189825" y="583465"/>
            <a:ext cx="7772400" cy="9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have a demo</a:t>
            </a:r>
            <a:endParaRPr/>
          </a:p>
        </p:txBody>
      </p:sp>
      <p:sp>
        <p:nvSpPr>
          <p:cNvPr id="287" name="Google Shape;287;p36"/>
          <p:cNvSpPr txBox="1"/>
          <p:nvPr>
            <p:ph idx="1" type="body"/>
          </p:nvPr>
        </p:nvSpPr>
        <p:spPr>
          <a:xfrm>
            <a:off x="1052125" y="1433535"/>
            <a:ext cx="7772400" cy="334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Because seamus was too lazy to make slides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do it?</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Approach your network from the mindset of an attacker</a:t>
            </a:r>
            <a:endParaRPr sz="1800"/>
          </a:p>
          <a:p>
            <a:pPr indent="-342900" lvl="0" marL="457200" rtl="0" algn="l">
              <a:spcBef>
                <a:spcPts val="0"/>
              </a:spcBef>
              <a:spcAft>
                <a:spcPts val="0"/>
              </a:spcAft>
              <a:buSzPts val="1800"/>
              <a:buChar char="●"/>
            </a:pPr>
            <a:r>
              <a:rPr lang="en" sz="1800"/>
              <a:t>Look at the difference between how your network is supposed to be, and how it is</a:t>
            </a:r>
            <a:endParaRPr sz="1800"/>
          </a:p>
          <a:p>
            <a:pPr indent="-342900" lvl="0" marL="457200" rtl="0" algn="l">
              <a:spcBef>
                <a:spcPts val="0"/>
              </a:spcBef>
              <a:spcAft>
                <a:spcPts val="0"/>
              </a:spcAft>
              <a:buSzPts val="1800"/>
              <a:buChar char="●"/>
            </a:pPr>
            <a:r>
              <a:rPr lang="en" sz="1800"/>
              <a:t>It’s fun</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Penetration Testing vs Red Teams</a:t>
            </a:r>
            <a:endParaRPr/>
          </a:p>
        </p:txBody>
      </p:sp>
      <p:sp>
        <p:nvSpPr>
          <p:cNvPr id="158" name="Google Shape;158;p17"/>
          <p:cNvSpPr txBox="1"/>
          <p:nvPr>
            <p:ph idx="1" type="body"/>
          </p:nvPr>
        </p:nvSpPr>
        <p:spPr>
          <a:xfrm>
            <a:off x="832850" y="1567550"/>
            <a:ext cx="79167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Penetration testing is a time-bound assessment with the goal of finding as many vulnerabilities and misconfigurations as possible, along with the potential impact of those findings (eg. Domain Admin)</a:t>
            </a:r>
            <a:endParaRPr sz="1800"/>
          </a:p>
          <a:p>
            <a:pPr indent="-342900" lvl="0" marL="457200" rtl="0" algn="l">
              <a:spcBef>
                <a:spcPts val="0"/>
              </a:spcBef>
              <a:spcAft>
                <a:spcPts val="0"/>
              </a:spcAft>
              <a:buSzPts val="1800"/>
              <a:buChar char="●"/>
            </a:pPr>
            <a:r>
              <a:rPr lang="en" sz="1800"/>
              <a:t>Red team assessments are not scoped to find as many vulnerabilities as possible, but to test the detection and response capabilities of the blue team</a:t>
            </a:r>
            <a:endParaRPr sz="1800"/>
          </a:p>
          <a:p>
            <a:pPr indent="-342900" lvl="1" marL="914400" rtl="0" algn="l">
              <a:spcBef>
                <a:spcPts val="0"/>
              </a:spcBef>
              <a:spcAft>
                <a:spcPts val="0"/>
              </a:spcAft>
              <a:buSzPts val="1800"/>
              <a:buChar char="○"/>
            </a:pPr>
            <a:r>
              <a:rPr lang="en" sz="1800"/>
              <a:t>Can emulate specific threat actors in the organization’s threat model</a:t>
            </a:r>
            <a:endParaRPr sz="1800"/>
          </a:p>
          <a:p>
            <a:pPr indent="-342900" lvl="0" marL="457200" rtl="0" algn="l">
              <a:spcBef>
                <a:spcPts val="0"/>
              </a:spcBef>
              <a:spcAft>
                <a:spcPts val="0"/>
              </a:spcAft>
              <a:buSzPts val="1800"/>
              <a:buChar char="●"/>
            </a:pPr>
            <a:r>
              <a:rPr lang="en" sz="1800"/>
              <a:t>Penetration tests are </a:t>
            </a:r>
            <a:r>
              <a:rPr i="1" lang="en" sz="1800"/>
              <a:t>usually</a:t>
            </a:r>
            <a:r>
              <a:rPr lang="en" sz="1800"/>
              <a:t> from outside consulting organizations, and red teams are </a:t>
            </a:r>
            <a:r>
              <a:rPr i="1" lang="en" sz="1800"/>
              <a:t>usually </a:t>
            </a:r>
            <a:r>
              <a:rPr lang="en" sz="1800"/>
              <a:t>internal to a company.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59400"/>
            <a:ext cx="5381100" cy="10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Penetration testing lifecycle</a:t>
            </a:r>
            <a:endParaRPr/>
          </a:p>
        </p:txBody>
      </p:sp>
      <p:pic>
        <p:nvPicPr>
          <p:cNvPr id="164" name="Google Shape;164;p18"/>
          <p:cNvPicPr preferRelativeResize="0"/>
          <p:nvPr/>
        </p:nvPicPr>
        <p:blipFill>
          <a:blip r:embed="rId3">
            <a:alphaModFix/>
          </a:blip>
          <a:stretch>
            <a:fillRect/>
          </a:stretch>
        </p:blipFill>
        <p:spPr>
          <a:xfrm>
            <a:off x="2484125" y="730850"/>
            <a:ext cx="7788599" cy="4412650"/>
          </a:xfrm>
          <a:prstGeom prst="rect">
            <a:avLst/>
          </a:prstGeom>
          <a:noFill/>
          <a:ln>
            <a:noFill/>
          </a:ln>
        </p:spPr>
      </p:pic>
      <p:sp>
        <p:nvSpPr>
          <p:cNvPr id="165" name="Google Shape;165;p18"/>
          <p:cNvSpPr txBox="1"/>
          <p:nvPr>
            <p:ph idx="1" type="body"/>
          </p:nvPr>
        </p:nvSpPr>
        <p:spPr>
          <a:xfrm>
            <a:off x="773100" y="1972550"/>
            <a:ext cx="3798900" cy="24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Broadly</a:t>
            </a:r>
            <a:r>
              <a:rPr lang="en" sz="1800"/>
              <a:t> defined phases of an assessment</a:t>
            </a:r>
            <a:endParaRPr sz="1800"/>
          </a:p>
          <a:p>
            <a:pPr indent="0" lvl="0" marL="0" rtl="0" algn="l">
              <a:spcBef>
                <a:spcPts val="1600"/>
              </a:spcBef>
              <a:spcAft>
                <a:spcPts val="1600"/>
              </a:spcAft>
              <a:buNone/>
            </a:pPr>
            <a:r>
              <a:rPr lang="en" sz="1800"/>
              <a:t>A key part of penetration testing is reporting</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Attacker Lifecycle</a:t>
            </a:r>
            <a:endParaRPr/>
          </a:p>
        </p:txBody>
      </p:sp>
      <p:pic>
        <p:nvPicPr>
          <p:cNvPr id="171" name="Google Shape;171;p19"/>
          <p:cNvPicPr preferRelativeResize="0"/>
          <p:nvPr/>
        </p:nvPicPr>
        <p:blipFill>
          <a:blip r:embed="rId3">
            <a:alphaModFix/>
          </a:blip>
          <a:stretch>
            <a:fillRect/>
          </a:stretch>
        </p:blipFill>
        <p:spPr>
          <a:xfrm>
            <a:off x="221150" y="1505400"/>
            <a:ext cx="8588126" cy="3111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a:t>Reconnaissance</a:t>
            </a:r>
            <a:r>
              <a:rPr lang="en"/>
              <a:t> </a:t>
            </a:r>
            <a:endParaRPr/>
          </a:p>
        </p:txBody>
      </p:sp>
      <p:pic>
        <p:nvPicPr>
          <p:cNvPr id="177" name="Google Shape;177;p20"/>
          <p:cNvPicPr preferRelativeResize="0"/>
          <p:nvPr/>
        </p:nvPicPr>
        <p:blipFill>
          <a:blip r:embed="rId3">
            <a:alphaModFix/>
          </a:blip>
          <a:stretch>
            <a:fillRect/>
          </a:stretch>
        </p:blipFill>
        <p:spPr>
          <a:xfrm>
            <a:off x="3490400" y="2886525"/>
            <a:ext cx="4771526" cy="2221000"/>
          </a:xfrm>
          <a:prstGeom prst="rect">
            <a:avLst/>
          </a:prstGeom>
          <a:noFill/>
          <a:ln>
            <a:noFill/>
          </a:ln>
        </p:spPr>
      </p:pic>
      <p:pic>
        <p:nvPicPr>
          <p:cNvPr id="178" name="Google Shape;178;p20"/>
          <p:cNvPicPr preferRelativeResize="0"/>
          <p:nvPr/>
        </p:nvPicPr>
        <p:blipFill>
          <a:blip r:embed="rId4">
            <a:alphaModFix/>
          </a:blip>
          <a:stretch>
            <a:fillRect/>
          </a:stretch>
        </p:blipFill>
        <p:spPr>
          <a:xfrm>
            <a:off x="5031046" y="665526"/>
            <a:ext cx="4112956" cy="2221001"/>
          </a:xfrm>
          <a:prstGeom prst="rect">
            <a:avLst/>
          </a:prstGeom>
          <a:noFill/>
          <a:ln>
            <a:noFill/>
          </a:ln>
        </p:spPr>
      </p:pic>
      <p:sp>
        <p:nvSpPr>
          <p:cNvPr id="179" name="Google Shape;179;p20"/>
          <p:cNvSpPr txBox="1"/>
          <p:nvPr>
            <p:ph idx="1" type="body"/>
          </p:nvPr>
        </p:nvSpPr>
        <p:spPr>
          <a:xfrm>
            <a:off x="243600" y="1544625"/>
            <a:ext cx="34032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Involves gathering information about the target</a:t>
            </a:r>
            <a:endParaRPr sz="1800"/>
          </a:p>
          <a:p>
            <a:pPr indent="-342900" lvl="0" marL="457200" rtl="0" algn="l">
              <a:spcBef>
                <a:spcPts val="0"/>
              </a:spcBef>
              <a:spcAft>
                <a:spcPts val="0"/>
              </a:spcAft>
              <a:buSzPts val="1800"/>
              <a:buChar char="●"/>
            </a:pPr>
            <a:r>
              <a:rPr lang="en" sz="1800"/>
              <a:t>This information can be technical information or business information</a:t>
            </a:r>
            <a:endParaRPr sz="1800"/>
          </a:p>
          <a:p>
            <a:pPr indent="-342900" lvl="0" marL="457200" rtl="0" algn="l">
              <a:spcBef>
                <a:spcPts val="0"/>
              </a:spcBef>
              <a:spcAft>
                <a:spcPts val="0"/>
              </a:spcAft>
              <a:buSzPts val="1800"/>
              <a:buChar char="●"/>
            </a:pPr>
            <a:r>
              <a:rPr lang="en" sz="1800"/>
              <a:t>This can often be collected without any chance of the target detecting it</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1.5 Enumeration</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goal in this stage is to identify exactly what versions of which services are running</a:t>
            </a:r>
            <a:endParaRPr sz="1800"/>
          </a:p>
          <a:p>
            <a:pPr indent="-342900" lvl="0" marL="457200" rtl="0" algn="l">
              <a:spcBef>
                <a:spcPts val="0"/>
              </a:spcBef>
              <a:spcAft>
                <a:spcPts val="0"/>
              </a:spcAft>
              <a:buSzPts val="1800"/>
              <a:buChar char="●"/>
            </a:pPr>
            <a:r>
              <a:rPr lang="en" sz="1800"/>
              <a:t>Look for known exploits to which those specific versions are vulnerable</a:t>
            </a:r>
            <a:endParaRPr sz="1800"/>
          </a:p>
          <a:p>
            <a:pPr indent="-342900" lvl="0" marL="457200" rtl="0" algn="l">
              <a:spcBef>
                <a:spcPts val="0"/>
              </a:spcBef>
              <a:spcAft>
                <a:spcPts val="0"/>
              </a:spcAft>
              <a:buSzPts val="1800"/>
              <a:buChar char="●"/>
            </a:pPr>
            <a:r>
              <a:rPr lang="en" sz="1800"/>
              <a:t>Are there common misconfigurations which show up a lot with these specific technologies?</a:t>
            </a:r>
            <a:endParaRPr sz="1800"/>
          </a:p>
          <a:p>
            <a:pPr indent="-342900" lvl="0" marL="457200" rtl="0" algn="l">
              <a:spcBef>
                <a:spcPts val="0"/>
              </a:spcBef>
              <a:spcAft>
                <a:spcPts val="0"/>
              </a:spcAft>
              <a:buSzPts val="1800"/>
              <a:buChar char="●"/>
            </a:pPr>
            <a:r>
              <a:rPr lang="en" sz="1800"/>
              <a:t>How do you test for these misconfigurations?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Compromise</a:t>
            </a:r>
            <a:endParaRPr/>
          </a:p>
        </p:txBody>
      </p:sp>
      <p:sp>
        <p:nvSpPr>
          <p:cNvPr id="191" name="Google Shape;191;p22"/>
          <p:cNvSpPr txBox="1"/>
          <p:nvPr>
            <p:ph idx="1" type="body"/>
          </p:nvPr>
        </p:nvSpPr>
        <p:spPr>
          <a:xfrm>
            <a:off x="1255800" y="1567550"/>
            <a:ext cx="7122300" cy="1098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Actually breaking into machines, often what people think about when thinking of “hacking”</a:t>
            </a:r>
            <a:endParaRPr sz="1800"/>
          </a:p>
        </p:txBody>
      </p:sp>
      <p:pic>
        <p:nvPicPr>
          <p:cNvPr id="192" name="Google Shape;192;p22"/>
          <p:cNvPicPr preferRelativeResize="0"/>
          <p:nvPr/>
        </p:nvPicPr>
        <p:blipFill>
          <a:blip r:embed="rId3">
            <a:alphaModFix/>
          </a:blip>
          <a:stretch>
            <a:fillRect/>
          </a:stretch>
        </p:blipFill>
        <p:spPr>
          <a:xfrm>
            <a:off x="4628000" y="2723400"/>
            <a:ext cx="4206725" cy="2362225"/>
          </a:xfrm>
          <a:prstGeom prst="rect">
            <a:avLst/>
          </a:prstGeom>
          <a:noFill/>
          <a:ln>
            <a:noFill/>
          </a:ln>
        </p:spPr>
      </p:pic>
      <p:pic>
        <p:nvPicPr>
          <p:cNvPr id="193" name="Google Shape;193;p22"/>
          <p:cNvPicPr preferRelativeResize="0"/>
          <p:nvPr/>
        </p:nvPicPr>
        <p:blipFill>
          <a:blip r:embed="rId4">
            <a:alphaModFix/>
          </a:blip>
          <a:stretch>
            <a:fillRect/>
          </a:stretch>
        </p:blipFill>
        <p:spPr>
          <a:xfrm>
            <a:off x="166775" y="2665538"/>
            <a:ext cx="4405226" cy="2477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