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ad9afa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ad9afa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0ad9afa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0ad9afa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0ad9afaa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0ad9afaa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ad9afaa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0ad9afaa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0ad9afa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0ad9afa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0ad9afaa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0ad9afaa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0ad9afaa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0ad9afaa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be2b28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be2b28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0be2b28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0be2b28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0be9bff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0be9bff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0ad9afa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0ad9afa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ad9afaa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ad9afaa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392f4a3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392f4a3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0ad9afaa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0ad9afaa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0ad9afa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0ad9afa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0ad9afa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0ad9afa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0ad9afa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0ad9afa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17" name="Google Shape;17;p2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-6688" y="4542735"/>
            <a:ext cx="4125038" cy="615280"/>
            <a:chOff x="-6689" y="4553623"/>
            <a:chExt cx="4125038" cy="615280"/>
          </a:xfrm>
        </p:grpSpPr>
        <p:sp>
          <p:nvSpPr>
            <p:cNvPr id="21" name="Google Shape;21;p2"/>
            <p:cNvSpPr/>
            <p:nvPr/>
          </p:nvSpPr>
          <p:spPr>
            <a:xfrm rot="-5400000">
              <a:off x="1754199" y="2802373"/>
              <a:ext cx="612900" cy="41154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1604621" y="3152903"/>
              <a:ext cx="410700" cy="3621300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1462262" y="3453391"/>
              <a:ext cx="241800" cy="31797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2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 rot="5400000">
            <a:off x="3127200" y="-936452"/>
            <a:ext cx="3346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 rot="5400000">
            <a:off x="5562600" y="1504950"/>
            <a:ext cx="419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92" name="Google Shape;92;p12"/>
          <p:cNvSpPr txBox="1"/>
          <p:nvPr>
            <p:ph idx="1" type="body"/>
          </p:nvPr>
        </p:nvSpPr>
        <p:spPr>
          <a:xfrm rot="5400000">
            <a:off x="1600200" y="-247650"/>
            <a:ext cx="4191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885025" y="206250"/>
            <a:ext cx="7505700" cy="954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rtl="0">
              <a:spcBef>
                <a:spcPts val="1200"/>
              </a:spcBef>
              <a:spcAft>
                <a:spcPts val="0"/>
              </a:spcAft>
              <a:buSzPts val="2100"/>
              <a:buChar char="•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9144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2" type="body"/>
          </p:nvPr>
        </p:nvSpPr>
        <p:spPr>
          <a:xfrm>
            <a:off x="4876800" y="1280160"/>
            <a:ext cx="3810000" cy="3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4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5638800" y="3109077"/>
            <a:ext cx="3515543" cy="2048439"/>
            <a:chOff x="5638800" y="3109076"/>
            <a:chExt cx="3515543" cy="2048439"/>
          </a:xfrm>
        </p:grpSpPr>
        <p:cxnSp>
          <p:nvCxnSpPr>
            <p:cNvPr id="54" name="Google Shape;54;p6"/>
            <p:cNvCxnSpPr/>
            <p:nvPr/>
          </p:nvCxnSpPr>
          <p:spPr>
            <a:xfrm flipH="1" rot="10800000">
              <a:off x="5638800" y="3109076"/>
              <a:ext cx="3515400" cy="2037000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6"/>
            <p:cNvCxnSpPr/>
            <p:nvPr/>
          </p:nvCxnSpPr>
          <p:spPr>
            <a:xfrm flipH="1" rot="10800000">
              <a:off x="6004643" y="3333815"/>
              <a:ext cx="3149700" cy="1823700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6" name="Google Shape;56;p6"/>
            <p:cNvCxnSpPr/>
            <p:nvPr/>
          </p:nvCxnSpPr>
          <p:spPr>
            <a:xfrm flipH="1" rot="10800000">
              <a:off x="6388342" y="3549840"/>
              <a:ext cx="2766000" cy="1600200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914400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9144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3" type="body"/>
          </p:nvPr>
        </p:nvSpPr>
        <p:spPr>
          <a:xfrm>
            <a:off x="4873752" y="1276350"/>
            <a:ext cx="381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4" type="body"/>
          </p:nvPr>
        </p:nvSpPr>
        <p:spPr>
          <a:xfrm>
            <a:off x="4876800" y="2038350"/>
            <a:ext cx="38100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914400" y="1276350"/>
            <a:ext cx="3048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None/>
              <a:defRPr b="0" i="0" sz="2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4114800" y="438150"/>
            <a:ext cx="4572000" cy="4191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914400" y="3181350"/>
            <a:ext cx="3048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906" y="-2381"/>
            <a:ext cx="615280" cy="3921881"/>
            <a:chOff x="-11906" y="-2381"/>
            <a:chExt cx="615280" cy="3921881"/>
          </a:xfrm>
        </p:grpSpPr>
        <p:sp>
          <p:nvSpPr>
            <p:cNvPr id="7" name="Google Shape;7;p1"/>
            <p:cNvSpPr/>
            <p:nvPr/>
          </p:nvSpPr>
          <p:spPr>
            <a:xfrm>
              <a:off x="-9526" y="0"/>
              <a:ext cx="612900" cy="39195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-11906" y="0"/>
              <a:ext cx="410700" cy="34218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7144" y="-2381"/>
              <a:ext cx="238800" cy="297660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914400" y="4767264"/>
            <a:ext cx="1676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590801" y="4767264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700" lvl="2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" lvl="3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" lvl="5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924801" y="4767264"/>
            <a:ext cx="762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ctrTitle"/>
          </p:nvPr>
        </p:nvSpPr>
        <p:spPr>
          <a:xfrm>
            <a:off x="823775" y="1822825"/>
            <a:ext cx="7674900" cy="14481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Linux Hardening</a:t>
            </a:r>
            <a:endParaRPr sz="4800"/>
          </a:p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1028324" y="3270925"/>
            <a:ext cx="6553200" cy="1314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RJ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Surface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Surface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Attack surface: combination of all methods an attacker could use to gain access to a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Need to be aware of what services services are running on a system and how to secure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Need to know what is coming in and out of network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Processes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</a:t>
            </a:r>
            <a:r>
              <a:rPr lang="en"/>
              <a:t>s -ef | less -S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2833411"/>
            <a:ext cx="7772401" cy="160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Listening Network Connections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netstat -tulpn</a:t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87" y="2443575"/>
            <a:ext cx="7673425" cy="23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Hardening Services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Services in Linux are highly configurable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come with a configuration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Usually many security configuration options available - research them and configure the service properly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Usually can just google “securing whatever service” and someone’s written a guide about 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Patching Service Vulnerabilities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Check for out of date services and make sure you are running the latest version!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Research CVEs for services and apply appropriate mitigations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Firewall Rules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Will go into this in much more depth in a couple weeks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Can set rules on what traffic is allowed in and out of a computer or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Show firewall rules using iptables -nvL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Protocol for remotely accessing a Linux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Pay very close attention to how SSH is configured!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/etc/ssh/sshd_config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and Logging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Bash history of a user is stored in .bash_history file in their home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Logs are stored in /var/log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/var/log/auth.log shows all authentication attempts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often have their own log files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ctrTitle"/>
          </p:nvPr>
        </p:nvSpPr>
        <p:spPr>
          <a:xfrm>
            <a:off x="1219199" y="438150"/>
            <a:ext cx="6553200" cy="15003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>
            <p:ph idx="1" type="subTitle"/>
          </p:nvPr>
        </p:nvSpPr>
        <p:spPr>
          <a:xfrm>
            <a:off x="1219199" y="1962150"/>
            <a:ext cx="6553200" cy="1314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47700"/>
            <a:ext cx="8139607" cy="50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219200" y="1657351"/>
            <a:ext cx="6705600" cy="20733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Users, Groups, and Permissions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219199" y="3713450"/>
            <a:ext cx="5303400" cy="915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 of Least Privilege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user should have the minimum amount of privilege required for completing their activities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If an unprivileged account is compromised, attackers can’t do much with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Create users and groups with permissions for specific purposes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Listing Users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/>
              <a:t> command shows lots of info about who is logged in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TTY - Terminal given to directly connected user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PTS - Terminal given to remotely connected user (i.e. ssh or telnet)</a:t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889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300" y="2085050"/>
            <a:ext cx="7407400" cy="11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/etc/passwd, /etc/group, /etc/shadow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/etc/passwd stores info about each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UID, GID, home dir, shell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/bin/false vs /usr/sbin/nologin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/etc/group stores info about each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GID and users who belong to the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/etc/shadow stores password hashes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type, salt, password hash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/etc/sudoers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Specifies who can run commands that require root privileges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Format: user (host)=(user:group) commands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Permissions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295375"/>
            <a:ext cx="7772400" cy="7092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>
            <a:off x="1198750" y="2004600"/>
            <a:ext cx="501900" cy="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>
            <a:off x="1700650" y="2004600"/>
            <a:ext cx="501900" cy="27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2202550" y="2004600"/>
            <a:ext cx="501900" cy="2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914400" y="2175999"/>
            <a:ext cx="7772400" cy="24471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">
                <a:solidFill>
                  <a:srgbClr val="FF0000"/>
                </a:solidFill>
              </a:rPr>
              <a:t>Owner can read, write, and execute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2100"/>
              <a:buChar char="●"/>
            </a:pPr>
            <a:r>
              <a:rPr lang="en">
                <a:solidFill>
                  <a:srgbClr val="00FFFF"/>
                </a:solidFill>
              </a:rPr>
              <a:t>Members in owner’s group can read and write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2100"/>
              <a:buChar char="●"/>
            </a:pPr>
            <a:r>
              <a:rPr lang="en">
                <a:solidFill>
                  <a:srgbClr val="00FF00"/>
                </a:solidFill>
              </a:rPr>
              <a:t>All other users can read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914400" y="205978"/>
            <a:ext cx="7772400" cy="9180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owner, group, and permissions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914400" y="1276348"/>
            <a:ext cx="7772400" cy="3346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</a:t>
            </a:r>
            <a:r>
              <a:rPr lang="en"/>
              <a:t>hown [user] [path]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</a:t>
            </a:r>
            <a:r>
              <a:rPr lang="en"/>
              <a:t>hgrp [group] [path]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</a:t>
            </a:r>
            <a:r>
              <a:rPr lang="en"/>
              <a:t>hmod [permissions] [path]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