
<file path=[Content_Types].xml><?xml version="1.0" encoding="utf-8"?>
<Types xmlns="http://schemas.openxmlformats.org/package/2006/content-types">
  <Default ContentType="image/gif" Extension="gif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e0bc8f8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e0bc8f8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1e0bc8f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1e0bc8f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1e0bc8f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1e0bc8f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e0bc8f8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e0bc8f8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e0bc8f8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e0bc8f8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1e0bc8f83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1e0bc8f8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1e0bc8f8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1e0bc8f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1e0bc8f8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1e0bc8f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1e0bc8f8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1e0bc8f8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e0bc8f8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e0bc8f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e0bc8f8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e0bc8f8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ad9afa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ad9afa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80a669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80a669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e0bc8f8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e0bc8f8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1e0bc8f8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1e0bc8f8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80a669f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80a669f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1e0bc8f8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1e0bc8f8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17" name="Google Shape;17;p2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-6688" y="4542735"/>
            <a:ext cx="4125038" cy="615280"/>
            <a:chOff x="-6689" y="4553623"/>
            <a:chExt cx="4125038" cy="61528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754199" y="2802373"/>
              <a:ext cx="612900" cy="4115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2735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1604621" y="3152903"/>
              <a:ext cx="410700" cy="3621300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120000" y="99350"/>
                  </a:lnTo>
                  <a:cubicBezTo>
                    <a:pt x="119885" y="68437"/>
                    <a:pt x="118711" y="30912"/>
                    <a:pt x="118596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1462262" y="3453391"/>
              <a:ext cx="241800" cy="31797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8585" y="106399"/>
                  </a:lnTo>
                  <a:cubicBezTo>
                    <a:pt x="118454" y="73489"/>
                    <a:pt x="120124" y="32910"/>
                    <a:pt x="119993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1219199" y="438150"/>
            <a:ext cx="655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219199" y="1962150"/>
            <a:ext cx="6553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127200" y="-936452"/>
            <a:ext cx="3346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5562600" y="1504950"/>
            <a:ext cx="41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1600200" y="-247650"/>
            <a:ext cx="4191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885025" y="206250"/>
            <a:ext cx="7505700" cy="954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rtl="0">
              <a:spcBef>
                <a:spcPts val="1200"/>
              </a:spcBef>
              <a:spcAft>
                <a:spcPts val="0"/>
              </a:spcAft>
              <a:buSzPts val="2100"/>
              <a:buChar char="•"/>
              <a:defRPr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2pPr>
            <a:lvl3pPr indent="-304800" lvl="2" marL="1371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9144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48768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219200" y="1657351"/>
            <a:ext cx="67056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219199" y="3713450"/>
            <a:ext cx="5303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54" name="Google Shape;54;p6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6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6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14400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9144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873752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8768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906" y="-2381"/>
            <a:ext cx="615280" cy="3921881"/>
            <a:chOff x="-11906" y="-2381"/>
            <a:chExt cx="615280" cy="3921881"/>
          </a:xfrm>
        </p:grpSpPr>
        <p:sp>
          <p:nvSpPr>
            <p:cNvPr id="7" name="Google Shape;7;p1"/>
            <p:cNvSpPr/>
            <p:nvPr/>
          </p:nvSpPr>
          <p:spPr>
            <a:xfrm>
              <a:off x="-9526" y="0"/>
              <a:ext cx="612900" cy="3919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1373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-11906" y="0"/>
              <a:ext cx="410700" cy="3421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8146"/>
                  </a:lnTo>
                  <a:lnTo>
                    <a:pt x="119656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-7144" y="-2381"/>
              <a:ext cx="238800" cy="2976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9999" y="105470"/>
                  </a:lnTo>
                  <a:cubicBezTo>
                    <a:pt x="119866" y="70313"/>
                    <a:pt x="119734" y="35156"/>
                    <a:pt x="119601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823775" y="1822825"/>
            <a:ext cx="7674900" cy="1448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Windows Security</a:t>
            </a:r>
            <a:endParaRPr sz="4800"/>
          </a:p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028324" y="3270925"/>
            <a:ext cx="6553200" cy="1314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Anna and Seamus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 on Disk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rgbClr val="FFFFFF"/>
                </a:solidFill>
              </a:rPr>
              <a:t>NTDS.dit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rgbClr val="FFFFFF"/>
                </a:solidFill>
              </a:rPr>
              <a:t>SYSVOL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Group Policies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Logon scripts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Folders to sync data between DC’s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NETLOGON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Symlink to logon scripts in \SYSVOL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Admin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Full control of the domain and everything in it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Admin on the Domain Controllers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Admin on all workstations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Admin on all servers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Everything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2316950" y="791800"/>
            <a:ext cx="4119000" cy="348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est.gif"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500" y="765625"/>
            <a:ext cx="4259901" cy="35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work-diagram-ActiveDirectoryHierarchicalStructure.png"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463" y="152400"/>
            <a:ext cx="73810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log-Before.jpg"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25" y="101275"/>
            <a:ext cx="810254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Policy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GP provides centralized management and configuration of the OS and applications’ settings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 set of configurations is grouped into a Group Policy Object (GPO)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AD can distribute GPOs to computers in the 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Every computer pulls the policy every 90 minutes and checks for updates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Really powerful for enforcing desired state across multiple computers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Kerberos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rgbClr val="FFFFFF"/>
                </a:solidFill>
              </a:rPr>
              <a:t>Authentication protocol, uses “tickets” to allow users to authenticate to each other, establish trust about who you are talking to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rgbClr val="FFFFFF"/>
                </a:solidFill>
              </a:rPr>
              <a:t>MIT developed it, open source</a:t>
            </a:r>
            <a:endParaRPr>
              <a:solidFill>
                <a:srgbClr val="FFFF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●"/>
            </a:pPr>
            <a:r>
              <a:rPr lang="en">
                <a:solidFill>
                  <a:srgbClr val="FFFFFF"/>
                </a:solidFill>
              </a:rPr>
              <a:t>Used everywhere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BSD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OS X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Solaris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HP-UX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Windows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Linux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Kerberos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KDC - Key Distribution Center - the service which supplies the keys.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krbtgt - the user account which runs the KDC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TGT - Ticket Granting Ticket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Represents the user after being authenticated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derive other tickets from this, for services and stuff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Stays valid for ~10 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Encrypted and signed by krbtgt key!!!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Attacking the Domain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There are two major ways to move around a domain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Attack NTLM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Pass hashes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Attack Kerberos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Golden/silver tickets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Windows Internals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Registry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SAM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Active Directory basics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stuff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Group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Security concerns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Windows Registry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 hierarchical key-value store, with 5 root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HKLM - Computer Specific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HKCC - Runtime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HKCU - Information specific to currently logged in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HKCR - Information for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HKU - all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HKEY_PERF_DATA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Not stored as a standard hive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How the performance subsystem is implemented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Security Authority (LSA)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Windows subsystem responsible for managing authentication and local security policy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Local security policy determines: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users can access the system and in what way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users have which permissions on the system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forms of auditing are being performed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Accounts Manager (SAM)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Database that stores users’ password hashes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Two password hashing algorithms have been used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 Manager (LM) hash</a:t>
            </a:r>
            <a:endParaRPr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NT (NTLM) hash</a:t>
            </a:r>
            <a:endParaRPr/>
          </a:p>
          <a:p>
            <a:pPr indent="0" lvl="0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On most modern Windows OS versions, the SAM file is </a:t>
            </a:r>
            <a:br>
              <a:rPr lang="en"/>
            </a:br>
            <a:r>
              <a:rPr lang="en"/>
              <a:t>encrypted to prevent password cracking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Services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Directory Service maps a network resource (applications, services, printers, computers, users) to a network address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DNS can be considered a directory service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Many different directory servers out there - IBM, Oracle, Microsoft implemented proprietary ones, as well as open source alternatives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LDAP!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Open, vendor neutral protocol for accessing directory services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Originally an alternative to X.500 for the TCP/IP protocol suite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Plain English: “Search in the company email directory for all people located in Nashville, whose name contains “Bob”, return their full name, title, email, and description”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Directory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“Active Directory…keeps track of your user accounts and passwords, storing them in one protected location, improving your users security”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“An LDAP enabled database with LDAP dependent applications and services on top of it such as DNS, kerberos, etc”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“...a centralized and standardized system that automates network management of user data, security, and distributed resources…”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...but what is it really?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distributed, Jet database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Directory System Agent (DSA)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LDAP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ADSI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Jet makes it fast, DSA gives it LDAP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