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Roboto Slab"/>
      <p:regular r:id="rId33"/>
      <p:bold r:id="rId34"/>
    </p:embeddedFont>
    <p:embeddedFont>
      <p:font typeface="Robo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F3A8BD2-0B43-411A-8D82-6463665F2FAE}">
  <a:tblStyle styleId="{AF3A8BD2-0B43-411A-8D82-6463665F2F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Slab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Roboto-regular.fntdata"/><Relationship Id="rId12" Type="http://schemas.openxmlformats.org/officeDocument/2006/relationships/slide" Target="slides/slide6.xml"/><Relationship Id="rId34" Type="http://schemas.openxmlformats.org/officeDocument/2006/relationships/font" Target="fonts/RobotoSlab-bold.fntdata"/><Relationship Id="rId15" Type="http://schemas.openxmlformats.org/officeDocument/2006/relationships/slide" Target="slides/slide9.xml"/><Relationship Id="rId37" Type="http://schemas.openxmlformats.org/officeDocument/2006/relationships/font" Target="fonts/Roboto-italic.fntdata"/><Relationship Id="rId14" Type="http://schemas.openxmlformats.org/officeDocument/2006/relationships/slide" Target="slides/slide8.xml"/><Relationship Id="rId36" Type="http://schemas.openxmlformats.org/officeDocument/2006/relationships/font" Target="fonts/Roboto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57936287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57936287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57936287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57936287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57936287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57936287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57936287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57936287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57936287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57936287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should have been 15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57936287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57936287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557936287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557936287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57936287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57936287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557936287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557936287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57936287b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57936287b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5e9e4310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5e9e4310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57936287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557936287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57936287b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57936287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57936287b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57936287b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57f8cad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57f8cad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57f8cad6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57f8cad6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57f8cad6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57f8cad6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57f8cad6f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57f8cad6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5e9e4310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5e9e4310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VR / Malware: they don’t always give you source lol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Interoperability: Somebody wrote Samba...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55e9e4310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55e9e4310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5e9e43100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5e9e4310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5793628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5793628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57936287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57936287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57936287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57936287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is 31.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57936287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57936287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Reverse Engineering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Zack Orndorff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xor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 little operation. Can be used for lame encryption, you’ll see this in CTFs and malware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xor rax, rax sets rax to 0. Used often by compilers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Here’s why: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0:  48 31 c0                xor    rax,rax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3:  48 c7 c0 00 00 00 00    mov    rax,0x0</a:t>
            </a:r>
            <a:endParaRPr sz="24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Conditionals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87900" y="1489825"/>
            <a:ext cx="4184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Usually consist of a cmp then a jCC instruction, where CC is a </a:t>
            </a:r>
            <a:r>
              <a:rPr i="1" lang="en"/>
              <a:t>condition code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Options include e (equal), ne (not equal), le (less than or equal), etc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Signedness sometimes matters, but less than you’d think. 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4716325" y="1489825"/>
            <a:ext cx="4184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mov rax, &lt;some_num&gt;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cmp rax, 10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jle small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call print_large_msg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jmp end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small: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call print_small_msg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end: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Flags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87900" y="1489825"/>
            <a:ext cx="4184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happening here?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cmp instruction sets flags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Most arithmetic also sets flags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Zero, Signed, Overflow, Carry, etc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Conditional jumps use flags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 ignore all but the Zero flag, the rest make sense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4716325" y="1489825"/>
            <a:ext cx="4184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sub rax, 10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jle small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call print_large_msg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jmp end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small: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call print_small_msg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end: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Intel String Instructions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Nobody knows what “repne movsq” means off the top of their head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Instructions that start with “repne” tend to mean “keep doing the thing to the right until some condition is met”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Make doing certain operations on strings faster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Just look them up… no shame in that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exercise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87900" y="1489825"/>
            <a:ext cx="4262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mov rdi, &lt;some_number&gt;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lea rdi, [rdi+rdi]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 rdi, 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cmp rdi, 50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jge err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cmp rdi, 30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jle err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4795275" y="1489825"/>
            <a:ext cx="4262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sub rdi, 30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cmp rdi, 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jge err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call print_success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jmp done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err: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call print_error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done: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call exit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Stack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87900" y="1489825"/>
            <a:ext cx="4184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a stack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rsp points to the top item on the stack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Confusingly, the stack grows down the address space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But that’s ok!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push and pop let you, well, push and pop things</a:t>
            </a:r>
            <a:endParaRPr/>
          </a:p>
        </p:txBody>
      </p:sp>
      <p:graphicFrame>
        <p:nvGraphicFramePr>
          <p:cNvPr id="154" name="Google Shape;154;p27"/>
          <p:cNvGraphicFramePr/>
          <p:nvPr/>
        </p:nvGraphicFramePr>
        <p:xfrm>
          <a:off x="4689225" y="1489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{AF3A8BD2-0B43-411A-8D82-6463665F2FAE}</a:tableStyleId>
              </a:tblPr>
              <a:tblGrid>
                <a:gridCol w="1927800"/>
                <a:gridCol w="861600"/>
                <a:gridCol w="1394700"/>
              </a:tblGrid>
              <a:tr h="618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“bottom of stack”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0xFFF0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“bottom \0”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7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0xFFE8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0xDEADBEEF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7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0xFFE0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0xF00DBEEF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3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0xFFD8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“hithere\0”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7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0xFFD0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0x1337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34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rsp -&gt;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“top of stack”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0xFFC8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push, pop instructions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 decrements rsp by 8 and places its operand at [rsp]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(Roughly) equivalent to: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sub rsp, 8</a:t>
            </a:r>
            <a:br>
              <a:rPr lang="en"/>
            </a:br>
            <a:r>
              <a:rPr lang="en"/>
              <a:t>mov [rsp], &lt;pushed_value&gt;</a:t>
            </a:r>
            <a:br>
              <a:rPr lang="en"/>
            </a:br>
            <a:br>
              <a:rPr lang="en"/>
            </a:br>
            <a:r>
              <a:rPr lang="en"/>
              <a:t>pop does the inverse:</a:t>
            </a:r>
            <a:br>
              <a:rPr lang="en"/>
            </a:br>
            <a:r>
              <a:rPr lang="en"/>
              <a:t>mov &lt;some_reg&gt;, [rsp]</a:t>
            </a:r>
            <a:br>
              <a:rPr lang="en"/>
            </a:br>
            <a:r>
              <a:rPr lang="en"/>
              <a:t>add rsp, 8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call, ret</a:t>
            </a:r>
            <a:r>
              <a:rPr lang="en"/>
              <a:t> instructions</a:t>
            </a:r>
            <a:endParaRPr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pushes the address of the next instruction and jumps where you tell 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 call some_func is roughly equivalent to:</a:t>
            </a:r>
            <a:br>
              <a:rPr lang="en"/>
            </a:br>
            <a:r>
              <a:rPr lang="en"/>
              <a:t>push &lt;next_instruction_addr&gt;</a:t>
            </a:r>
            <a:br>
              <a:rPr lang="en"/>
            </a:br>
            <a:r>
              <a:rPr lang="en"/>
              <a:t>jmp some_func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ret pops an address off the stack and jumps there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Equivalent to</a:t>
            </a:r>
            <a:br>
              <a:rPr lang="en"/>
            </a:br>
            <a:r>
              <a:rPr lang="en"/>
              <a:t>pop rip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Stack Frame</a:t>
            </a:r>
            <a:endParaRPr/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0" y="1489825"/>
            <a:ext cx="30840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int main() {</a:t>
            </a:r>
            <a:br>
              <a:rPr lang="en"/>
            </a:br>
            <a:r>
              <a:rPr lang="en"/>
              <a:t>    func1();</a:t>
            </a:r>
            <a:br>
              <a:rPr lang="en"/>
            </a:br>
            <a:r>
              <a:rPr lang="en"/>
              <a:t>}</a:t>
            </a:r>
            <a:br>
              <a:rPr lang="en"/>
            </a:br>
            <a:r>
              <a:rPr lang="en"/>
              <a:t>void func1() {</a:t>
            </a:r>
            <a:br>
              <a:rPr lang="en"/>
            </a:br>
            <a:r>
              <a:rPr lang="en"/>
              <a:t>    func2();</a:t>
            </a:r>
            <a:br>
              <a:rPr lang="en"/>
            </a:br>
            <a:r>
              <a:rPr lang="en"/>
              <a:t>}</a:t>
            </a:r>
            <a:br>
              <a:rPr lang="en"/>
            </a:br>
            <a:r>
              <a:rPr lang="en"/>
              <a:t>void func2() {</a:t>
            </a:r>
            <a:br>
              <a:rPr lang="en"/>
            </a:br>
            <a:r>
              <a:rPr lang="en"/>
              <a:t>   int my_var = 0xDEADBEEF</a:t>
            </a:r>
            <a:br>
              <a:rPr lang="en"/>
            </a:br>
            <a:r>
              <a:rPr lang="en"/>
              <a:t>}</a:t>
            </a:r>
            <a:endParaRPr/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2453100" y="1489825"/>
            <a:ext cx="25125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call func1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func1: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push rbp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mov rbp, rsp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call func2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pop rbp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4870600" y="1489825"/>
            <a:ext cx="42735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func2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: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push rbp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mov rbp, rsp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sub rsp, 8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mov [rbp-8], 0xDEADBEEF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mov rsp, rbp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pop rbp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Stack Frame</a:t>
            </a:r>
            <a:endParaRPr/>
          </a:p>
        </p:txBody>
      </p:sp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0" y="1489825"/>
            <a:ext cx="30840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this C code: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int main() {</a:t>
            </a:r>
            <a:br>
              <a:rPr lang="en"/>
            </a:br>
            <a:r>
              <a:rPr lang="en"/>
              <a:t>    func1();</a:t>
            </a:r>
            <a:br>
              <a:rPr lang="en"/>
            </a:br>
            <a:r>
              <a:rPr lang="en"/>
              <a:t>}</a:t>
            </a:r>
            <a:br>
              <a:rPr lang="en"/>
            </a:br>
            <a:r>
              <a:rPr lang="en"/>
              <a:t>void func1() {</a:t>
            </a:r>
            <a:br>
              <a:rPr lang="en"/>
            </a:br>
            <a:r>
              <a:rPr lang="en"/>
              <a:t>    func2();</a:t>
            </a:r>
            <a:br>
              <a:rPr lang="en"/>
            </a:br>
            <a:r>
              <a:rPr lang="en"/>
              <a:t>}</a:t>
            </a:r>
            <a:br>
              <a:rPr lang="en"/>
            </a:br>
            <a:r>
              <a:rPr lang="en"/>
              <a:t>void func2() {</a:t>
            </a:r>
            <a:br>
              <a:rPr lang="en"/>
            </a:br>
            <a:r>
              <a:rPr lang="en"/>
              <a:t>   int my_var = 0xDEADBEEF</a:t>
            </a:r>
            <a:br>
              <a:rPr lang="en"/>
            </a:br>
            <a:r>
              <a:rPr lang="en"/>
              <a:t>}</a:t>
            </a:r>
            <a:endParaRPr/>
          </a:p>
        </p:txBody>
      </p:sp>
      <p:sp>
        <p:nvSpPr>
          <p:cNvPr id="181" name="Google Shape;181;p31"/>
          <p:cNvSpPr txBox="1"/>
          <p:nvPr>
            <p:ph idx="1" type="body"/>
          </p:nvPr>
        </p:nvSpPr>
        <p:spPr>
          <a:xfrm>
            <a:off x="2453100" y="1489825"/>
            <a:ext cx="25125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call func1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func1: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push rbp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mov rbp, rsp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call func2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pop rbp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82" name="Google Shape;182;p31"/>
          <p:cNvGraphicFramePr/>
          <p:nvPr/>
        </p:nvGraphicFramePr>
        <p:xfrm>
          <a:off x="4689225" y="1489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{AF3A8BD2-0B43-411A-8D82-6463665F2FAE}</a:tableStyleId>
              </a:tblPr>
              <a:tblGrid>
                <a:gridCol w="1927800"/>
                <a:gridCol w="861600"/>
                <a:gridCol w="1394700"/>
              </a:tblGrid>
              <a:tr h="618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“bottom of stack”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0xFFF0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ret addr in main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7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0xFFE8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rbp from main, saved by func1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7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rsp -&gt;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“top of stack”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0xFFE0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ret addr in func1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might I want to learn reversing?	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It’s fun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want to know how a program does something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I’ve (tried to) reverse the Binary Ninja UI module to know what APIs it uses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You do not reverse code purely for the heck of it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Stack Frame</a:t>
            </a:r>
            <a:endParaRPr/>
          </a:p>
        </p:txBody>
      </p:sp>
      <p:sp>
        <p:nvSpPr>
          <p:cNvPr id="188" name="Google Shape;188;p32"/>
          <p:cNvSpPr txBox="1"/>
          <p:nvPr>
            <p:ph idx="1" type="body"/>
          </p:nvPr>
        </p:nvSpPr>
        <p:spPr>
          <a:xfrm>
            <a:off x="0" y="1489825"/>
            <a:ext cx="30840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this C code: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int main() {</a:t>
            </a:r>
            <a:br>
              <a:rPr lang="en"/>
            </a:br>
            <a:r>
              <a:rPr lang="en"/>
              <a:t>    func1();</a:t>
            </a:r>
            <a:br>
              <a:rPr lang="en"/>
            </a:br>
            <a:r>
              <a:rPr lang="en"/>
              <a:t>}</a:t>
            </a:r>
            <a:br>
              <a:rPr lang="en"/>
            </a:br>
            <a:r>
              <a:rPr lang="en"/>
              <a:t>void func1() {</a:t>
            </a:r>
            <a:br>
              <a:rPr lang="en"/>
            </a:br>
            <a:r>
              <a:rPr lang="en"/>
              <a:t>    func2();</a:t>
            </a:r>
            <a:br>
              <a:rPr lang="en"/>
            </a:br>
            <a:r>
              <a:rPr lang="en"/>
              <a:t>}</a:t>
            </a:r>
            <a:br>
              <a:rPr lang="en"/>
            </a:br>
            <a:r>
              <a:rPr lang="en"/>
              <a:t>void func2() {</a:t>
            </a:r>
            <a:br>
              <a:rPr lang="en"/>
            </a:br>
            <a:r>
              <a:rPr lang="en"/>
              <a:t>   int my_var = 0xDEADBEEF</a:t>
            </a:r>
            <a:br>
              <a:rPr lang="en"/>
            </a:br>
            <a:r>
              <a:rPr lang="en"/>
              <a:t>}</a:t>
            </a:r>
            <a:endParaRPr/>
          </a:p>
        </p:txBody>
      </p:sp>
      <p:sp>
        <p:nvSpPr>
          <p:cNvPr id="189" name="Google Shape;189;p32"/>
          <p:cNvSpPr txBox="1"/>
          <p:nvPr>
            <p:ph idx="1" type="body"/>
          </p:nvPr>
        </p:nvSpPr>
        <p:spPr>
          <a:xfrm>
            <a:off x="2453100" y="1489825"/>
            <a:ext cx="25125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func2: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push rbp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mov rbp, rsp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sub rsp, 8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mov [rbp-8], 0xDEADBEEF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mov rsp, rbp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pop rbp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90" name="Google Shape;190;p32"/>
          <p:cNvGraphicFramePr/>
          <p:nvPr/>
        </p:nvGraphicFramePr>
        <p:xfrm>
          <a:off x="4689225" y="1489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{AF3A8BD2-0B43-411A-8D82-6463665F2FAE}</a:tableStyleId>
              </a:tblPr>
              <a:tblGrid>
                <a:gridCol w="1927800"/>
                <a:gridCol w="861600"/>
                <a:gridCol w="1394700"/>
              </a:tblGrid>
              <a:tr h="6189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“bottom of stack”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0xFFF0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ret addr in main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7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0xFFE8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rbp from main, saved by func1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7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0xFFE0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ret addr in func1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7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rbp -&gt;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0xFFD8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rbp from func1, saved by func2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073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Local variable</a:t>
                      </a:r>
                      <a:br>
                        <a:rPr lang="en">
                          <a:solidFill>
                            <a:srgbClr val="FFFFFF"/>
                          </a:solidFill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</a:rPr>
                        <a:t>rsp -&gt;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“top of stack”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0xFFD0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</a:rPr>
                        <a:t>0xDEADBEEF</a:t>
                      </a:r>
                      <a:br>
                        <a:rPr lang="en">
                          <a:solidFill>
                            <a:srgbClr val="FFFFFF"/>
                          </a:solidFill>
                        </a:rPr>
                      </a:br>
                      <a:r>
                        <a:rPr lang="en">
                          <a:solidFill>
                            <a:srgbClr val="FFFFFF"/>
                          </a:solidFill>
                        </a:rPr>
                        <a:t>local variable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Passing parameters</a:t>
            </a:r>
            <a:endParaRPr/>
          </a:p>
        </p:txBody>
      </p:sp>
      <p:sp>
        <p:nvSpPr>
          <p:cNvPr id="196" name="Google Shape;196;p3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we want to call a function, say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int say_hi(char *greeting, char *name);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do we pass those parameters?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Depends on 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We’re focusing on Linux x86_64, known as the System V AMD64 calling convention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Passing parameters</a:t>
            </a:r>
            <a:endParaRPr/>
          </a:p>
        </p:txBody>
      </p:sp>
      <p:sp>
        <p:nvSpPr>
          <p:cNvPr id="202" name="Google Shape;202;p34"/>
          <p:cNvSpPr txBox="1"/>
          <p:nvPr>
            <p:ph idx="1" type="body"/>
          </p:nvPr>
        </p:nvSpPr>
        <p:spPr>
          <a:xfrm>
            <a:off x="387900" y="1489825"/>
            <a:ext cx="4184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say_hi(char *greeting, char *name);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Registers: rdi, rsi, rdx, rcx, r8, r9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4"/>
          <p:cNvSpPr txBox="1"/>
          <p:nvPr>
            <p:ph idx="1" type="body"/>
          </p:nvPr>
        </p:nvSpPr>
        <p:spPr>
          <a:xfrm>
            <a:off x="4716325" y="1489825"/>
            <a:ext cx="4184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greeting: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db “Hey, “, 0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db “Ben”, 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mov rdi, greeting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mov rsi, name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call say_hi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// return value in rax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calling conventions</a:t>
            </a:r>
            <a:endParaRPr/>
          </a:p>
        </p:txBody>
      </p:sp>
      <p:sp>
        <p:nvSpPr>
          <p:cNvPr id="209" name="Google Shape;209;p3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on Windows, they don’t use rdi/rsi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Different for 32-bit, they push all parameters on the stack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Other arches tend to use registers but they’re named differently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Calling conventions are actually really complicated and have lots more details, but in general you won’t need to care unless you’re writing a compiler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Tools!</a:t>
            </a:r>
            <a:endParaRPr/>
          </a:p>
        </p:txBody>
      </p:sp>
      <p:sp>
        <p:nvSpPr>
          <p:cNvPr id="215" name="Google Shape;215;p3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Disassemblers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IDA, Binary Ninja, Ghidra, radare2, Hopper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objdump works in a pinch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Debuggers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Windows: WinDbg, x64dbg, OllyDbg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Linux: gdb, gdb, or gdb.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Decompilers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Hex-Rays decompiler ($$$$), Ghidra, Retdec, Hopper, Snowman (pls no)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Magic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Symbolic execution (angr, manticore), fuzzing (afl, libfuzzer)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IDA</a:t>
            </a:r>
            <a:endParaRPr/>
          </a:p>
        </p:txBody>
      </p:sp>
      <p:sp>
        <p:nvSpPr>
          <p:cNvPr id="221" name="Google Shape;221;p3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Industry standard tool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Pro version costs ~$1000 for a personal license, higher for companies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Disassembles most architectures known to man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There is a free version for noncommercial use that will disassemble x86_64, which is a gift from Hex-Rays to the RE community.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IDA Cheat Sheet (for the lab)</a:t>
            </a:r>
            <a:endParaRPr/>
          </a:p>
        </p:txBody>
      </p:sp>
      <p:sp>
        <p:nvSpPr>
          <p:cNvPr id="227" name="Google Shape;227;p3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loading files, just use the defaults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Double click things to navigate into them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 to rename things, Y to change type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X to look at XREFs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Right click on numbers to change how they are displayed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View -&gt; Open subviews -&gt; Strings or Shift-F10 for the Strings view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I do with RE?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Vulnerability 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Malware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 interoperability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Game hacking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DRM cracking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CTFs!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You should probably check with your lawyer before doing some of these!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RE?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Looking at a finished system to learn about how it was engineered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Or: to quote Chris, “RE is the art of NOT reading assembly”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than just binary reversing, but we will focus on binary reversing.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intro to assembly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Assembly isn’t hard because of the terse abbreviations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It’s hard because:</a:t>
            </a:r>
            <a:br>
              <a:rPr lang="en"/>
            </a:br>
            <a:r>
              <a:rPr lang="en"/>
              <a:t>1. Registers are harder to follow than variables</a:t>
            </a:r>
            <a:br>
              <a:rPr lang="en"/>
            </a:br>
            <a:r>
              <a:rPr lang="en"/>
              <a:t>2. You have to know how the compiler used memory</a:t>
            </a:r>
            <a:br>
              <a:rPr lang="en"/>
            </a:br>
            <a:r>
              <a:rPr lang="en"/>
              <a:t>3. You have to follow algorithms at a lower level than normal.</a:t>
            </a:r>
            <a:br>
              <a:rPr lang="en"/>
            </a:br>
            <a:r>
              <a:rPr lang="en"/>
              <a:t>4. Processors each have their own quirks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You don’t have to be able to write assembly! Just read small bits of it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 64-bit sized chunks of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Used to hold data the processor is actively using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General purpose vs Special purpose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Names like rdi, rsi, r8, r9, rcx, rdx, rax, rbx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Special registers: XMM, YMM, ZMM; RIP, RFLAGS (ignore these mostly)</a:t>
            </a:r>
            <a:endParaRPr/>
          </a:p>
        </p:txBody>
      </p:sp>
      <p:graphicFrame>
        <p:nvGraphicFramePr>
          <p:cNvPr id="95" name="Google Shape;95;p18"/>
          <p:cNvGraphicFramePr/>
          <p:nvPr/>
        </p:nvGraphicFramePr>
        <p:xfrm>
          <a:off x="6393475" y="24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{AF3A8BD2-0B43-411A-8D82-6463665F2FAE}</a:tableStyleId>
              </a:tblPr>
              <a:tblGrid>
                <a:gridCol w="453675"/>
                <a:gridCol w="382850"/>
                <a:gridCol w="533350"/>
                <a:gridCol w="506100"/>
                <a:gridCol w="536475"/>
              </a:tblGrid>
              <a:tr h="381000">
                <a:tc grid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RAX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</a:tr>
              <a:tr h="3962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EAX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  <a:tc hMerge="1"/>
              </a:tr>
              <a:tr h="3962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AX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3962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AH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AL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 Instruction / Addressing Modes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instruction: mov rax, rbx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2" name="Google Shape;102;p19"/>
          <p:cNvGraphicFramePr/>
          <p:nvPr/>
        </p:nvGraphicFramePr>
        <p:xfrm>
          <a:off x="952500" y="215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{AF3A8BD2-0B43-411A-8D82-6463665F2FAE}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mov rax, rbx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rax = rbx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mov rax, [rbx]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rax = *rbx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mov rax, [rbx+rcx*8]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rax = rbx[rcx] (where rbx is array of ints)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mov rax, 0xDEADBEEF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rax = 0xDEADBEEF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lea: Load Effective Address - an exception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lea instruction is the ONLY case in x86_64 assembly where [brackets] does not dereference memory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Calculates what address WOULD have been accessed and stores that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mov rbx, 4</a:t>
            </a:r>
            <a:br>
              <a:rPr lang="en"/>
            </a:br>
            <a:r>
              <a:rPr lang="en"/>
              <a:t>mov rcx, 2</a:t>
            </a:r>
            <a:br>
              <a:rPr lang="en"/>
            </a:br>
            <a:r>
              <a:rPr lang="en"/>
              <a:t>lea rax, [rcx+8*rbx-3]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What will be in rax after this code runs?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Arithmetic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add, sub, mul, imul, div, idiv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Generally OP, destination, other_source, but varies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Look it up. I have no idea what imul does off the top of my head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Simple case: add rax, 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