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0"/>
  </p:notesMasterIdLst>
  <p:handoutMasterIdLst>
    <p:handoutMasterId r:id="rId31"/>
  </p:handoutMasterIdLst>
  <p:sldIdLst>
    <p:sldId id="257" r:id="rId3"/>
    <p:sldId id="280" r:id="rId4"/>
    <p:sldId id="283" r:id="rId5"/>
    <p:sldId id="284" r:id="rId6"/>
    <p:sldId id="285" r:id="rId7"/>
    <p:sldId id="281" r:id="rId8"/>
    <p:sldId id="286" r:id="rId9"/>
    <p:sldId id="287" r:id="rId10"/>
    <p:sldId id="296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88" r:id="rId20"/>
    <p:sldId id="278" r:id="rId21"/>
    <p:sldId id="277" r:id="rId22"/>
    <p:sldId id="289" r:id="rId23"/>
    <p:sldId id="297" r:id="rId24"/>
    <p:sldId id="298" r:id="rId25"/>
    <p:sldId id="292" r:id="rId26"/>
    <p:sldId id="293" r:id="rId27"/>
    <p:sldId id="290" r:id="rId28"/>
    <p:sldId id="291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4660"/>
  </p:normalViewPr>
  <p:slideViewPr>
    <p:cSldViewPr>
      <p:cViewPr varScale="1">
        <p:scale>
          <a:sx n="114" d="100"/>
          <a:sy n="114" d="100"/>
        </p:scale>
        <p:origin x="552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11/2/2016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220F-3D86-467C-99EA-039E7B219D32}" type="datetime1">
              <a:rPr lang="en-US" smtClean="0"/>
              <a:t>11/2/2016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9A38-94D3-4DD3-95D5-FB829107F191}" type="datetime1">
              <a:rPr lang="en-US" smtClean="0"/>
              <a:t>11/2/2016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91F3-ED79-409A-8D05-7110DC34AC69}" type="datetime1">
              <a:rPr lang="en-US" smtClean="0"/>
              <a:t>11/2/2016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9841-A5EF-4B8A-8791-9157D5B7048B}" type="datetime1">
              <a:rPr lang="en-US" smtClean="0"/>
              <a:t>11/2/2016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EB4-69D9-434D-86FF-322EC7003A37}" type="datetime1">
              <a:rPr lang="en-US" smtClean="0"/>
              <a:t>11/2/2016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21B5-6DD3-4E5D-B87D-5058F7631554}" type="datetime1">
              <a:rPr lang="en-US" smtClean="0"/>
              <a:t>11/2/2016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1C08-CF70-4435-9EA9-5680B2868BAC}" type="datetime1">
              <a:rPr lang="en-US" smtClean="0"/>
              <a:t>11/2/2016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0427-6904-49C5-BB06-BD0908B9346E}" type="datetime1">
              <a:rPr lang="en-US" smtClean="0"/>
              <a:t>11/2/2016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A164-DF1B-4352-B5F1-FEA2659A360D}" type="datetime1">
              <a:rPr lang="en-US" smtClean="0"/>
              <a:t>11/2/2016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686F-D72E-403B-9D87-E9EA78343177}" type="datetime1">
              <a:rPr lang="en-US" smtClean="0"/>
              <a:t>11/2/2016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A50D-84C1-40C2-9B26-B73B794483D7}" type="datetime1">
              <a:rPr lang="en-US" smtClean="0"/>
              <a:t>11/2/2016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0B65D-1B7C-4564-96D0-97F580601CA5}" type="datetime1">
              <a:rPr lang="en-US" smtClean="0"/>
              <a:t>11/2/2016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Stuff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UMBC Cyber Defense Team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Web Exploitation 2</a:t>
            </a:r>
          </a:p>
          <a:p>
            <a:pPr algn="ctr"/>
            <a:r>
              <a:rPr lang="en-US" dirty="0"/>
              <a:t>2016-2017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3657600"/>
            <a:ext cx="256433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Query language for databases (PostgreSQL, MySQL, MSSQL,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Defines how data is retrieved and stored in a database.</a:t>
            </a:r>
          </a:p>
          <a:p>
            <a:r>
              <a:rPr lang="en-US" dirty="0"/>
              <a:t>Looks like this:</a:t>
            </a:r>
          </a:p>
          <a:p>
            <a:r>
              <a:rPr lang="en-US" dirty="0"/>
              <a:t>SELECT a, b FROM </a:t>
            </a:r>
            <a:r>
              <a:rPr lang="en-US" dirty="0" err="1"/>
              <a:t>some_table</a:t>
            </a:r>
            <a:r>
              <a:rPr lang="en-US" dirty="0"/>
              <a:t> WHERE c=”</a:t>
            </a:r>
            <a:r>
              <a:rPr lang="en-US" dirty="0" err="1"/>
              <a:t>some_value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75412" y="6402435"/>
            <a:ext cx="558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SQL Slide Deck Stolen from </a:t>
            </a:r>
            <a:r>
              <a:rPr lang="en-US" sz="1800" dirty="0" err="1"/>
              <a:t>TooManyBananas</a:t>
            </a:r>
            <a:r>
              <a:rPr lang="en-US" sz="1800" dirty="0"/>
              <a:t> and </a:t>
            </a:r>
            <a:r>
              <a:rPr lang="en-US" sz="1800" dirty="0" err="1"/>
              <a:t>Scyphor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9016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Injection?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needle that goes in your arm and gives you medicine, but that’s not important right now.</a:t>
            </a:r>
          </a:p>
          <a:p>
            <a:r>
              <a:rPr lang="en-US" dirty="0"/>
              <a:t>A SQL injection, on the other hand, is a way to trick an application and send it false data, or insert your own data.</a:t>
            </a:r>
          </a:p>
          <a:p>
            <a:r>
              <a:rPr lang="en-US" dirty="0"/>
              <a:t>This is because applications often insert user input directly into a SQL query without any pre-processing.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do this?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9523729" cy="4462272"/>
          </a:xfrm>
        </p:spPr>
        <p:txBody>
          <a:bodyPr/>
          <a:lstStyle/>
          <a:p>
            <a:r>
              <a:rPr lang="en-US" dirty="0"/>
              <a:t>First, let’s look at a typical SQL query that can be used to check if a user is allowed to log in.</a:t>
            </a:r>
          </a:p>
          <a:p>
            <a:r>
              <a:rPr lang="en-US" dirty="0"/>
              <a:t>SELECT * FROM users WHERE username=’</a:t>
            </a:r>
            <a:r>
              <a:rPr lang="en-US" dirty="0" err="1"/>
              <a:t>user_input</a:t>
            </a:r>
            <a:r>
              <a:rPr lang="en-US" dirty="0"/>
              <a:t>’ AND password=’</a:t>
            </a:r>
            <a:r>
              <a:rPr lang="en-US" dirty="0" err="1"/>
              <a:t>user_input</a:t>
            </a:r>
            <a:r>
              <a:rPr lang="en-US" dirty="0"/>
              <a:t>’</a:t>
            </a:r>
          </a:p>
          <a:p>
            <a:r>
              <a:rPr lang="en-US" dirty="0"/>
              <a:t>This will return a database row with the info about the user if and only if the user enters a username that exists, and enters the password that is stored in that database row.</a:t>
            </a:r>
          </a:p>
          <a:p>
            <a:r>
              <a:rPr lang="en-US" dirty="0"/>
              <a:t>Let’s break this query down into parts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3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/>
          <a:lstStyle/>
          <a:p>
            <a:r>
              <a:rPr lang="en-US" sz="2400" dirty="0"/>
              <a:t>SELECT * FROM users WHERE username=’input’ AND password =’input’</a:t>
            </a:r>
          </a:p>
          <a:p>
            <a:r>
              <a:rPr lang="en-US" dirty="0"/>
              <a:t>Operation, Data, Table to get, and the constraint</a:t>
            </a:r>
          </a:p>
          <a:p>
            <a:r>
              <a:rPr lang="en-US" dirty="0"/>
              <a:t>Let’s say we know the username of a user but don’t know their password. How could we modify this query, modifying only the stuff inside the single quotes above?</a:t>
            </a:r>
          </a:p>
          <a:p>
            <a:r>
              <a:rPr lang="en-US" dirty="0"/>
              <a:t>In other words, we want to modify the logic of this query so that it will return the row we want no matter what.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98612" y="1752600"/>
            <a:ext cx="914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" name="Rectangle 3"/>
          <p:cNvSpPr/>
          <p:nvPr/>
        </p:nvSpPr>
        <p:spPr>
          <a:xfrm>
            <a:off x="2589212" y="1752600"/>
            <a:ext cx="152400" cy="30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3579812" y="1752600"/>
            <a:ext cx="762000" cy="3599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/>
          <p:nvPr/>
        </p:nvSpPr>
        <p:spPr>
          <a:xfrm>
            <a:off x="5332412" y="1752600"/>
            <a:ext cx="5181600" cy="35993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132012" y="2112539"/>
            <a:ext cx="228600" cy="249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703512" y="2112539"/>
            <a:ext cx="895227" cy="249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4205107" y="2158128"/>
            <a:ext cx="146168" cy="157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7479035" y="2138370"/>
            <a:ext cx="228600" cy="249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6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 - # //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Luckily, we have a couple constructs that can help us with this. Namely, comments!</a:t>
            </a:r>
          </a:p>
          <a:p>
            <a:r>
              <a:rPr lang="en-US" dirty="0"/>
              <a:t>The SQL language supports comments, and if the application doesn’t sanitize our input we can use comments to inject our own code and modify what the query actually does.</a:t>
            </a:r>
          </a:p>
          <a:p>
            <a:r>
              <a:rPr lang="en-US" dirty="0"/>
              <a:t>We also need to handle the fact that our input is inside single quotes.</a:t>
            </a:r>
            <a:endParaRPr lang="en-US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6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Inject!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we can enter the desired username in the username field, and in the password field (assuming passwords aren’t encrypted) we can enter the string ‘ OR 1=1 --</a:t>
            </a:r>
          </a:p>
          <a:p>
            <a:r>
              <a:rPr lang="en-US" dirty="0"/>
              <a:t>The final query will therefore be:</a:t>
            </a:r>
          </a:p>
          <a:p>
            <a:r>
              <a:rPr lang="en-US" dirty="0"/>
              <a:t>SELECT * FROM users WHERE username=’bob’ AND ‘’ OR 1=1 --’</a:t>
            </a:r>
          </a:p>
          <a:p>
            <a:r>
              <a:rPr lang="en-US" dirty="0"/>
              <a:t>The final quote will be removed since it is after the comment (--).</a:t>
            </a:r>
          </a:p>
          <a:p>
            <a:r>
              <a:rPr lang="en-US" dirty="0"/>
              <a:t>Since 1=1 is always true, the constraint will evaluate to:</a:t>
            </a:r>
          </a:p>
          <a:p>
            <a:r>
              <a:rPr lang="en-US" dirty="0"/>
              <a:t>username=’bob’ AND ‘’ OR </a:t>
            </a:r>
            <a:endParaRPr lang="en-US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9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Logic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1=1 is always true, the constraint will evaluate to:</a:t>
            </a:r>
          </a:p>
          <a:p>
            <a:r>
              <a:rPr lang="en-US" dirty="0"/>
              <a:t>username=’bob’ AND ‘’ OR true</a:t>
            </a:r>
          </a:p>
          <a:p>
            <a:r>
              <a:rPr lang="en-US" dirty="0"/>
              <a:t>This becomes:</a:t>
            </a:r>
          </a:p>
          <a:p>
            <a:r>
              <a:rPr lang="en-US" dirty="0"/>
              <a:t>username=’bob’ AND true</a:t>
            </a:r>
          </a:p>
          <a:p>
            <a:r>
              <a:rPr lang="en-US" dirty="0"/>
              <a:t>Which becomes</a:t>
            </a:r>
          </a:p>
          <a:p>
            <a:r>
              <a:rPr lang="en-US" dirty="0"/>
              <a:t>username=’bob’</a:t>
            </a:r>
          </a:p>
          <a:p>
            <a:r>
              <a:rPr lang="en-US" dirty="0"/>
              <a:t>Bingo! We’ve successfully reduced the constraint to only depend on the username.</a:t>
            </a:r>
            <a:endParaRPr lang="en-US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0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very rarely will be this easy. First of all, the comment syntax differs based on the product being used (--, #, and // are all comment forms for different DB products).</a:t>
            </a:r>
          </a:p>
          <a:p>
            <a:r>
              <a:rPr lang="en-US" dirty="0"/>
              <a:t>Second, oftentimes your input will be sanitized, and you will have to beat that filter somehow. Experimentation is key here.</a:t>
            </a:r>
            <a:endParaRPr lang="en-US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9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resolve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Validate user input via parameterized queries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3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742929" cy="4462272"/>
          </a:xfrm>
        </p:spPr>
        <p:txBody>
          <a:bodyPr/>
          <a:lstStyle/>
          <a:p>
            <a:r>
              <a:rPr lang="en-US" dirty="0"/>
              <a:t>String query = "SELECT * FROM accts WHERE account = ?"; </a:t>
            </a:r>
          </a:p>
          <a:p>
            <a:r>
              <a:rPr lang="en-US" dirty="0" err="1"/>
              <a:t>PreparedStatement</a:t>
            </a:r>
            <a:r>
              <a:rPr lang="en-US" dirty="0"/>
              <a:t> </a:t>
            </a:r>
            <a:r>
              <a:rPr lang="en-US" dirty="0" err="1"/>
              <a:t>pstmt</a:t>
            </a:r>
            <a:r>
              <a:rPr lang="en-US" dirty="0"/>
              <a:t> = </a:t>
            </a:r>
            <a:r>
              <a:rPr lang="en-US" dirty="0" err="1"/>
              <a:t>connection.prepareStatement</a:t>
            </a:r>
            <a:r>
              <a:rPr lang="en-US" dirty="0"/>
              <a:t>(query , … ); </a:t>
            </a:r>
          </a:p>
          <a:p>
            <a:r>
              <a:rPr lang="en-US" dirty="0" err="1">
                <a:solidFill>
                  <a:srgbClr val="FF0000"/>
                </a:solidFill>
              </a:rPr>
              <a:t>pstmt.setString</a:t>
            </a:r>
            <a:r>
              <a:rPr lang="en-US" dirty="0">
                <a:solidFill>
                  <a:srgbClr val="FF0000"/>
                </a:solidFill>
              </a:rPr>
              <a:t>( 1, </a:t>
            </a:r>
            <a:r>
              <a:rPr lang="en-US" dirty="0" err="1">
                <a:solidFill>
                  <a:srgbClr val="FF0000"/>
                </a:solidFill>
              </a:rPr>
              <a:t>request.getParameter</a:t>
            </a:r>
            <a:r>
              <a:rPr lang="en-US" dirty="0">
                <a:solidFill>
                  <a:srgbClr val="FF0000"/>
                </a:solidFill>
              </a:rPr>
              <a:t>("acct")); </a:t>
            </a:r>
          </a:p>
          <a:p>
            <a:r>
              <a:rPr lang="en-US" dirty="0" err="1"/>
              <a:t>ResultSet</a:t>
            </a:r>
            <a:r>
              <a:rPr lang="en-US" dirty="0"/>
              <a:t> results = </a:t>
            </a:r>
            <a:r>
              <a:rPr lang="en-US" dirty="0" err="1"/>
              <a:t>pstmt.executeQuery</a:t>
            </a:r>
            <a:r>
              <a:rPr lang="en-US" dirty="0"/>
              <a:t>( ); </a:t>
            </a:r>
          </a:p>
          <a:p>
            <a:endParaRPr lang="en-US" dirty="0">
              <a:effectLst/>
            </a:endParaRPr>
          </a:p>
          <a:p>
            <a:r>
              <a:rPr lang="en-US" dirty="0"/>
              <a:t>http://example.com/app/accountInfo?acct=</a:t>
            </a:r>
            <a:r>
              <a:rPr lang="en-US" dirty="0">
                <a:solidFill>
                  <a:srgbClr val="FF0000"/>
                </a:solidFill>
              </a:rPr>
              <a:t>notmyacct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7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Josh</a:t>
            </a:r>
          </a:p>
          <a:p>
            <a:r>
              <a:rPr lang="en-US" dirty="0" err="1"/>
              <a:t>UMBC</a:t>
            </a:r>
            <a:r>
              <a:rPr lang="en-US" dirty="0"/>
              <a:t> Alumnus</a:t>
            </a:r>
          </a:p>
          <a:p>
            <a:r>
              <a:rPr lang="en-US" dirty="0" err="1"/>
              <a:t>CyberDawgs</a:t>
            </a:r>
            <a:r>
              <a:rPr lang="en-US" dirty="0"/>
              <a:t> Council of Elders (pending approval)</a:t>
            </a:r>
          </a:p>
          <a:p>
            <a:r>
              <a:rPr lang="en-US" dirty="0"/>
              <a:t>Cutlery </a:t>
            </a:r>
            <a:r>
              <a:rPr lang="en-US" dirty="0" err="1"/>
              <a:t>Afficianado</a:t>
            </a:r>
            <a:endParaRPr lang="en-US" dirty="0"/>
          </a:p>
          <a:p>
            <a:r>
              <a:rPr lang="en-US" dirty="0"/>
              <a:t>Gun Nut</a:t>
            </a:r>
          </a:p>
          <a:p>
            <a:r>
              <a:rPr lang="en-US" dirty="0"/>
              <a:t>Hacker</a:t>
            </a:r>
          </a:p>
          <a:p>
            <a:r>
              <a:rPr lang="en-US" dirty="0"/>
              <a:t>Associate Security Analyst at Independent Security Evaluators (ISE)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7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Insecure Direct Object Reference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Exposing a reference to an internal implementation object</a:t>
            </a:r>
          </a:p>
          <a:p>
            <a:r>
              <a:rPr lang="en-US" dirty="0"/>
              <a:t>Files, directory, etc.</a:t>
            </a:r>
          </a:p>
          <a:p>
            <a:pPr lvl="1"/>
            <a:r>
              <a:rPr lang="en-US" dirty="0"/>
              <a:t>Directory Traversal</a:t>
            </a:r>
          </a:p>
          <a:p>
            <a:r>
              <a:rPr lang="en-US" dirty="0"/>
              <a:t>No access control/check</a:t>
            </a:r>
          </a:p>
          <a:p>
            <a:r>
              <a:rPr lang="en-US" dirty="0"/>
              <a:t>Allows access to unauthorized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6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fix?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functioning access controls</a:t>
            </a:r>
          </a:p>
          <a:p>
            <a:r>
              <a:rPr lang="en-US" dirty="0"/>
              <a:t>If application roles - </a:t>
            </a:r>
            <a:r>
              <a:rPr lang="en-US" dirty="0" err="1"/>
              <a:t>RBAC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0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of Insecure Direct Object Reference</a:t>
            </a:r>
          </a:p>
          <a:p>
            <a:r>
              <a:rPr lang="en-US" dirty="0"/>
              <a:t>Accessing arbitrary files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0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fix?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Canonicalize paths to files</a:t>
            </a:r>
          </a:p>
          <a:p>
            <a:pPr lvl="1"/>
            <a:r>
              <a:rPr lang="en-US" dirty="0"/>
              <a:t>Resolve elements like “..”, “../”, etc.</a:t>
            </a:r>
          </a:p>
          <a:p>
            <a:r>
              <a:rPr lang="en-US" dirty="0"/>
              <a:t>Access Control - Validate these paths</a:t>
            </a:r>
          </a:p>
          <a:p>
            <a:pPr lvl="1"/>
            <a:r>
              <a:rPr lang="en-US" dirty="0"/>
              <a:t>Should the user be able to access this file?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4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File Inclusion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Upload/overwriting system files</a:t>
            </a:r>
          </a:p>
          <a:p>
            <a:r>
              <a:rPr lang="en-US" dirty="0"/>
              <a:t>Many use cases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8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fix?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Validate user input (filenames and paths)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7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Gain the ability to execute arbitrary system commands on the web server</a:t>
            </a:r>
          </a:p>
          <a:p>
            <a:r>
              <a:rPr lang="en-US" dirty="0"/>
              <a:t>Caused by inadequate parsing of user-supplied data to the web app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8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fix?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call shell commands if possible (use the API instead)</a:t>
            </a:r>
          </a:p>
          <a:p>
            <a:pPr lvl="1"/>
            <a:r>
              <a:rPr lang="en-US" dirty="0"/>
              <a:t>Ex. Python</a:t>
            </a:r>
          </a:p>
          <a:p>
            <a:pPr lvl="2"/>
            <a:r>
              <a:rPr lang="en-US" dirty="0" err="1"/>
              <a:t>os.system</a:t>
            </a:r>
            <a:r>
              <a:rPr lang="en-US" dirty="0"/>
              <a:t>(‘id’) vs </a:t>
            </a:r>
            <a:r>
              <a:rPr lang="en-US" dirty="0" err="1"/>
              <a:t>os.getuid</a:t>
            </a:r>
            <a:r>
              <a:rPr lang="en-US" dirty="0"/>
              <a:t>()</a:t>
            </a:r>
          </a:p>
          <a:p>
            <a:r>
              <a:rPr lang="en-US" dirty="0"/>
              <a:t>If not possible, sanitize input</a:t>
            </a:r>
          </a:p>
          <a:p>
            <a:pPr lvl="1"/>
            <a:r>
              <a:rPr lang="en-US" dirty="0"/>
              <a:t>Only allow expected input (e.g. escaping special characters, rejecting bad input, etc.)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9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  <a:p>
            <a:r>
              <a:rPr lang="en-US" dirty="0"/>
              <a:t>More covering of basics</a:t>
            </a:r>
          </a:p>
          <a:p>
            <a:r>
              <a:rPr lang="en-US" dirty="0"/>
              <a:t>Server-Side exploits</a:t>
            </a:r>
          </a:p>
          <a:p>
            <a:r>
              <a:rPr lang="en-US" dirty="0"/>
              <a:t>Misc.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4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protocol for communication over the web</a:t>
            </a:r>
          </a:p>
          <a:p>
            <a:r>
              <a:rPr lang="en-US" dirty="0"/>
              <a:t>Supports different request methods, with different properties</a:t>
            </a:r>
          </a:p>
          <a:p>
            <a:r>
              <a:rPr lang="en-US" dirty="0"/>
              <a:t>Stateless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3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method for users to communicate via HTTP</a:t>
            </a:r>
          </a:p>
          <a:p>
            <a:r>
              <a:rPr lang="en-US" dirty="0"/>
              <a:t>Supports many different technologies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XML</a:t>
            </a:r>
          </a:p>
          <a:p>
            <a:pPr lvl="1"/>
            <a:r>
              <a:rPr lang="en-US" dirty="0"/>
              <a:t>AJAX</a:t>
            </a:r>
          </a:p>
          <a:p>
            <a:pPr lvl="1"/>
            <a:r>
              <a:rPr lang="en-US" dirty="0"/>
              <a:t>SOAP</a:t>
            </a:r>
          </a:p>
          <a:p>
            <a:pPr lvl="1"/>
            <a:r>
              <a:rPr lang="en-US" dirty="0"/>
              <a:t>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8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Proxies</a:t>
            </a:r>
          </a:p>
          <a:p>
            <a:r>
              <a:rPr lang="en-US" dirty="0"/>
              <a:t>Scanners (</a:t>
            </a:r>
            <a:r>
              <a:rPr lang="en-US" dirty="0" err="1"/>
              <a:t>nikto</a:t>
            </a:r>
            <a:r>
              <a:rPr lang="en-US" dirty="0"/>
              <a:t>, ZAP, </a:t>
            </a:r>
            <a:r>
              <a:rPr lang="en-US" dirty="0" err="1"/>
              <a:t>nmap</a:t>
            </a:r>
            <a:r>
              <a:rPr lang="en-US" dirty="0"/>
              <a:t>, etc.)</a:t>
            </a:r>
          </a:p>
          <a:p>
            <a:r>
              <a:rPr lang="en-US" dirty="0"/>
              <a:t>Attacks (SQL Injection, Directory Traversal, Insecure Direct Object Reference)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2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Proxy (not exactly…)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  <p:pic>
        <p:nvPicPr>
          <p:cNvPr id="1028" name="Picture 4" descr="Image result for internet prox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408" y="2335444"/>
            <a:ext cx="931545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265537" y="6027003"/>
            <a:ext cx="99028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https://4.bp.blogspot.com/-rxJLyRDjM1M/VzscbG8OquI/AAAAAAAAG-c/3JDSVbdo5SQfBwp0IMNJRIk9j5hYUFRogCLcB/s1600/proxylist%2B2016.png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0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Like This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153" y="2057400"/>
            <a:ext cx="7701959" cy="2905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66776" y="6396335"/>
            <a:ext cx="105124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https://www.tutorialspoint.com/security_testing/images/working_model_burp.jpg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742929" cy="4462272"/>
          </a:xfrm>
        </p:spPr>
        <p:txBody>
          <a:bodyPr>
            <a:normAutofit/>
          </a:bodyPr>
          <a:lstStyle/>
          <a:p>
            <a:endParaRPr lang="en-US" sz="4400" dirty="0">
              <a:solidFill>
                <a:srgbClr val="FF0000"/>
              </a:solidFill>
              <a:effectLst/>
            </a:endParaRPr>
          </a:p>
          <a:p>
            <a:pPr marL="0" indent="0">
              <a:buNone/>
            </a:pPr>
            <a:endParaRPr lang="en-US" sz="44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4400" dirty="0">
                <a:solidFill>
                  <a:srgbClr val="FF0000"/>
                </a:solidFill>
              </a:rPr>
              <a:t>More Recap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886</Words>
  <Application>Microsoft Office PowerPoint</Application>
  <PresentationFormat>Custom</PresentationFormat>
  <Paragraphs>123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Tech 16x9</vt:lpstr>
      <vt:lpstr>UMBC Cyber Defense Team</vt:lpstr>
      <vt:lpstr>whoami</vt:lpstr>
      <vt:lpstr>Today’s Agenda</vt:lpstr>
      <vt:lpstr>HTTP</vt:lpstr>
      <vt:lpstr>Web Browsers</vt:lpstr>
      <vt:lpstr>Recap</vt:lpstr>
      <vt:lpstr>Internet Proxy (not exactly…)</vt:lpstr>
      <vt:lpstr>More Like This</vt:lpstr>
      <vt:lpstr>PowerPoint Presentation</vt:lpstr>
      <vt:lpstr>What is SQL?</vt:lpstr>
      <vt:lpstr>What is an Injection?</vt:lpstr>
      <vt:lpstr>How do I do this?</vt:lpstr>
      <vt:lpstr>Query</vt:lpstr>
      <vt:lpstr>- - # //</vt:lpstr>
      <vt:lpstr>Inject!</vt:lpstr>
      <vt:lpstr>Reducing Logic</vt:lpstr>
      <vt:lpstr>Misc</vt:lpstr>
      <vt:lpstr>How do you resolve this?</vt:lpstr>
      <vt:lpstr>Example</vt:lpstr>
      <vt:lpstr>Insecure Direct Object Reference</vt:lpstr>
      <vt:lpstr>How fix?</vt:lpstr>
      <vt:lpstr>Directory Traversal</vt:lpstr>
      <vt:lpstr>How fix?</vt:lpstr>
      <vt:lpstr>Local File Inclusion</vt:lpstr>
      <vt:lpstr>How fix?</vt:lpstr>
      <vt:lpstr>Command Injection</vt:lpstr>
      <vt:lpstr>How fix?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2016-09-05T23:28:48Z</dcterms:created>
  <dcterms:modified xsi:type="dcterms:W3CDTF">2016-11-02T21:27:46Z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