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21"/>
  </p:notesMasterIdLst>
  <p:handoutMasterIdLst>
    <p:handoutMasterId r:id="rId22"/>
  </p:handoutMasterIdLst>
  <p:sldIdLst>
    <p:sldId id="257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9" r:id="rId20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8" autoAdjust="0"/>
    <p:restoredTop sz="94660"/>
  </p:normalViewPr>
  <p:slideViewPr>
    <p:cSldViewPr>
      <p:cViewPr varScale="1">
        <p:scale>
          <a:sx n="72" d="100"/>
          <a:sy n="72" d="100"/>
        </p:scale>
        <p:origin x="720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9/6/2017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220F-3D86-467C-99EA-039E7B219D32}" type="datetime1">
              <a:rPr lang="en-US" smtClean="0"/>
              <a:t>9/6/2017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B9A38-94D3-4DD3-95D5-FB829107F191}" type="datetime1">
              <a:rPr lang="en-US" smtClean="0"/>
              <a:t>9/6/2017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91F3-ED79-409A-8D05-7110DC34AC69}" type="datetime1">
              <a:rPr lang="en-US" smtClean="0"/>
              <a:t>9/6/2017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D9841-A5EF-4B8A-8791-9157D5B7048B}" type="datetime1">
              <a:rPr lang="en-US" smtClean="0"/>
              <a:t>9/6/2017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4EB4-69D9-434D-86FF-322EC7003A37}" type="datetime1">
              <a:rPr lang="en-US" smtClean="0"/>
              <a:t>9/6/2017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21B5-6DD3-4E5D-B87D-5058F7631554}" type="datetime1">
              <a:rPr lang="en-US" smtClean="0"/>
              <a:t>9/6/2017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1C08-CF70-4435-9EA9-5680B2868BAC}" type="datetime1">
              <a:rPr lang="en-US" smtClean="0"/>
              <a:t>9/6/2017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E0427-6904-49C5-BB06-BD0908B9346E}" type="datetime1">
              <a:rPr lang="en-US" smtClean="0"/>
              <a:t>9/6/2017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0A164-DF1B-4352-B5F1-FEA2659A360D}" type="datetime1">
              <a:rPr lang="en-US" smtClean="0"/>
              <a:t>9/6/2017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D686F-D72E-403B-9D87-E9EA78343177}" type="datetime1">
              <a:rPr lang="en-US" smtClean="0"/>
              <a:t>9/6/2017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EA50D-84C1-40C2-9B26-B73B794483D7}" type="datetime1">
              <a:rPr lang="en-US" smtClean="0"/>
              <a:t>9/6/2017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Stuff</a:t>
            </a: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B65D-1B7C-4564-96D0-97F580601CA5}" type="datetime1">
              <a:rPr lang="en-US" smtClean="0"/>
              <a:t>9/6/2017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Stuff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ionalcyberleague.org/regular-seaso-fall" TargetMode="External"/><Relationship Id="rId2" Type="http://schemas.openxmlformats.org/officeDocument/2006/relationships/hyperlink" Target="https://codebreaker.ltsnet.n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mbccd.slack.com/" TargetMode="External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umbccd.umbc.ed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UMBCCyberDawg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UMBC Cyber Defense Team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First meeting presentation</a:t>
            </a:r>
          </a:p>
          <a:p>
            <a:pPr algn="ctr"/>
            <a:r>
              <a:rPr lang="en-US" dirty="0"/>
              <a:t>2017-2018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612" y="3657600"/>
            <a:ext cx="2564335" cy="30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49259F-E8B1-4F39-8BE1-960E7D119D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54" y="4648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66E70-5D34-4FC2-AD4F-9A74F38278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701" y="4648200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C15F8-FD90-40FA-86D6-B7AE23A21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9983" y="419100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29DCC8-7AD6-4E26-BA25-20F17063AD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54" y="419100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#2: Competition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the club was founded on</a:t>
            </a:r>
          </a:p>
          <a:p>
            <a:r>
              <a:rPr lang="en-US" dirty="0"/>
              <a:t>We encourage EVERYONE to do at least one competition while they’re part of the cyber dawgs</a:t>
            </a:r>
          </a:p>
          <a:p>
            <a:r>
              <a:rPr lang="en-US" dirty="0"/>
              <a:t>Lots of different types of competitions available!</a:t>
            </a:r>
          </a:p>
          <a:p>
            <a:r>
              <a:rPr lang="en-US" dirty="0"/>
              <a:t>Last year, we did pretty well…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B12363-F898-4147-9897-747A85C86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212" y="4038600"/>
            <a:ext cx="38100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2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Upcoming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NSA Codebreakers: September 15</a:t>
            </a:r>
            <a:r>
              <a:rPr lang="en-US" baseline="30000" dirty="0"/>
              <a:t>th</a:t>
            </a:r>
            <a:r>
              <a:rPr lang="en-US" dirty="0"/>
              <a:t> at 9pm!</a:t>
            </a:r>
          </a:p>
          <a:p>
            <a:pPr lvl="1"/>
            <a:r>
              <a:rPr lang="en-US" dirty="0"/>
              <a:t>Registration available at </a:t>
            </a:r>
            <a:r>
              <a:rPr lang="en-US" dirty="0">
                <a:hlinkClick r:id="rId2"/>
              </a:rPr>
              <a:t>https://codebreaker.ltsnet.net/</a:t>
            </a:r>
            <a:r>
              <a:rPr lang="en-US" dirty="0"/>
              <a:t> (use your UMBC email)</a:t>
            </a:r>
          </a:p>
          <a:p>
            <a:r>
              <a:rPr lang="en-US" dirty="0"/>
              <a:t>CSAW CTF (Cyber Security Awareness Week): Qualifiers begin September 15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We’ll have our own teams-speak with us if you’re interested!</a:t>
            </a:r>
          </a:p>
          <a:p>
            <a:r>
              <a:rPr lang="en-US" dirty="0"/>
              <a:t>NCL (National Cyber League): Registration up until September 29</a:t>
            </a:r>
            <a:r>
              <a:rPr lang="en-US" baseline="30000" dirty="0"/>
              <a:t>th</a:t>
            </a:r>
            <a:r>
              <a:rPr lang="en-US" dirty="0"/>
              <a:t>!</a:t>
            </a:r>
          </a:p>
          <a:p>
            <a:pPr lvl="1"/>
            <a:r>
              <a:rPr lang="en-US" dirty="0">
                <a:hlinkClick r:id="rId3"/>
              </a:rPr>
              <a:t>https://www.nationalcyberleague.org/regular-seaso-fall</a:t>
            </a:r>
            <a:endParaRPr lang="en-US" dirty="0"/>
          </a:p>
          <a:p>
            <a:r>
              <a:rPr lang="en-US" dirty="0"/>
              <a:t>Others: </a:t>
            </a:r>
            <a:r>
              <a:rPr lang="en-US" dirty="0" err="1"/>
              <a:t>CyberPatriot</a:t>
            </a:r>
            <a:r>
              <a:rPr lang="en-US" dirty="0"/>
              <a:t>, Kaizen, MITRE, PICO, CCDC (will post as details become available)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6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WE are hosting our own CTFs!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October 28</a:t>
            </a:r>
            <a:r>
              <a:rPr lang="en-US" baseline="30000" dirty="0"/>
              <a:t>th</a:t>
            </a:r>
            <a:r>
              <a:rPr lang="en-US" dirty="0"/>
              <a:t>: Mini-CCDC!</a:t>
            </a:r>
          </a:p>
          <a:p>
            <a:r>
              <a:rPr lang="en-US" dirty="0"/>
              <a:t>Middle of March: Cyber Dawgs CTF!</a:t>
            </a:r>
          </a:p>
          <a:p>
            <a:r>
              <a:rPr lang="en-US" dirty="0"/>
              <a:t>Great events for beginners and veterans alike</a:t>
            </a:r>
          </a:p>
          <a:p>
            <a:r>
              <a:rPr lang="en-US" dirty="0"/>
              <a:t>There will be prizes for top performers!!!</a:t>
            </a:r>
          </a:p>
          <a:p>
            <a:r>
              <a:rPr lang="en-US" dirty="0"/>
              <a:t>There will also be some companies to network with!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6E17F3-CA5A-45DE-9550-85776154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572" y="4478868"/>
            <a:ext cx="3198812" cy="1129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1AC94-52FB-4E7D-9670-0A431E548A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799" y="4630544"/>
            <a:ext cx="1533525" cy="1533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BB399-DAE4-428D-A405-F9AA04CA9D0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012" y="5373013"/>
            <a:ext cx="3695700" cy="1415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0AB21D-0FAF-42A4-BC83-D216BCCC7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409" y="5669513"/>
            <a:ext cx="3609975" cy="98911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0F33DC-8231-48DE-B972-A78A74AD0D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783" y="4671059"/>
            <a:ext cx="5473247" cy="67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0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#3: Industry Exposure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fields of IT, CS, IS, and cyber security is ever changing</a:t>
            </a:r>
          </a:p>
          <a:p>
            <a:r>
              <a:rPr lang="en-US" dirty="0"/>
              <a:t>It’s important to know what industry is using today!</a:t>
            </a:r>
          </a:p>
          <a:p>
            <a:r>
              <a:rPr lang="en-US" dirty="0"/>
              <a:t>We’ll have some industry folks come in and give talks, demos, and labs!</a:t>
            </a:r>
          </a:p>
          <a:p>
            <a:r>
              <a:rPr lang="en-US" dirty="0"/>
              <a:t>Dates + Times will be released as they become available!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54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YEEHAW!!! I’M TOTALLY HOOKED!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our regular club meetings are Wednesdays from      7pm-9pm in PUP206.</a:t>
            </a:r>
          </a:p>
          <a:p>
            <a:r>
              <a:rPr lang="en-US" dirty="0"/>
              <a:t>Check out our website to see our schedule, resources page, and link up with the group at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Subscribe to our mailing list: send an email to </a:t>
            </a:r>
            <a:r>
              <a:rPr lang="en-US" u="sng" dirty="0">
                <a:solidFill>
                  <a:srgbClr val="00B0F0"/>
                </a:solidFill>
              </a:rPr>
              <a:t>umbccd-group+subscribe@umbc.edu</a:t>
            </a:r>
            <a:r>
              <a:rPr lang="en-US" dirty="0"/>
              <a:t> to join (</a:t>
            </a:r>
            <a:r>
              <a:rPr lang="en-US" dirty="0" err="1"/>
              <a:t>umbc</a:t>
            </a:r>
            <a:r>
              <a:rPr lang="en-US" dirty="0"/>
              <a:t> email only)</a:t>
            </a:r>
          </a:p>
          <a:p>
            <a:r>
              <a:rPr lang="en-US" dirty="0"/>
              <a:t>Get on our slack channel! </a:t>
            </a:r>
            <a:r>
              <a:rPr lang="en-US" dirty="0">
                <a:hlinkClick r:id="rId3"/>
              </a:rPr>
              <a:t>https://umbccd.slack.com</a:t>
            </a:r>
            <a:endParaRPr lang="en-US" dirty="0"/>
          </a:p>
          <a:p>
            <a:pPr lvl="1"/>
            <a:r>
              <a:rPr lang="en-US" dirty="0"/>
              <a:t>This is really the best way to communicate with us, so get on this            ASAP!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395409">
            <a:off x="-885860" y="5392155"/>
            <a:ext cx="2933343" cy="2346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88103">
            <a:off x="9751544" y="5193928"/>
            <a:ext cx="2933343" cy="234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1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a few more things to note (courtesy of our previous president, Julio </a:t>
            </a:r>
            <a:r>
              <a:rPr lang="en-US" dirty="0" err="1"/>
              <a:t>Valcarcel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cyber security is hard, but we’re here to help!</a:t>
            </a:r>
          </a:p>
          <a:p>
            <a:pPr lvl="1"/>
            <a:r>
              <a:rPr lang="en-US" dirty="0"/>
              <a:t>Meetings are a starting point</a:t>
            </a:r>
          </a:p>
          <a:p>
            <a:pPr lvl="1"/>
            <a:r>
              <a:rPr lang="en-US" dirty="0"/>
              <a:t>Requires dedication and time</a:t>
            </a:r>
          </a:p>
          <a:p>
            <a:pPr lvl="1"/>
            <a:r>
              <a:rPr lang="en-US" dirty="0"/>
              <a:t>Don’t hesitate to ask questions-we are here to help!</a:t>
            </a:r>
          </a:p>
          <a:p>
            <a:r>
              <a:rPr lang="en-US" dirty="0"/>
              <a:t>If you have suggestions for talks, let us know!</a:t>
            </a:r>
          </a:p>
          <a:p>
            <a:r>
              <a:rPr lang="en-US" dirty="0"/>
              <a:t>When replying to mailing list make sure it has the person’s email not the mailing list email address</a:t>
            </a:r>
          </a:p>
          <a:p>
            <a:r>
              <a:rPr lang="en-US" dirty="0"/>
              <a:t>Don’t reply to </a:t>
            </a:r>
            <a:r>
              <a:rPr lang="en-US" u="sng" dirty="0">
                <a:solidFill>
                  <a:srgbClr val="00B0F0"/>
                </a:solidFill>
              </a:rPr>
              <a:t>umbccd-group@umbc.edu</a:t>
            </a:r>
            <a:r>
              <a:rPr lang="en-US" dirty="0"/>
              <a:t> unless it is for the whole list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OH…AND THIS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While we are a cyber defense team, the tools and techniques we will be      going over are used to break into a system/network</a:t>
            </a:r>
          </a:p>
          <a:p>
            <a:r>
              <a:rPr lang="en-US" dirty="0"/>
              <a:t>So unless it is YOUR server, computer, virtual machine, or service, or unless you have EXPLICIT and COMPLETE permission to do so…</a:t>
            </a:r>
          </a:p>
          <a:p>
            <a:r>
              <a:rPr lang="en-US" dirty="0"/>
              <a:t>DO NOT USE ANY OF THESE TOOLS OR TECHNIQUES ON A SYSTEM THAT YOU DON’T HAVE COMPLETE AUTHORIZATION TO DO SO</a:t>
            </a:r>
          </a:p>
          <a:p>
            <a:r>
              <a:rPr lang="en-US" dirty="0"/>
              <a:t>If you don’t adhere to this, some of the legal ramifications include-but are not limited to-the following:</a:t>
            </a:r>
          </a:p>
          <a:p>
            <a:pPr lvl="1"/>
            <a:r>
              <a:rPr lang="en-US" dirty="0"/>
              <a:t>Expulsion from UMBC</a:t>
            </a:r>
          </a:p>
          <a:p>
            <a:pPr lvl="1"/>
            <a:r>
              <a:rPr lang="en-US" dirty="0"/>
              <a:t>Being charged for either a misdemeanor or a felony, depending on the severity</a:t>
            </a:r>
          </a:p>
          <a:p>
            <a:pPr lvl="2"/>
            <a:r>
              <a:rPr lang="en-US" dirty="0"/>
              <a:t>Fines up to $100,000 for misdemeanors, up to $250,000 for felonies</a:t>
            </a:r>
          </a:p>
          <a:p>
            <a:pPr lvl="2"/>
            <a:r>
              <a:rPr lang="en-US" dirty="0"/>
              <a:t>Jail time up to 1 year for misdemeanors, up to 10 years for felonies</a:t>
            </a:r>
          </a:p>
          <a:p>
            <a:pPr lvl="1"/>
            <a:r>
              <a:rPr lang="en-US" dirty="0"/>
              <a:t>AND THIS IS JUST THE FEDERAL LEVEL.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00200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ANY QUESTIONS?</a:t>
            </a:r>
          </a:p>
        </p:txBody>
      </p:sp>
      <p:sp>
        <p:nvSpPr>
          <p:cNvPr id="3" name="Rectangle 2"/>
          <p:cNvSpPr/>
          <p:nvPr/>
        </p:nvSpPr>
        <p:spPr>
          <a:xfrm>
            <a:off x="1787762" y="3200400"/>
            <a:ext cx="9067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ALRIGHT, NOW IT’S TIME FOR SOME AWESOMENESS COURTESY OF OUR HISTORIAN, ALEXANDER SPIZLER!!</a:t>
            </a:r>
          </a:p>
        </p:txBody>
      </p:sp>
      <p:pic>
        <p:nvPicPr>
          <p:cNvPr id="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4" y="4800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212" y="518160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37" y="430249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7012" y="4653855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852" y="143755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74081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1720" y="442763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16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2283" y="3881750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900" y="1688726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43" y="67108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15" y="4079684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Image result for meme fac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3691" y="197507"/>
            <a:ext cx="1593057" cy="158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683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4812" y="1371600"/>
            <a:ext cx="8938472" cy="27643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Alright, enough chit chat</a:t>
            </a:r>
            <a:br>
              <a:rPr lang="en-US" dirty="0"/>
            </a:br>
            <a:r>
              <a:rPr lang="en-US" dirty="0"/>
              <a:t>LET’S SHOW YOU GUYS SOME COOL STUFF YOU CAN DO WITH WHAT YOU LEARN HERE!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4100" name="Picture 4" descr="I see what you did there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12" y="4478835"/>
            <a:ext cx="21526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Sweet Awesome Jesus Have Mercy!!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5212" y="4152148"/>
            <a:ext cx="2380636" cy="238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62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the UMBC Cyber Defense Club!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the UMBC Cyber Dawgs!</a:t>
            </a:r>
          </a:p>
          <a:p>
            <a:r>
              <a:rPr lang="en-US" dirty="0"/>
              <a:t>A student run organization since 2009.</a:t>
            </a:r>
          </a:p>
          <a:p>
            <a:r>
              <a:rPr lang="en-US" dirty="0"/>
              <a:t>We’re a group of students that share a passion for-and recognize the importance of-computer and network security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412" y="4111006"/>
            <a:ext cx="2933343" cy="23466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5012" y="4262094"/>
            <a:ext cx="99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such hack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734666" y="5803044"/>
            <a:ext cx="11814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much cyber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Introductions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President: Bryan </a:t>
            </a:r>
            <a:r>
              <a:rPr lang="en-US" sz="2400" dirty="0" err="1"/>
              <a:t>Vanek</a:t>
            </a:r>
            <a:endParaRPr lang="en-US" sz="2400" dirty="0"/>
          </a:p>
          <a:p>
            <a:pPr lvl="1"/>
            <a:r>
              <a:rPr lang="en-US" dirty="0"/>
              <a:t>Comp Sci &amp; Math, Spring 2018</a:t>
            </a:r>
          </a:p>
          <a:p>
            <a:pPr lvl="1"/>
            <a:r>
              <a:rPr lang="en-US" dirty="0"/>
              <a:t>Firewalls, Secure Programming</a:t>
            </a:r>
          </a:p>
          <a:p>
            <a:r>
              <a:rPr lang="en-US" sz="2400" dirty="0"/>
              <a:t>Vice President: Chris Gardner</a:t>
            </a:r>
          </a:p>
          <a:p>
            <a:pPr lvl="1"/>
            <a:r>
              <a:rPr lang="en-US" dirty="0"/>
              <a:t>Comp Sci &amp; Math, Spring 2018</a:t>
            </a:r>
          </a:p>
          <a:p>
            <a:pPr lvl="1"/>
            <a:r>
              <a:rPr lang="en-US" dirty="0"/>
              <a:t>Offensive Security, RE</a:t>
            </a:r>
          </a:p>
          <a:p>
            <a:r>
              <a:rPr lang="en-US" sz="2400" dirty="0"/>
              <a:t>Secretary: Kevin </a:t>
            </a:r>
            <a:r>
              <a:rPr lang="en-US" sz="2400" dirty="0" err="1"/>
              <a:t>Bilzer</a:t>
            </a:r>
            <a:endParaRPr lang="en-US" sz="2400" dirty="0"/>
          </a:p>
          <a:p>
            <a:pPr lvl="1"/>
            <a:r>
              <a:rPr lang="en-US" dirty="0"/>
              <a:t>Computer Science, Spring 2020</a:t>
            </a:r>
          </a:p>
          <a:p>
            <a:pPr lvl="1"/>
            <a:r>
              <a:rPr lang="en-US"/>
              <a:t>Web Exploitation, Recon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Treasurer: Christian Beam</a:t>
            </a:r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Computer Networking, SDN</a:t>
            </a:r>
          </a:p>
          <a:p>
            <a:r>
              <a:rPr lang="en-US" sz="2400" dirty="0"/>
              <a:t>Historian: Alexander </a:t>
            </a:r>
            <a:r>
              <a:rPr lang="en-US" sz="2400" dirty="0" err="1"/>
              <a:t>Spizler</a:t>
            </a:r>
            <a:endParaRPr lang="en-US" sz="2400" dirty="0"/>
          </a:p>
          <a:p>
            <a:pPr lvl="1"/>
            <a:r>
              <a:rPr lang="en-US" dirty="0"/>
              <a:t>Comp Sci Grad Student</a:t>
            </a:r>
          </a:p>
          <a:p>
            <a:pPr lvl="1"/>
            <a:r>
              <a:rPr lang="en-US" dirty="0"/>
              <a:t>History, Awesome Hype Man</a:t>
            </a:r>
          </a:p>
          <a:p>
            <a:r>
              <a:rPr lang="en-US" sz="2400" dirty="0"/>
              <a:t>Technical Advisor: Zack </a:t>
            </a:r>
            <a:r>
              <a:rPr lang="en-US" sz="2400" dirty="0" err="1"/>
              <a:t>Orndorff</a:t>
            </a:r>
            <a:endParaRPr lang="en-US" sz="2400" dirty="0"/>
          </a:p>
          <a:p>
            <a:pPr lvl="1"/>
            <a:r>
              <a:rPr lang="en-US" dirty="0"/>
              <a:t>Computer Science, Spring 2019</a:t>
            </a:r>
          </a:p>
          <a:p>
            <a:pPr lvl="1"/>
            <a:r>
              <a:rPr lang="en-US" dirty="0"/>
              <a:t>Linux Administration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48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So…what is cyber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protecting of computers, networks, programs and data from unintended or unauthorized access, change or destruction</a:t>
            </a:r>
          </a:p>
          <a:p>
            <a:r>
              <a:rPr lang="en-US" dirty="0"/>
              <a:t>Basically keeping the bad guys out, while keeping everything up and running</a:t>
            </a:r>
          </a:p>
          <a:p>
            <a:r>
              <a:rPr lang="en-US" dirty="0"/>
              <a:t>Several different types of cyber security</a:t>
            </a:r>
          </a:p>
          <a:p>
            <a:pPr lvl="1"/>
            <a:r>
              <a:rPr lang="en-US" dirty="0"/>
              <a:t>Application Security</a:t>
            </a:r>
          </a:p>
          <a:p>
            <a:pPr lvl="1"/>
            <a:r>
              <a:rPr lang="en-US" dirty="0"/>
              <a:t>Network Security</a:t>
            </a:r>
          </a:p>
          <a:p>
            <a:pPr lvl="1"/>
            <a:r>
              <a:rPr lang="en-US" dirty="0"/>
              <a:t>Information Security</a:t>
            </a:r>
          </a:p>
          <a:p>
            <a:pPr lvl="1"/>
            <a:r>
              <a:rPr lang="en-US" dirty="0"/>
              <a:t>Recovery/backup security</a:t>
            </a:r>
          </a:p>
          <a:p>
            <a:pPr lvl="1"/>
            <a:r>
              <a:rPr lang="en-US" dirty="0"/>
              <a:t>Offensive Security</a:t>
            </a:r>
          </a:p>
          <a:p>
            <a:pPr lvl="1"/>
            <a:r>
              <a:rPr lang="en-US" dirty="0"/>
              <a:t>And much, much more!!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962001-661C-4916-8DEC-AD035DCFB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410797" y="3890766"/>
            <a:ext cx="3988128" cy="227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97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Cyber Security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Highly sensitive data is accessed, stolen, and/or used every day</a:t>
            </a:r>
          </a:p>
          <a:p>
            <a:r>
              <a:rPr lang="en-US" dirty="0"/>
              <a:t>Over 480 million records leaked in 2015-and those are just the big, well-known hacks</a:t>
            </a:r>
          </a:p>
          <a:p>
            <a:r>
              <a:rPr lang="en-US" dirty="0"/>
              <a:t>A lot of these hacks could have been mitigated with proper training and good practices</a:t>
            </a:r>
          </a:p>
          <a:p>
            <a:r>
              <a:rPr lang="en-US" dirty="0"/>
              <a:t>In other words, people’s lives get ruined because                                of this, and most (if not all) of it is preventable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BB4C26-B509-4439-8D26-5446A462C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12" y="3905012"/>
            <a:ext cx="1981200" cy="247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17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Use Cyber Security?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EVERYONE!!!! Not just limited to IT professionals</a:t>
            </a:r>
          </a:p>
          <a:p>
            <a:pPr lvl="1"/>
            <a:r>
              <a:rPr lang="en-US" dirty="0"/>
              <a:t>Hospitals</a:t>
            </a:r>
          </a:p>
          <a:p>
            <a:pPr lvl="1"/>
            <a:r>
              <a:rPr lang="en-US" dirty="0"/>
              <a:t>Large and small commerce + financial institutions</a:t>
            </a:r>
          </a:p>
          <a:p>
            <a:pPr lvl="1"/>
            <a:r>
              <a:rPr lang="en-US" dirty="0"/>
              <a:t>ALL government agencies</a:t>
            </a:r>
          </a:p>
          <a:p>
            <a:r>
              <a:rPr lang="en-US" dirty="0"/>
              <a:t>The need for cyber security is crucial-from enterprise to mom &amp; pop shops!</a:t>
            </a:r>
          </a:p>
          <a:p>
            <a:r>
              <a:rPr lang="en-US" dirty="0"/>
              <a:t>Job market is always looking for cyber security experts</a:t>
            </a:r>
          </a:p>
          <a:p>
            <a:r>
              <a:rPr lang="en-US" dirty="0"/>
              <a:t>Oh, AND it’s </a:t>
            </a:r>
            <a:r>
              <a:rPr lang="en-US" dirty="0" err="1"/>
              <a:t>suuuuuper</a:t>
            </a:r>
            <a:r>
              <a:rPr lang="en-US" dirty="0"/>
              <a:t> fun to learn about.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43ADA3-05F7-4313-B321-CC60F55E7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3694" y="4961078"/>
            <a:ext cx="3313407" cy="186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812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 Cyber Dawgs Approach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lots of ways to learn about cyber security…</a:t>
            </a:r>
          </a:p>
          <a:p>
            <a:r>
              <a:rPr lang="en-US" dirty="0"/>
              <a:t>…but we believe in approaching it through multiple tracks.</a:t>
            </a:r>
          </a:p>
          <a:p>
            <a:r>
              <a:rPr lang="en-US" dirty="0"/>
              <a:t>We have three main tracks that we follow throughout the year:</a:t>
            </a:r>
          </a:p>
          <a:p>
            <a:pPr lvl="1"/>
            <a:r>
              <a:rPr lang="en-US" dirty="0"/>
              <a:t>Education + Hands-on</a:t>
            </a:r>
          </a:p>
          <a:p>
            <a:pPr lvl="1"/>
            <a:r>
              <a:rPr lang="en-US" dirty="0"/>
              <a:t>Competition Participation</a:t>
            </a:r>
          </a:p>
          <a:p>
            <a:pPr lvl="1"/>
            <a:r>
              <a:rPr lang="en-US" dirty="0"/>
              <a:t>Industry Exposure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#1: Education and Hands-on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regular club meetings: every Wednesday; 7-9 in PUP206</a:t>
            </a:r>
          </a:p>
          <a:p>
            <a:r>
              <a:rPr lang="en-US" dirty="0"/>
              <a:t>We go over lots of relevant and important topics pertaining to cyber security</a:t>
            </a:r>
          </a:p>
          <a:p>
            <a:r>
              <a:rPr lang="en-US" dirty="0"/>
              <a:t>We have a schedule for this semester! </a:t>
            </a:r>
          </a:p>
          <a:p>
            <a:pPr lvl="1"/>
            <a:r>
              <a:rPr lang="en-US" dirty="0"/>
              <a:t>Check it out on our website: </a:t>
            </a:r>
            <a:r>
              <a:rPr lang="en-US" dirty="0">
                <a:hlinkClick r:id="rId2"/>
              </a:rPr>
              <a:t>http://umbccd.umbc.edu/</a:t>
            </a:r>
            <a:endParaRPr lang="en-US" dirty="0"/>
          </a:p>
          <a:p>
            <a:r>
              <a:rPr lang="en-US" dirty="0"/>
              <a:t>Some stuff we’ll be covering this semester:</a:t>
            </a:r>
          </a:p>
          <a:p>
            <a:pPr lvl="1"/>
            <a:r>
              <a:rPr lang="en-US" dirty="0"/>
              <a:t>Website Exploitation</a:t>
            </a:r>
          </a:p>
          <a:p>
            <a:pPr lvl="1"/>
            <a:r>
              <a:rPr lang="en-US" dirty="0"/>
              <a:t>Networking + Network Forensics</a:t>
            </a:r>
          </a:p>
          <a:p>
            <a:pPr lvl="1"/>
            <a:r>
              <a:rPr lang="en-US" dirty="0"/>
              <a:t>Firewall Security</a:t>
            </a:r>
          </a:p>
          <a:p>
            <a:pPr lvl="1"/>
            <a:r>
              <a:rPr lang="en-US" dirty="0"/>
              <a:t>CTF101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39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all sounds super cool…but do I need to have experience coming 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8883" y="1701797"/>
            <a:ext cx="7313929" cy="446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experience required!</a:t>
            </a:r>
          </a:p>
          <a:p>
            <a:r>
              <a:rPr lang="en-US" dirty="0"/>
              <a:t>Schedule is tailored for beginners and veterans alike.</a:t>
            </a:r>
          </a:p>
          <a:p>
            <a:pPr lvl="1"/>
            <a:r>
              <a:rPr lang="en-US" dirty="0"/>
              <a:t>Having trouble/can’t find a solution? Ask us!</a:t>
            </a:r>
          </a:p>
          <a:p>
            <a:pPr lvl="1"/>
            <a:r>
              <a:rPr lang="en-US" dirty="0"/>
              <a:t>Want to learn about something else? ASK US!</a:t>
            </a:r>
          </a:p>
          <a:p>
            <a:pPr lvl="1"/>
            <a:r>
              <a:rPr lang="en-US" dirty="0"/>
              <a:t>Bored/already know it? ASK US!!!</a:t>
            </a:r>
          </a:p>
          <a:p>
            <a:r>
              <a:rPr lang="en-US" dirty="0"/>
              <a:t>This semester, we also have CMSC491/791!</a:t>
            </a:r>
          </a:p>
          <a:p>
            <a:r>
              <a:rPr lang="en-US" dirty="0"/>
              <a:t>We also have lab meetings now! Tuesdays from 7pm-9pm in ITE227.</a:t>
            </a:r>
          </a:p>
          <a:p>
            <a:r>
              <a:rPr lang="en-US" dirty="0"/>
              <a:t>All of our resources are available on our </a:t>
            </a:r>
            <a:r>
              <a:rPr lang="en-US" dirty="0" err="1"/>
              <a:t>github</a:t>
            </a:r>
            <a:r>
              <a:rPr lang="en-US" dirty="0"/>
              <a:t> as well: </a:t>
            </a:r>
            <a:r>
              <a:rPr lang="en-US" dirty="0">
                <a:hlinkClick r:id="rId2"/>
              </a:rPr>
              <a:t>https://github.com/UMBCCyberDawgs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1612" y="76200"/>
            <a:ext cx="1713207" cy="2036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412" y="2327388"/>
            <a:ext cx="2817972" cy="37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0</TotalTime>
  <Words>1160</Words>
  <Application>Microsoft Office PowerPoint</Application>
  <PresentationFormat>Custom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Tech 16x9</vt:lpstr>
      <vt:lpstr>UMBC Cyber Defense Team</vt:lpstr>
      <vt:lpstr>Welcome to the UMBC Cyber Defense Club!</vt:lpstr>
      <vt:lpstr>Some Introductions </vt:lpstr>
      <vt:lpstr>So…what is cyber security?</vt:lpstr>
      <vt:lpstr>Why is Cyber Security Important?</vt:lpstr>
      <vt:lpstr>Who Should Use Cyber Security? </vt:lpstr>
      <vt:lpstr>How Do the Cyber Dawgs Approach This?</vt:lpstr>
      <vt:lpstr>Track #1: Education and Hands-on</vt:lpstr>
      <vt:lpstr>This all sounds super cool…but do I need to have experience coming in?</vt:lpstr>
      <vt:lpstr>Track #2: Competition Participation</vt:lpstr>
      <vt:lpstr>Some Upcoming Competitions</vt:lpstr>
      <vt:lpstr>Oh…and WE are hosting our own CTFs!</vt:lpstr>
      <vt:lpstr>Track #3: Industry Exposure</vt:lpstr>
      <vt:lpstr>YEEHAW!!! I’M TOTALLY HOOKED!</vt:lpstr>
      <vt:lpstr>Now, a few more things to note (courtesy of our previous president, Julio Valcarcel)</vt:lpstr>
      <vt:lpstr>OH…AND THIS IS IMPORTANT</vt:lpstr>
      <vt:lpstr>ANY QUESTIONS?</vt:lpstr>
      <vt:lpstr>Alright, enough chit chat LET’S SHOW YOU GUYS SOME COOL STUFF YOU CAN DO WITH WHAT YOU LEARN HERE!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2016-09-05T23:28:48Z</dcterms:created>
  <dcterms:modified xsi:type="dcterms:W3CDTF">2017-09-06T22:06:30Z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