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D07CF09-FD75-40BD-882F-A270668CE870}">
  <a:tblStyle styleId="{9D07CF09-FD75-40BD-882F-A270668CE87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2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2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2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2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2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2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2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2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()Ethernet~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()L2 MTU sizes fix the max size of frames~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()payload chunkation/fragmentation~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()ethertype field used to identify what kind of data is included in the payload~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()optional field for VLAN tagging~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()ARP~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()uses L3 to get L2~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()cross compare: MAC not change, but L3 can; duplicate IP~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()Inverse ARP, InARP IS NOT Reverse ARP. InARP used to find L3 address of L2 address~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()DHCP, replaces RARP function; Assigns L3 addresses as configured for L2 address~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()ARP spoofing~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()malicious ARP proxy~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()reroutes traffic to specific points, common escalation to MitM and DDoS attacks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()ARP~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()note how traffic is propagated to all nodes in the network~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()compare to a larger network, the amount of traffic propagation and data usage~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()NDP~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()uses L3 to get L2~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()cross compare: MAC not change, but L3 can; duplicate IP~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()IPv6 version of ARP~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()Part of ICMPv6~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()Multicast for address resolution, Unicast for determination of reachability~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()Multicast </a:t>
            </a:r>
            <a:r>
              <a:rPr lang="en">
                <a:solidFill>
                  <a:schemeClr val="dk1"/>
                </a:solidFill>
              </a:rPr>
              <a:t>operation helps to determine if there is a duplicate IP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()Multicast also reduces the total amount of traffic~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()note that ff02::2:ff:: is for routers~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575050" y="204787"/>
            <a:ext cx="5111699" cy="43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eb.mit.edu/rhel-doc/4/RH-DOCS/rhel-sg-en-4/ch-ports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Networking Fundamentals</a:t>
            </a:r>
          </a:p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Common Applications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3994500" cy="271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Email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alibri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SMTP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alibri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POP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alibri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IMAP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Remote Management</a:t>
            </a:r>
          </a:p>
          <a:p>
            <a:pPr indent="-311150" lvl="1" marL="742950" rtl="0">
              <a:spcBef>
                <a:spcPts val="0"/>
              </a:spcBef>
              <a:buSzPct val="100000"/>
              <a:buFont typeface="Calibri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SSH</a:t>
            </a:r>
          </a:p>
          <a:p>
            <a:pPr indent="-311150" lvl="1" marL="742950" rtl="0">
              <a:spcBef>
                <a:spcPts val="0"/>
              </a:spcBef>
              <a:buSzPct val="100000"/>
              <a:buFont typeface="Calibri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FTP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692275" y="1200150"/>
            <a:ext cx="3994500" cy="35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Web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alibri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HTTP</a:t>
            </a:r>
          </a:p>
          <a:p>
            <a:pPr indent="-330200" lvl="0" marL="342900" rtl="0">
              <a:spcBef>
                <a:spcPts val="0"/>
              </a:spcBef>
              <a:buSzPct val="100000"/>
              <a:buFont typeface="Calibri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Other</a:t>
            </a:r>
          </a:p>
          <a:p>
            <a:pPr indent="-311150" lvl="1" marL="742950" rtl="0">
              <a:spcBef>
                <a:spcPts val="0"/>
              </a:spcBef>
              <a:buSzPct val="100000"/>
              <a:buFont typeface="Calibri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DNS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SMTP (Simple Mail Transfer Protocol)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SMTP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Port 25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Port 587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Sending Mail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SSMTP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SMTP over SSL/TLS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Primarily Port 587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May have Port 465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POP (Post Office Protocol)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POP3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Listening Port 110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Mail Retrieval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Like a PO box</a:t>
            </a:r>
          </a:p>
          <a:p>
            <a:pPr indent="-133350" lvl="1" marL="742950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Holds email until user retrieves, then no longer has a copy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POP3S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Port 995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IMAP (Internet Message Access Protocol)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IMAP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Port 143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Unlike POP, IMAP keeps mail on the server 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IMAPS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Port 993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2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SSH (Secure Shell)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Used for shell access on remote servers 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Encrypted by design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Port 22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Linux command is “ssh”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Telnet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Used for shell access and command execution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Telnet is from 1969 (RFC 15)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DON’T USE TELNET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Unencrypted by design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SSH is the replacement for Telnet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Linux command is “telnet”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FTP (File Transfer Protocol)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FTP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Port 20 (Transfer)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Port 21 (Command)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SFTP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FTP over SSH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FTPS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TLS extension for FTP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Port 989 (Transfer)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Port 990 (Command)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HTTP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Port 80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HTTPS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Port 443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HTTP over TLS/SSL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HTTP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44517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{9D07CF09-FD75-40BD-882F-A270668CE870}</a:tableStyleId>
              </a:tblPr>
              <a:tblGrid>
                <a:gridCol w="814325"/>
                <a:gridCol w="3224175"/>
              </a:tblGrid>
              <a:tr h="93725">
                <a:tc grid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Common Commands</a:t>
                      </a:r>
                    </a:p>
                  </a:txBody>
                  <a:tcPr marT="91425" marB="91425" marR="91425" marL="91425"/>
                </a:tc>
                <a:tc hMerge="1"/>
              </a:tr>
              <a:tr h="102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 data</a:t>
                      </a:r>
                    </a:p>
                  </a:txBody>
                  <a:tcPr marT="91425" marB="91425" marR="91425" marL="91425"/>
                </a:tc>
              </a:tr>
              <a:tr h="102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 data to server</a:t>
                      </a:r>
                    </a:p>
                  </a:txBody>
                  <a:tcPr marT="91425" marB="91425" marR="91425" marL="91425"/>
                </a:tc>
              </a:tr>
              <a:tr h="102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 data to server</a:t>
                      </a:r>
                    </a:p>
                  </a:txBody>
                  <a:tcPr marT="91425" marB="91425" marR="91425" marL="91425"/>
                </a:tc>
              </a:tr>
              <a:tr h="102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 data from server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599" cy="57262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HTTP Commands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599" cy="341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83333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HTTP can be interpreted by your browser, on the command line you can use the following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url (Installed by default on most systems)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get</a:t>
            </a:r>
          </a:p>
          <a:p>
            <a:pPr indent="-228600" lvl="0" marL="4572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Both commands send a GET request by default but can perform other actions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DNS Operations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Port 53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Maps between arbitrary domain name and IP address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Load Balancing 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Calibri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1 Name, Multiple IP addresses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Stores information in records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367902"/>
            <a:ext cx="3008313" cy="4375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</a:p>
          <a:p>
            <a:pPr indent="-285750" lvl="0" marL="285750" marR="0" rtl="0" algn="l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is Layer 7</a:t>
            </a:r>
          </a:p>
          <a:p>
            <a:pPr indent="-285750" lvl="0" marL="285750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Presentation is Layer 6</a:t>
            </a:r>
          </a:p>
          <a:p>
            <a:pPr indent="-285750" lvl="0" marL="285750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Session is Layer 5</a:t>
            </a:r>
          </a:p>
          <a:p>
            <a:pPr indent="-285750" lvl="0" marL="285750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Transport is Layer 4</a:t>
            </a:r>
          </a:p>
          <a:p>
            <a:pPr indent="-285750" lvl="0" marL="285750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Network is Layer 3</a:t>
            </a:r>
          </a:p>
          <a:p>
            <a:pPr indent="-285750" lvl="0" marL="285750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Data Link is Layer 2</a:t>
            </a:r>
          </a:p>
          <a:p>
            <a:pPr indent="-285750" lvl="0" marL="285750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Physical is Layer 1</a:t>
            </a:r>
          </a:p>
        </p:txBody>
      </p:sp>
      <p:pic>
        <p:nvPicPr>
          <p:cNvPr id="54" name="Shape 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6637" y="356515"/>
            <a:ext cx="5060161" cy="438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Commonly Used DNS Records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952500" y="150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{9D07CF09-FD75-40BD-882F-A270668CE870}</a:tableStyleId>
              </a:tblPr>
              <a:tblGrid>
                <a:gridCol w="2065575"/>
                <a:gridCol w="5173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Maps domain name to IPv4 address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AAAA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Maps domain name to IPv6 address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Maps one domain name to another domain name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Maps domain name to message transfer agents (Email)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Store human readable </a:t>
                      </a:r>
                      <a:r>
                        <a:rPr lang="en"/>
                        <a:t>text strings</a:t>
                      </a:r>
                      <a:r>
                        <a:rPr lang="en"/>
                        <a:t>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DNS Linux Commands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83333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slookup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http://web.mit.edu/rhel-doc/4/RH-DOCS/rhel-sg-en-4/ch-ports.html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Protocols and Ports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 5</a:t>
            </a: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Session Layer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599" cy="341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Sockets map ports to 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socket is half of a connection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Typically designated by IP address and port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192.168.1.1:80</a:t>
            </a: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599" cy="57262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Sockets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Layer 4</a:t>
            </a:r>
          </a:p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Transport Layer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TCP vs UDP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TCP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Connection Oriented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Single data stream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Definable urgency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“Air-traffic Control”</a:t>
            </a:r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UDP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Connectionless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Low Overhead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Multi-stream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“Fire and Forget”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UDP Header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Source Port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Destination Port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Length of Message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16-bit Checksum</a:t>
            </a:r>
          </a:p>
          <a:p>
            <a:pPr indent="-381000" lvl="0" marL="45720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16-bit due to technology at the time of draft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403" y="1200150"/>
            <a:ext cx="4258375" cy="31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TCP Header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200" y="1200150"/>
            <a:ext cx="5400600" cy="37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28290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Addressed by Port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Ordered Data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Flags for Categorization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Sliding Window Size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Checksum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Urgency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Options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4801"/>
            <a:ext cx="3008399" cy="15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TCP Operations</a:t>
            </a:r>
          </a:p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457200" y="1720400"/>
            <a:ext cx="3008399" cy="287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Open Connection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SYN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SYN+ACK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ACK</a:t>
            </a:r>
          </a:p>
          <a:p>
            <a:pPr indent="-355600" lvl="0" marL="457200" rtl="0">
              <a:spcBef>
                <a:spcPts val="1000"/>
              </a:spcBef>
              <a:buSzPct val="100000"/>
              <a:buFont typeface="Arial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Close Connection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FIN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FIN/ACK</a:t>
            </a:r>
          </a:p>
          <a:p>
            <a:pPr indent="-355600" lvl="1" marL="91440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ACK</a:t>
            </a:r>
          </a:p>
        </p:txBody>
      </p:sp>
      <p:pic>
        <p:nvPicPr>
          <p:cNvPr descr="https://upload.wikimedia.org/wikipedia/commons/thumb/f/f6/Tcp_state_diagram_fixed_new.svg/1084px-Tcp_state_diagram_fixed_new.svg.pn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000" y="368596"/>
            <a:ext cx="5907000" cy="445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TCP/IP and OSI</a:t>
            </a:r>
          </a:p>
        </p:txBody>
      </p:sp>
      <p:graphicFrame>
        <p:nvGraphicFramePr>
          <p:cNvPr id="60" name="Shape 60"/>
          <p:cNvGraphicFramePr/>
          <p:nvPr/>
        </p:nvGraphicFramePr>
        <p:xfrm>
          <a:off x="21590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{9D07CF09-FD75-40BD-882F-A270668CE870}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TCP/IP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OSI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rowSpan="3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Session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Transport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Transport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Access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Link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Physical</a:t>
                      </a: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Other Layer 4 Protocols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150" y="1063375"/>
            <a:ext cx="5615699" cy="37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 3</a:t>
            </a:r>
          </a:p>
        </p:txBody>
      </p:sp>
      <p:sp>
        <p:nvSpPr>
          <p:cNvPr id="238" name="Shape 23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 Layer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End vs Hop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End-to-End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Does not require direct connection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Network Layer</a:t>
            </a:r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Hop-by-Hop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Requires direct connection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Link Layer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The Internet Protocol Suite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End-to End communications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Connectionless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Maximum of 65535 bytes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Included protocols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ICMP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IP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IPsec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542175" y="1063375"/>
            <a:ext cx="8229600" cy="18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32 bit address space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255.255.255.255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192.168.1.1</a:t>
            </a:r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IPv4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IPv4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7" y="1271500"/>
            <a:ext cx="9089225" cy="38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IPv6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Lack of IPv4 addresses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128 bit address space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FFFF:FFFF:FFFF:FFFF:FFFF:FFFF:FFFF:FFFF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212F::6551:DA01:47::A6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IPv6 Header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13" y="1025599"/>
            <a:ext cx="6565975" cy="411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 2</a:t>
            </a:r>
          </a:p>
        </p:txBody>
      </p:sp>
      <p:sp>
        <p:nvSpPr>
          <p:cNvPr id="281" name="Shape 281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 Layer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 Standard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MAC Address</a:t>
            </a:r>
          </a:p>
          <a:p>
            <a: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alibri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FF:FF:FF:FF:FF:FF</a:t>
            </a:r>
          </a:p>
          <a:p>
            <a: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alibri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Address assigned to the NIC (Network Interface Card)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alibri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Hop by Hop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Arial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Medium which data travels across</a:t>
            </a:r>
          </a:p>
          <a:p>
            <a:pPr lvl="1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Fiber Optic</a:t>
            </a:r>
          </a:p>
          <a:p>
            <a:pPr lvl="1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Coaxial</a:t>
            </a:r>
          </a:p>
          <a:p>
            <a:pPr lvl="1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Cat 5/6 </a:t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(Address Resolution 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Protocol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1063225"/>
            <a:ext cx="8229600" cy="353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Maps IP address to MAC address</a:t>
            </a:r>
          </a:p>
          <a:p>
            <a:pPr indent="-4318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If you computer is trying to find an IP address on its LAN, it will use ARP to find out the MAC address of that computer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ARP Request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825" y="1063375"/>
            <a:ext cx="4492349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4324525" y="2610450"/>
            <a:ext cx="1243200" cy="339900"/>
          </a:xfrm>
          <a:prstGeom prst="leftArrow">
            <a:avLst>
              <a:gd fmla="val 50000" name="adj1"/>
              <a:gd fmla="val 97704" name="adj2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 rot="-5400000">
            <a:off x="3561850" y="2033100"/>
            <a:ext cx="1139100" cy="471000"/>
          </a:xfrm>
          <a:prstGeom prst="uturnArrow">
            <a:avLst>
              <a:gd fmla="val 30005" name="adj1"/>
              <a:gd fmla="val 25000" name="adj2"/>
              <a:gd fmla="val 25000" name="adj3"/>
              <a:gd fmla="val 60574" name="adj4"/>
              <a:gd fmla="val 100000" name="adj5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 flipH="1" rot="-5400000">
            <a:off x="3616750" y="2995575"/>
            <a:ext cx="1029300" cy="471000"/>
          </a:xfrm>
          <a:prstGeom prst="uturnArrow">
            <a:avLst>
              <a:gd fmla="val 30005" name="adj1"/>
              <a:gd fmla="val 25000" name="adj2"/>
              <a:gd fmla="val 25000" name="adj3"/>
              <a:gd fmla="val 60574" name="adj4"/>
              <a:gd fmla="val 100000" name="adj5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2996175" y="2641350"/>
            <a:ext cx="1370700" cy="278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ARP Response</a:t>
            </a: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75" y="1063362"/>
            <a:ext cx="48482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4527037" y="2413150"/>
            <a:ext cx="1309500" cy="363600"/>
          </a:xfrm>
          <a:prstGeom prst="uturnArrow">
            <a:avLst>
              <a:gd fmla="val 20648" name="adj1"/>
              <a:gd fmla="val 25000" name="adj2"/>
              <a:gd fmla="val 25000" name="adj3"/>
              <a:gd fmla="val 75000" name="adj4"/>
              <a:gd fmla="val 100000" name="adj5"/>
            </a:avLst>
          </a:prstGeom>
          <a:solidFill>
            <a:srgbClr val="660000"/>
          </a:solidFill>
          <a:ln cap="flat" cmpd="sng" w="952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3245387" y="2413275"/>
            <a:ext cx="1361400" cy="363600"/>
          </a:xfrm>
          <a:prstGeom prst="uturnArrow">
            <a:avLst>
              <a:gd fmla="val 20648" name="adj1"/>
              <a:gd fmla="val 25000" name="adj2"/>
              <a:gd fmla="val 25000" name="adj3"/>
              <a:gd fmla="val 75000" name="adj4"/>
              <a:gd fmla="val 100000" name="adj5"/>
            </a:avLst>
          </a:prstGeom>
          <a:solidFill>
            <a:srgbClr val="660000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Functions similar to ARP but for IPv6 (Part of ICMPv6)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Link Layer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87500"/>
              <a:buFont typeface="Calibri"/>
              <a:buChar char="•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How data is sent over physical 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Layer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Protocol Suite</a:t>
            </a:r>
          </a:p>
          <a:p>
            <a:pPr lvl="1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IPv4/IPv6</a:t>
            </a:r>
          </a:p>
          <a:p>
            <a:pPr lvl="1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ICMP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Session Layer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Administers and Maintains Connections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Presentation Layer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Format Data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Arrange Objects</a:t>
            </a:r>
          </a:p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Application Layer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Output</a:t>
            </a:r>
          </a:p>
          <a:p>
            <a:pPr indent="-228600" lvl="1" marL="914400">
              <a:spcBef>
                <a:spcPts val="0"/>
              </a:spcBef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End-User Interaction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2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Layers 5,6,7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 6&amp;7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&amp; Application Layer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