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Char char="○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Char char="●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Char char="○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Char char="●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Char char="○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7516443" y="4145281"/>
            <a:ext cx="4686117" cy="2731406"/>
            <a:chOff x="5638800" y="3108960"/>
            <a:chExt cx="3515503" cy="2048554"/>
          </a:xfrm>
        </p:grpSpPr>
        <p:cxnSp>
          <p:nvCxnSpPr>
            <p:cNvPr id="21" name="Shape 21"/>
            <p:cNvCxnSpPr/>
            <p:nvPr/>
          </p:nvCxnSpPr>
          <p:spPr>
            <a:xfrm flipH="1" rot="10800000">
              <a:off x="5638800" y="3108960"/>
              <a:ext cx="3515503" cy="2037115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flipH="1" rot="10800000">
              <a:off x="6004642" y="3333749"/>
              <a:ext cx="3149660" cy="1823764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flipH="1" rot="10800000">
              <a:off x="6388342" y="3549890"/>
              <a:ext cx="2765960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4" name="Shape 24"/>
          <p:cNvGrpSpPr/>
          <p:nvPr/>
        </p:nvGrpSpPr>
        <p:grpSpPr>
          <a:xfrm>
            <a:off x="-8915" y="6057148"/>
            <a:ext cx="5498725" cy="820207"/>
            <a:chOff x="-6688" y="4553748"/>
            <a:chExt cx="4125118" cy="615155"/>
          </a:xfrm>
        </p:grpSpPr>
        <p:sp>
          <p:nvSpPr>
            <p:cNvPr id="25" name="Shape 25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92735"/>
                  </a:lnTo>
                  <a:lnTo>
                    <a:pt x="120000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 rot="-5400000">
              <a:off x="1604659" y="3152814"/>
              <a:ext cx="410750" cy="3621427"/>
            </a:xfrm>
            <a:custGeom>
              <a:pathLst>
                <a:path extrusionOk="0" h="120000" w="120000">
                  <a:moveTo>
                    <a:pt x="0" y="119999"/>
                  </a:moveTo>
                  <a:lnTo>
                    <a:pt x="120000" y="99350"/>
                  </a:lnTo>
                  <a:cubicBezTo>
                    <a:pt x="119885" y="68437"/>
                    <a:pt x="118711" y="30912"/>
                    <a:pt x="118596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1462307" y="3453376"/>
              <a:ext cx="241767" cy="3179760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18585" y="106399"/>
                  </a:lnTo>
                  <a:cubicBezTo>
                    <a:pt x="118454" y="73489"/>
                    <a:pt x="120124" y="32910"/>
                    <a:pt x="119993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Shape 28"/>
          <p:cNvSpPr txBox="1"/>
          <p:nvPr>
            <p:ph type="ctrTitle"/>
          </p:nvPr>
        </p:nvSpPr>
        <p:spPr>
          <a:xfrm>
            <a:off x="1625175" y="584200"/>
            <a:ext cx="87353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1625175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1218882" y="6356351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453501" y="6356351"/>
            <a:ext cx="52818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10563649" y="6356351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218883" y="274637"/>
            <a:ext cx="10360500" cy="1223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x="4167997" y="-1247317"/>
            <a:ext cx="4462272" cy="10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26947" lvl="0" marL="304747" marR="0" rtl="0" algn="l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273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9540" lvl="2" marL="91424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9487" lvl="3" marL="121898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9432" lvl="4" marL="152373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3" lvl="7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1218882" y="6356351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3453501" y="6356351"/>
            <a:ext cx="52818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10563649" y="6356351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 rot="5400000">
            <a:off x="7414141" y="2006957"/>
            <a:ext cx="5588000" cy="27424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 rot="5400000">
            <a:off x="2132316" y="-329234"/>
            <a:ext cx="5588000" cy="74148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26947" lvl="0" marL="304747" marR="0" rtl="0" algn="l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273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9540" lvl="2" marL="91424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9487" lvl="3" marL="121898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9432" lvl="4" marL="152373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3" lvl="7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1218882" y="6356351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453501" y="6356351"/>
            <a:ext cx="52818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10563649" y="6356351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1218883" y="274637"/>
            <a:ext cx="10360500" cy="1223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218883" y="1701797"/>
            <a:ext cx="10360500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26947" lvl="0" marL="304747" marR="0" rtl="0" algn="l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273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9540" lvl="2" marL="91424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9487" lvl="3" marL="121898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9432" lvl="4" marL="152373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3" lvl="7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1218882" y="6356351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453501" y="6356351"/>
            <a:ext cx="52818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0563649" y="6356351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1218883" y="274637"/>
            <a:ext cx="10360500" cy="1223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1218883" y="1706880"/>
            <a:ext cx="5078676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26947" lvl="0" marL="304747" marR="0" rtl="0" algn="l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273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9540" lvl="2" marL="91424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9487" lvl="3" marL="121898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9432" lvl="4" marL="152373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3" lvl="7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6500707" y="1706880"/>
            <a:ext cx="5078676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26947" lvl="0" marL="304747" marR="0" rtl="0" algn="l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273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9540" lvl="2" marL="91424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9487" lvl="3" marL="121898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9432" lvl="4" marL="152373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3" lvl="7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1218882" y="6356351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453501" y="6356351"/>
            <a:ext cx="52818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0563649" y="6356351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625176" y="2209800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625175" y="4951266"/>
            <a:ext cx="7069519" cy="1220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1218882" y="6356351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453501" y="6356351"/>
            <a:ext cx="52818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0563649" y="6356351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grpSp>
        <p:nvGrpSpPr>
          <p:cNvPr id="52" name="Shape 52"/>
          <p:cNvGrpSpPr/>
          <p:nvPr/>
        </p:nvGrpSpPr>
        <p:grpSpPr>
          <a:xfrm>
            <a:off x="7516443" y="4145281"/>
            <a:ext cx="4686117" cy="2731406"/>
            <a:chOff x="5638800" y="3108960"/>
            <a:chExt cx="3515503" cy="2048554"/>
          </a:xfrm>
        </p:grpSpPr>
        <p:cxnSp>
          <p:nvCxnSpPr>
            <p:cNvPr id="53" name="Shape 53"/>
            <p:cNvCxnSpPr/>
            <p:nvPr/>
          </p:nvCxnSpPr>
          <p:spPr>
            <a:xfrm flipH="1" rot="10800000">
              <a:off x="5638800" y="3108960"/>
              <a:ext cx="3515503" cy="2037115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flipH="1" rot="10800000">
              <a:off x="6004642" y="3333749"/>
              <a:ext cx="3149660" cy="1823764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flipH="1" rot="10800000">
              <a:off x="6388342" y="3549890"/>
              <a:ext cx="2765960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1218883" y="274637"/>
            <a:ext cx="10360500" cy="1223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1218883" y="1701800"/>
            <a:ext cx="5082739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1218883" y="2717800"/>
            <a:ext cx="5078676" cy="345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26947" lvl="0" marL="304747" marR="0" rtl="0" algn="l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273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9540" lvl="2" marL="91424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9487" lvl="3" marL="121898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9432" lvl="4" marL="152373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3" lvl="7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3" type="body"/>
          </p:nvPr>
        </p:nvSpPr>
        <p:spPr>
          <a:xfrm>
            <a:off x="6496644" y="1701800"/>
            <a:ext cx="5082739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4" type="body"/>
          </p:nvPr>
        </p:nvSpPr>
        <p:spPr>
          <a:xfrm>
            <a:off x="6500707" y="2717800"/>
            <a:ext cx="5078676" cy="345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26947" lvl="0" marL="304747" marR="0" rtl="0" algn="l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273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9540" lvl="2" marL="91424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9487" lvl="3" marL="121898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9432" lvl="4" marL="152373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3" lvl="7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1218882" y="6356351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453501" y="6356351"/>
            <a:ext cx="52818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10563649" y="6356351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218883" y="274637"/>
            <a:ext cx="10360500" cy="1223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1218882" y="6356351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453501" y="6356351"/>
            <a:ext cx="52818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10563649" y="6356351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0" type="dt"/>
          </p:nvPr>
        </p:nvSpPr>
        <p:spPr>
          <a:xfrm>
            <a:off x="1218882" y="6356351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453501" y="6356351"/>
            <a:ext cx="52818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10563649" y="6356351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218882" y="1701800"/>
            <a:ext cx="4062941" cy="2438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libri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26947" lvl="0" marL="304747" marR="0" rtl="0" algn="l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273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9540" lvl="2" marL="91424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9487" lvl="3" marL="121898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9432" lvl="4" marL="152373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3" lvl="7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1218882" y="4241800"/>
            <a:ext cx="4062941" cy="193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1218882" y="6356351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453501" y="6356351"/>
            <a:ext cx="52818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563649" y="6356351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218882" y="1701800"/>
            <a:ext cx="4062941" cy="2438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libri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3" name="Shape 83"/>
          <p:cNvSpPr/>
          <p:nvPr>
            <p:ph idx="2" type="pic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218882" y="4241800"/>
            <a:ext cx="4062941" cy="193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1218882" y="6356351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3453501" y="6356351"/>
            <a:ext cx="52818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10563649" y="6356351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15869" y="-3173"/>
            <a:ext cx="819993" cy="5229225"/>
            <a:chOff x="-11905" y="-2380"/>
            <a:chExt cx="615155" cy="3921919"/>
          </a:xfrm>
        </p:grpSpPr>
        <p:sp>
          <p:nvSpPr>
            <p:cNvPr id="11" name="Shape 11"/>
            <p:cNvSpPr/>
            <p:nvPr/>
          </p:nvSpPr>
          <p:spPr>
            <a:xfrm>
              <a:off x="-9526" y="0"/>
              <a:ext cx="612775" cy="3919538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91373"/>
                  </a:lnTo>
                  <a:lnTo>
                    <a:pt x="120000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-11905" y="0"/>
              <a:ext cx="410750" cy="3421856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98146"/>
                  </a:lnTo>
                  <a:lnTo>
                    <a:pt x="119656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-7144" y="-2380"/>
              <a:ext cx="238918" cy="2976561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19999" y="105470"/>
                  </a:lnTo>
                  <a:cubicBezTo>
                    <a:pt x="119866" y="70313"/>
                    <a:pt x="119734" y="35156"/>
                    <a:pt x="119601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Shape 14"/>
          <p:cNvSpPr txBox="1"/>
          <p:nvPr>
            <p:ph type="title"/>
          </p:nvPr>
        </p:nvSpPr>
        <p:spPr>
          <a:xfrm>
            <a:off x="1218883" y="274637"/>
            <a:ext cx="10360500" cy="1223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1218883" y="1701797"/>
            <a:ext cx="10360500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26947" lvl="0" marL="304747" marR="0" rtl="0" algn="l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273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9540" lvl="2" marL="91424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9487" lvl="3" marL="121898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9432" lvl="4" marL="152373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3" lvl="7" marL="243797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1218882" y="6356351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3453501" y="6356351"/>
            <a:ext cx="52818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10563649" y="6356351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rIns="121875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overthewire.org/wargames/bandit/bandit0.html" TargetMode="External"/><Relationship Id="rId4" Type="http://schemas.openxmlformats.org/officeDocument/2006/relationships/hyperlink" Target="https://www.chiark.greenend.org.uk/~sgtatham/putty/latest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1625175" y="584200"/>
            <a:ext cx="87353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Cyber 101: Linux Crash Course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1625175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ANDREW SCIANDRA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COMPUTER SCIENCE MAJOR, 2020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linux pictures"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7775" y="4267200"/>
            <a:ext cx="4810124" cy="238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18883" y="274637"/>
            <a:ext cx="10360500" cy="1223962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Moving on to directory navigation commands…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18883" y="1701797"/>
            <a:ext cx="10360500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‘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’ command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Stands for list directory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Lists all of the current directory contents!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UE1: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UE2: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ls -l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UE3: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ls -la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Wait a sec…what are those dash letter things at the end?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quick talk about flags!!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7011" y="1701797"/>
            <a:ext cx="4002295" cy="2867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218883" y="274637"/>
            <a:ext cx="10360500" cy="1223962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 COME THE COMMANDS!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218883" y="1701797"/>
            <a:ext cx="10360500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wrap="square" tIns="60925">
            <a:noAutofit/>
          </a:bodyPr>
          <a:lstStyle/>
          <a:p>
            <a:pPr indent="-304747" lvl="0" marL="30474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9166"/>
              <a:buFont typeface="Arial"/>
              <a:buChar char="•"/>
            </a:pPr>
            <a:r>
              <a:rPr b="1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cd</a:t>
            </a: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(stands for ‘change directory’): lets you change directories</a:t>
            </a:r>
          </a:p>
          <a:p>
            <a:pPr indent="-241192" lvl="1" marL="609493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160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UE: </a:t>
            </a:r>
            <a:r>
              <a:rPr b="1" i="0" lang="en-US" sz="20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cd /home/&lt;your username&gt;</a:t>
            </a:r>
          </a:p>
          <a:p>
            <a:pPr indent="-241192" lvl="1" marL="609493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160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Special characters: ~, ., .., /</a:t>
            </a:r>
          </a:p>
          <a:p>
            <a:pPr indent="-304747" lvl="0" marL="304747" marR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99166"/>
              <a:buFont typeface="Arial"/>
              <a:buChar char="•"/>
            </a:pPr>
            <a:r>
              <a:rPr b="1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pwd</a:t>
            </a: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(stands for ‘print working drectory’): lets you know where you are!</a:t>
            </a:r>
          </a:p>
          <a:p>
            <a:pPr indent="-241192" lvl="1" marL="609493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1600"/>
              <a:buFont typeface="Arial"/>
              <a:buChar char="•"/>
            </a:pPr>
            <a:r>
              <a:rPr b="1" i="0" lang="en-US" sz="20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lot more useful than it sounds!!</a:t>
            </a:r>
          </a:p>
          <a:p>
            <a:pPr indent="-304747" lvl="0" marL="304747" marR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99166"/>
              <a:buFont typeface="Arial"/>
              <a:buChar char="•"/>
            </a:pPr>
            <a:r>
              <a:rPr b="1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mkdir </a:t>
            </a: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(make directory): lets you make a directory (or ‘folder’)</a:t>
            </a:r>
          </a:p>
          <a:p>
            <a:pPr indent="-241192" lvl="1" marL="609493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160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UE1: </a:t>
            </a:r>
            <a:r>
              <a:rPr b="1" i="0" lang="en-US" sz="20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mkdir</a:t>
            </a:r>
            <a:r>
              <a:rPr b="0" i="0" lang="en-US" sz="20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test_dir1</a:t>
            </a:r>
          </a:p>
          <a:p>
            <a:pPr indent="-241192" lvl="1" marL="609493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160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UE2: </a:t>
            </a:r>
            <a:r>
              <a:rPr b="1" i="0" lang="en-US" sz="20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mkdir</a:t>
            </a:r>
            <a:r>
              <a:rPr b="0" i="0" lang="en-US" sz="20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test_dir2 test_dir3</a:t>
            </a:r>
          </a:p>
          <a:p>
            <a:pPr indent="-304747" lvl="0" marL="304747" marR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99166"/>
              <a:buFont typeface="Arial"/>
              <a:buChar char="•"/>
            </a:pPr>
            <a:r>
              <a:rPr b="1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touch</a:t>
            </a: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a quick way to make an empty file</a:t>
            </a:r>
          </a:p>
          <a:p>
            <a:pPr indent="-241192" lvl="1" marL="609493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160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UE: </a:t>
            </a:r>
            <a:r>
              <a:rPr b="1" i="0" lang="en-US" sz="20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touch test_file1.txt test_file2.txt</a:t>
            </a:r>
          </a:p>
          <a:p>
            <a:pPr indent="-304747" lvl="0" marL="304747" marR="0" rtl="0" algn="l">
              <a:lnSpc>
                <a:spcPct val="70000"/>
              </a:lnSpc>
              <a:spcBef>
                <a:spcPts val="1600"/>
              </a:spcBef>
              <a:buClr>
                <a:schemeClr val="accent1"/>
              </a:buClr>
              <a:buSzPct val="99166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Also, if you ever want to STOP a command or process, use </a:t>
            </a:r>
            <a:r>
              <a:rPr b="1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ctrl+c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18883" y="274637"/>
            <a:ext cx="10360500" cy="1223962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Moving, renaming, and removing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218883" y="1706880"/>
            <a:ext cx="5078676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9615"/>
              <a:buFont typeface="Arial"/>
              <a:buChar char="•"/>
            </a:pPr>
            <a:r>
              <a:rPr b="1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cp </a:t>
            </a: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(stands for copy!)</a:t>
            </a:r>
          </a:p>
          <a:p>
            <a:pPr indent="-241192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UE1: </a:t>
            </a:r>
            <a:r>
              <a:rPr b="1" i="0" lang="en-US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cp test_file1.txt </a:t>
            </a:r>
            <a:r>
              <a:rPr b="0" i="0" lang="en-US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~/test_dir1</a:t>
            </a:r>
          </a:p>
          <a:p>
            <a:pPr indent="-241192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UE2: </a:t>
            </a:r>
            <a:r>
              <a:rPr b="1" i="0" lang="en-US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cp test_file1.txt ..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99615"/>
              <a:buFont typeface="Arial"/>
              <a:buChar char="•"/>
            </a:pPr>
            <a:r>
              <a:rPr b="1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mv</a:t>
            </a: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(stands for move)</a:t>
            </a:r>
          </a:p>
          <a:p>
            <a:pPr indent="-241192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Like cp, but more like ‘cut’</a:t>
            </a:r>
          </a:p>
          <a:p>
            <a:pPr indent="-241192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UE1: </a:t>
            </a:r>
            <a:r>
              <a:rPr b="1" i="0" lang="en-US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mv test_file1.txt ~/test_dir2</a:t>
            </a:r>
          </a:p>
          <a:p>
            <a:pPr indent="-241192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 can also rename files like this!</a:t>
            </a:r>
          </a:p>
          <a:p>
            <a:pPr indent="-241192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UE2: </a:t>
            </a:r>
            <a:r>
              <a:rPr b="1" i="0" lang="en-US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mv test_file2.txt home_file.txt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99615"/>
              <a:buFont typeface="Arial"/>
              <a:buChar char="•"/>
            </a:pPr>
            <a:r>
              <a:rPr b="1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 COMPLETION: IT’S AWESOME</a:t>
            </a:r>
          </a:p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6500707" y="1706880"/>
            <a:ext cx="5078676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9615"/>
              <a:buFont typeface="Arial"/>
              <a:buChar char="•"/>
            </a:pPr>
            <a:r>
              <a:rPr b="1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rm </a:t>
            </a: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(stands for remove)</a:t>
            </a:r>
          </a:p>
          <a:p>
            <a:pPr indent="-241192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Used to remove both files AND directories!</a:t>
            </a:r>
          </a:p>
          <a:p>
            <a:pPr indent="-241192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UE1: </a:t>
            </a:r>
            <a:r>
              <a:rPr b="1" i="0" lang="en-US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rm test_file1.txt</a:t>
            </a:r>
          </a:p>
          <a:p>
            <a:pPr indent="-241192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UE2: </a:t>
            </a:r>
            <a:r>
              <a:rPr b="1" i="0" lang="en-US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rm -r test_dir3</a:t>
            </a:r>
          </a:p>
          <a:p>
            <a:pPr indent="-241192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UE3: </a:t>
            </a:r>
            <a:r>
              <a:rPr b="1" i="0" lang="en-US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rm -rf test_dir2</a:t>
            </a:r>
          </a:p>
          <a:p>
            <a:pPr indent="-241192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UE4 (DO NOT RUN THIS COMMAND)</a:t>
            </a:r>
          </a:p>
          <a:p>
            <a:pPr indent="-241140" lvl="2" marL="91424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894"/>
              <a:buFont typeface="Arial"/>
              <a:buChar char="•"/>
            </a:pPr>
            <a:r>
              <a:rPr b="1" i="0" lang="en-US" sz="18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rm –rf test_dir1 /*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99615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 anyone tell me what that asterisk is?</a:t>
            </a: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7811" y="152400"/>
            <a:ext cx="1497119" cy="1970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218883" y="274637"/>
            <a:ext cx="10360500" cy="1223962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Star Wildcard and the Pipe Operator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1218883" y="1706880"/>
            <a:ext cx="10360500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* is used to represent every string </a:t>
            </a:r>
          </a:p>
          <a:p>
            <a:pPr indent="-241192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 can use it to find, delete, etc. for files with a certain extensions</a:t>
            </a:r>
          </a:p>
          <a:p>
            <a:pPr indent="-241140" lvl="2" marL="91424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Ex: *.py / *.html / *.jpg / and much more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But BE CAREFUL!! The asterisk  can also be used to DELETE all of your files so if you are using rm and * be sure your command is correct pressing enter!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Pipe Operator ( | ) is used as a form of redirection 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will send the output from the first command to the next command after the pipe</a:t>
            </a:r>
          </a:p>
          <a:p>
            <a:pPr indent="-241140" lvl="2" marL="91424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1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 One | Command Two | Command Three</a:t>
            </a:r>
          </a:p>
          <a:p>
            <a:pPr indent="-241140" lvl="2" marL="91424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1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History | grep vim</a:t>
            </a: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18883" y="274637"/>
            <a:ext cx="10360500" cy="1223962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 commands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218883" y="1701797"/>
            <a:ext cx="10360500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echo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writes arguments to standard out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UE1: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echo Hello everybody!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can also be used to let you know stuff that’s in your directory!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UE2: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echo t*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(no, not like the animal!): Prints out file contents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UE1: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 test_file1.txt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like cat, but lets you scroll up and down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UE1: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less test_file1.txt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UE2: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 ls | less</a:t>
            </a: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692" y="4953000"/>
            <a:ext cx="2562225" cy="153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218883" y="274637"/>
            <a:ext cx="10360500" cy="1223962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Other Cool and Useful Commands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1218883" y="1701797"/>
            <a:ext cx="10360500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ctrl-l: Clears the screen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ctrl-c: Kills the program that is running and returns control to the user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grep: one of the methods used to search for files in the linux file system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whoami: prints the user name out to the screen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find: another method to search for files 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3411" y="4114800"/>
            <a:ext cx="3289299" cy="246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1211" y="3783333"/>
            <a:ext cx="34417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218883" y="274637"/>
            <a:ext cx="10360500" cy="1223962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Now then, permissions…</a:t>
            </a:r>
          </a:p>
        </p:txBody>
      </p:sp>
      <p:pic>
        <p:nvPicPr>
          <p:cNvPr id="207" name="Shape 20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9821" y="1701800"/>
            <a:ext cx="5658781" cy="4462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1218883" y="274637"/>
            <a:ext cx="10360500" cy="1223962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Useful permissions commands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1218883" y="1701797"/>
            <a:ext cx="10360500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wrap="square" tIns="60925">
            <a:noAutofit/>
          </a:bodyPr>
          <a:lstStyle/>
          <a:p>
            <a:pPr indent="-304747" lvl="0" marL="30474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sudo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run a command as an administrative user</a:t>
            </a:r>
          </a:p>
          <a:p>
            <a:pPr indent="-241193" lvl="1" marL="60949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 commands REQUIRE this. Other situations may relate back to permissions on the file/directory/user</a:t>
            </a:r>
          </a:p>
          <a:p>
            <a:pPr indent="-241193" lvl="1" marL="60949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UE1: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sudo su</a:t>
            </a:r>
          </a:p>
          <a:p>
            <a:pPr indent="-304747" lvl="0" marL="304747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chmod: 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lets you change the permissions on a file or directory</a:t>
            </a:r>
          </a:p>
          <a:p>
            <a:pPr indent="-241193" lvl="1" marL="60949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MUST BE RUN AS SUDO</a:t>
            </a:r>
          </a:p>
          <a:p>
            <a:pPr indent="-241193" lvl="1" marL="60949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UE1: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sudo chmod 777 test_dir1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← THIS IS A BAD IDEA</a:t>
            </a:r>
          </a:p>
          <a:p>
            <a:pPr indent="-241193" lvl="1" marL="60949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UE2: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sudo chmod 000 test_file1.txt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← NO ONE CAN ACCESS THIS (except for admins)</a:t>
            </a:r>
          </a:p>
          <a:p>
            <a:pPr indent="-241193" lvl="1" marL="60949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= read, 2 = write, 1 = execute</a:t>
            </a:r>
          </a:p>
          <a:p>
            <a:pPr indent="-241193" lvl="1" marL="60949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REGULAR FILES = 644, DIRECTORIES AND EXECUTABLE FILES = 755</a:t>
            </a:r>
          </a:p>
          <a:p>
            <a:pPr indent="-304747" lvl="0" marL="304747" marR="0" rtl="0" algn="l">
              <a:lnSpc>
                <a:spcPct val="8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1218883" y="274637"/>
            <a:ext cx="10360500" cy="1223962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 / VIM (Side Note: VIM &gt; EMACS)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1218883" y="1701797"/>
            <a:ext cx="10360500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Comes with pretty much every distro of Linux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Very simple to use at a basic level, but has a LOT of depth to it if you want to get super good at it.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 up your text file: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vim test_file1.txt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1211" y="3932932"/>
            <a:ext cx="4181475" cy="2466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5411" y="3932932"/>
            <a:ext cx="2400157" cy="2750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1218883" y="274637"/>
            <a:ext cx="10360500" cy="1223962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Basic Vim cheat sheet!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1218883" y="1701797"/>
            <a:ext cx="5104128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wrap="square" tIns="60925">
            <a:noAutofit/>
          </a:bodyPr>
          <a:lstStyle/>
          <a:p>
            <a:pPr indent="-304747" lvl="0" marL="30474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9615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type in vim, enter </a:t>
            </a:r>
            <a:r>
              <a:rPr b="1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mode</a:t>
            </a: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by hitting the ‘i’ key</a:t>
            </a:r>
          </a:p>
          <a:p>
            <a:pPr indent="-241192" lvl="1" marL="60949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Exit out of this by hitting ‘esc’</a:t>
            </a:r>
          </a:p>
          <a:p>
            <a:pPr indent="-304747" lvl="0" marL="304747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99615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shift into copy/cut/paste mode, enter </a:t>
            </a:r>
            <a:r>
              <a:rPr b="1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 mode</a:t>
            </a: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by hitting the ‘v’ key</a:t>
            </a:r>
          </a:p>
          <a:p>
            <a:pPr indent="-241192" lvl="1" marL="60949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While in visual, you can use the keyboard to select lines of text!</a:t>
            </a:r>
          </a:p>
          <a:p>
            <a:pPr indent="-241192" lvl="1" marL="60949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 can copy a line of text by hitting the ‘y’ key in visual mode</a:t>
            </a:r>
          </a:p>
          <a:p>
            <a:pPr indent="-241192" lvl="1" marL="60949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727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 can paste by hitting the ‘p’ key</a:t>
            </a:r>
          </a:p>
          <a:p>
            <a:pPr indent="-241192" lvl="1" marL="609493" marR="0" rtl="0" algn="l">
              <a:lnSpc>
                <a:spcPct val="80000"/>
              </a:lnSpc>
              <a:spcBef>
                <a:spcPts val="800"/>
              </a:spcBef>
              <a:buClr>
                <a:schemeClr val="accent1"/>
              </a:buClr>
              <a:buSzPct val="80727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 can also cut using the ‘d’ key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6170612" y="1701797"/>
            <a:ext cx="5104128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save and/or quit after editing, use the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 mod</a:t>
            </a:r>
            <a:r>
              <a:rPr b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(all commands start with ‘:’)</a:t>
            </a:r>
          </a:p>
          <a:p>
            <a:pPr indent="-241192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:w = save</a:t>
            </a:r>
          </a:p>
          <a:p>
            <a:pPr indent="-241192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:q = quit</a:t>
            </a:r>
          </a:p>
          <a:p>
            <a:pPr indent="-241192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:wq = save and quit</a:t>
            </a:r>
          </a:p>
          <a:p>
            <a:pPr indent="-241192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:w! = force write</a:t>
            </a:r>
          </a:p>
          <a:p>
            <a:pPr indent="-241192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:q! = force quit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218883" y="274637"/>
            <a:ext cx="10360500" cy="1223962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About Me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218883" y="1701797"/>
            <a:ext cx="10360500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am a sophomore majoring in Computer Science and possibly minoring in History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I’ve been going to the Cyber Dawgs meetings for over a year now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am unofficially on the Board for the Cyber Dawgs Club (I’m heading up the social media….follow us @UMBCCyberDawgs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 of my interest in Cyber Security are Recon and Offensive Security but it all is really cool.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218883" y="274637"/>
            <a:ext cx="10360500" cy="1223962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Now, let’s talk about the Linux Directory Structure!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218883" y="1701797"/>
            <a:ext cx="10360500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you do a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cd /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an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 there, you’ll see a bunch of directories in there.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Note: Directories are in blue, files are white!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of these directories hold a lot of important information, and are organized in a certain way!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 here’s what you need to know…</a:t>
            </a: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7011" y="3932932"/>
            <a:ext cx="3397249" cy="2547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218883" y="274637"/>
            <a:ext cx="10360500" cy="1223962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 Directory Structure Goodies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1218883" y="1701797"/>
            <a:ext cx="10360500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wrap="square" tIns="60925">
            <a:noAutofit/>
          </a:bodyPr>
          <a:lstStyle/>
          <a:p>
            <a:pPr indent="-304747" lvl="0" marL="30474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9166"/>
              <a:buFont typeface="Arial"/>
              <a:buChar char="•"/>
            </a:pPr>
            <a:r>
              <a:rPr b="1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home directories for all users</a:t>
            </a:r>
          </a:p>
          <a:p>
            <a:pPr indent="-241192" lvl="1" marL="609493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1600"/>
              <a:buFont typeface="Arial"/>
              <a:buChar char="•"/>
            </a:pPr>
            <a:r>
              <a:rPr b="1" i="0" lang="en-US" sz="20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r>
              <a:rPr b="0" i="0" lang="en-US" sz="20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home directory for the root user (DO NOT MESS WITH THIS)</a:t>
            </a:r>
          </a:p>
          <a:p>
            <a:pPr indent="-304747" lvl="0" marL="304747" marR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99166"/>
              <a:buFont typeface="Arial"/>
              <a:buChar char="•"/>
            </a:pPr>
            <a:r>
              <a:rPr b="1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</a:t>
            </a: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Common single user linux commands/binaries</a:t>
            </a:r>
          </a:p>
          <a:p>
            <a:pPr indent="-241192" lvl="1" marL="609493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160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You’ll notice lots of yellow files in here…what does that mean?</a:t>
            </a:r>
          </a:p>
          <a:p>
            <a:pPr indent="-304747" lvl="0" marL="304747" marR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99166"/>
              <a:buFont typeface="Arial"/>
              <a:buChar char="•"/>
            </a:pPr>
            <a:r>
              <a:rPr b="1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Configuration files + startup/shutdown scripts</a:t>
            </a:r>
          </a:p>
          <a:p>
            <a:pPr indent="-304747" lvl="0" marL="304747" marR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99166"/>
              <a:buFont typeface="Arial"/>
              <a:buChar char="•"/>
            </a:pPr>
            <a:r>
              <a:rPr b="1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‘variable’ files, or files that are expected to grow in size</a:t>
            </a:r>
          </a:p>
          <a:p>
            <a:pPr indent="-241192" lvl="1" marL="609493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160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 files (var/lib), log files (var/log)</a:t>
            </a:r>
          </a:p>
          <a:p>
            <a:pPr indent="-304747" lvl="0" marL="304747" marR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99166"/>
              <a:buFont typeface="Arial"/>
              <a:buChar char="•"/>
            </a:pPr>
            <a:r>
              <a:rPr b="1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boot</a:t>
            </a: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Boot loader files (kernel files)</a:t>
            </a:r>
          </a:p>
          <a:p>
            <a:pPr indent="-304747" lvl="0" marL="304747" marR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99166"/>
              <a:buFont typeface="Arial"/>
              <a:buChar char="•"/>
            </a:pPr>
            <a:r>
              <a:rPr b="1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User programs for ‘second level’ programs</a:t>
            </a:r>
          </a:p>
          <a:p>
            <a:pPr indent="-241192" lvl="1" marL="609493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1600"/>
              <a:buFont typeface="Arial"/>
              <a:buChar char="•"/>
            </a:pPr>
            <a:r>
              <a:rPr b="1" i="0" lang="en-US" sz="20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usr/bin</a:t>
            </a:r>
            <a:r>
              <a:rPr b="0" i="0" lang="en-US" sz="20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usually where you look if the command you’re running isn’t inside of /bin</a:t>
            </a:r>
          </a:p>
          <a:p>
            <a:pPr indent="-304747" lvl="0" marL="304747" marR="0" rtl="0" algn="l">
              <a:lnSpc>
                <a:spcPct val="70000"/>
              </a:lnSpc>
              <a:spcBef>
                <a:spcPts val="1600"/>
              </a:spcBef>
              <a:buClr>
                <a:schemeClr val="accent1"/>
              </a:buClr>
              <a:buSzPct val="99166"/>
              <a:buFont typeface="Arial"/>
              <a:buChar char="•"/>
            </a:pPr>
            <a:r>
              <a:rPr b="1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</a:t>
            </a: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System process information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218883" y="274637"/>
            <a:ext cx="10360500" cy="1223962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few final-but important-commands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1218883" y="1701797"/>
            <a:ext cx="10360500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Updating and installing on your system: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package managers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Different on a lot of distros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CentOS uses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yum,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Ubuntu uses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apt,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Fedora uses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dnf.</a:t>
            </a:r>
          </a:p>
          <a:p>
            <a:pPr indent="-241140" lvl="2" marL="91424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&lt;package manager&gt;</a:t>
            </a: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update</a:t>
            </a:r>
          </a:p>
          <a:p>
            <a:pPr indent="-241140" lvl="2" marL="91424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&lt;package manager&gt; </a:t>
            </a: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install &lt;package name&gt;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Archive + Compression: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 czvf &lt;name of file&gt; &lt;directory to compress&gt;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 xzvf &lt;name of archive file&gt;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 may also run into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zip or bzip2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files – use your man pages!!!</a:t>
            </a:r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1884" y="2286000"/>
            <a:ext cx="2857499" cy="28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218883" y="274637"/>
            <a:ext cx="10360500" cy="1223962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Searching files and directories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1218883" y="1701797"/>
            <a:ext cx="10360500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Looking for a particular named file/directory? Use the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command.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 &lt;directory to search&gt; -name “&lt;name of file/directory&gt;”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 &lt;directory to search&gt; -type f  -name “&lt;name of file&gt;”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 has lots of cool options associated with it-MAN!!!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Need to look through your files to see if there’s a certain word? Use the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grep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command! (I really like this command)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grep -i “&lt;string in file&gt;” &lt;file name&gt;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grep -rni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“&lt;string in file&gt;” &lt;directory/to/search&gt;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1218883" y="274637"/>
            <a:ext cx="10360500" cy="1223962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SSH 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1218883" y="1701797"/>
            <a:ext cx="10360500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ecure </a:t>
            </a: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ell (SSH)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Allows you to remotely log into another system/server</a:t>
            </a:r>
          </a:p>
          <a:p>
            <a:pPr indent="-241192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you’re logging in to GL you are SSH’ing into UMBC Server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ssh –l &lt;username&gt; &lt;destination&gt;</a:t>
            </a: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1218883" y="274637"/>
            <a:ext cx="10360500" cy="1223962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NOW YOU CAN DO STUFF IN LINUX!!!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218883" y="1701797"/>
            <a:ext cx="10360500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you have any questions, I know lots of stuff about Linux, so just come and ask!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 FOR LISTENING!!!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012" y="4191000"/>
            <a:ext cx="3200320" cy="2400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1218883" y="274637"/>
            <a:ext cx="10360500" cy="1223962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Hand—On Activity 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1218883" y="1701797"/>
            <a:ext cx="10360500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Bandit: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http://overthewire.org/wargames/bandit/bandit0.html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Putty: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https://www.chiark.greenend.org.uk/~sgtatham/putty/latest.html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218883" y="274637"/>
            <a:ext cx="10360500" cy="1223962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will we be covering in this presentation?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218883" y="1701797"/>
            <a:ext cx="10360500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basics of operating in and using Linux/the command line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File/directory navigation &amp; management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Users, Groups, and Permissions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Working with a simple text editor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Linux directory structure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218883" y="274637"/>
            <a:ext cx="10360500" cy="1223962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So…what is Linux?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218883" y="1701797"/>
            <a:ext cx="10360500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open source operating system based off of UNIX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Developed by Linus Torvalds in 1991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Several different ‘flavors’ of Linux exist…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 Hat/Enterprise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Fedora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Ubuntu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Debian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CentOS</a:t>
            </a: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6411" y="3423185"/>
            <a:ext cx="4305299" cy="277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1218883" y="274637"/>
            <a:ext cx="10360500" cy="1223962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Uhhh excuse me I like Windows or Mac OS </a:t>
            </a:r>
            <a:r>
              <a:rPr lang="en-US"/>
              <a:t>X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Why would I use Linux (or a command line interface)?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218883" y="1701797"/>
            <a:ext cx="10360500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Windows and Mac OS </a:t>
            </a:r>
            <a:r>
              <a:rPr lang="en-US"/>
              <a:t>X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have their merits for things like compatibility and familiarity, but…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 is FREE, so lots of businesses use it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It’s an extremely efficient OS, and each distro gets a lot of revisions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terms of specifications, it’s very resource friendly!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command line interfaces, it’s all about interfacing…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GUIs (Graphical User Interfaces) are nice-to-haves in the working world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It’s also a nice skill to have!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218883" y="274637"/>
            <a:ext cx="10360500" cy="1223962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Still not convinced on Linux???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218883" y="1701797"/>
            <a:ext cx="10360500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 will run on just about any computer</a:t>
            </a:r>
          </a:p>
          <a:p>
            <a:pPr indent="-241192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 can customize the installation to fit most hardware around today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 can personally update Linux from the command line 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 is extremely customizable and is a great way for beginners to learn new skills and how to navigate a very widely used tool</a:t>
            </a:r>
          </a:p>
          <a:p>
            <a:pPr indent="-241192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Since it is very widely used in industry it is a great resume builder that companies will take note of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Compilers for widely used languages (C, C++) are included and intepreters for Python, PHP, and more are included too</a:t>
            </a:r>
          </a:p>
          <a:p>
            <a:pPr indent="-241192" lvl="1" marL="60949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218883" y="274637"/>
            <a:ext cx="10360500" cy="1223962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Okay so now I’ve got you hooked on Linux but now you’re wondering what a command line interface is…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218883" y="1701797"/>
            <a:ext cx="10360500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non-graphical user interface for a computer’s operating system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Basically, it lets you talk to your computer in a text-based environment.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lot of (if not all) OSs have something like this!</a:t>
            </a:r>
          </a:p>
          <a:p>
            <a:pPr indent="-241192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Linux or Mac OS </a:t>
            </a:r>
            <a:r>
              <a:rPr lang="en-US" sz="2000"/>
              <a:t>X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this is referred to as the ‘terminal’</a:t>
            </a:r>
          </a:p>
          <a:p>
            <a:pPr indent="-241192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Windows, this is called the ‘Command Prompt’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1811" y="4343400"/>
            <a:ext cx="3714750" cy="2318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4">
            <a:alphaModFix/>
          </a:blip>
          <a:srcRect b="15624" l="6250" r="4687" t="17187"/>
          <a:stretch/>
        </p:blipFill>
        <p:spPr>
          <a:xfrm>
            <a:off x="940055" y="4650176"/>
            <a:ext cx="2666999" cy="2011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8012" y="4258160"/>
            <a:ext cx="3263900" cy="248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218883" y="274637"/>
            <a:ext cx="10360500" cy="1223962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Okay, so I can command prompt now…but now what?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218883" y="1701797"/>
            <a:ext cx="10360500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 CAN DO SO MANY AMAZING THINGS!!!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we’ll be going over now are some useful commands that will prepare you for the rest of the week in using your Linux environment!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Don’t be afraid to ask questions! 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9011" y="4281169"/>
            <a:ext cx="3352799" cy="229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18883" y="274637"/>
            <a:ext cx="10360500" cy="1223962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MOST IMPORTANT COMMAND OF THEM ALL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18883" y="1701797"/>
            <a:ext cx="10360500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‘man’ command, this will be your go to command. Its short for manual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Used to list and display command manual pages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Usage example 1 (UE1): ‘man man’ (yes, man has its own man page)</a:t>
            </a: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UE2: ‘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 ls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EVERY COMMAND HAS THIS. If you forget how to use a command or want to know if it can do something, use this!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ch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