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74" r:id="rId14"/>
    <p:sldId id="267" r:id="rId15"/>
    <p:sldId id="268" r:id="rId16"/>
    <p:sldId id="269" r:id="rId17"/>
    <p:sldId id="270" r:id="rId18"/>
    <p:sldId id="272" r:id="rId19"/>
    <p:sldId id="27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8" autoAdjust="0"/>
    <p:restoredTop sz="94660"/>
  </p:normalViewPr>
  <p:slideViewPr>
    <p:cSldViewPr>
      <p:cViewPr varScale="1">
        <p:scale>
          <a:sx n="72" d="100"/>
          <a:sy n="7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220F-3D86-467C-99EA-039E7B219D32}" type="datetime1">
              <a:rPr lang="en-US" smtClean="0"/>
              <a:t>11/16/2016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A38-94D3-4DD3-95D5-FB829107F191}" type="datetime1">
              <a:rPr lang="en-US" smtClean="0"/>
              <a:t>11/16/2016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1F3-ED79-409A-8D05-7110DC34AC69}" type="datetime1">
              <a:rPr lang="en-US" smtClean="0"/>
              <a:t>11/16/2016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41-A5EF-4B8A-8791-9157D5B7048B}" type="datetime1">
              <a:rPr lang="en-US" smtClean="0"/>
              <a:t>11/16/2016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EB4-69D9-434D-86FF-322EC7003A37}" type="datetime1">
              <a:rPr lang="en-US" smtClean="0"/>
              <a:t>11/16/2016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1B5-6DD3-4E5D-B87D-5058F7631554}" type="datetime1">
              <a:rPr lang="en-US" smtClean="0"/>
              <a:t>11/16/2016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C08-CF70-4435-9EA9-5680B2868BAC}" type="datetime1">
              <a:rPr lang="en-US" smtClean="0"/>
              <a:t>11/16/2016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0427-6904-49C5-BB06-BD0908B9346E}" type="datetime1">
              <a:rPr lang="en-US" smtClean="0"/>
              <a:t>11/16/2016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A164-DF1B-4352-B5F1-FEA2659A360D}" type="datetime1">
              <a:rPr lang="en-US" smtClean="0"/>
              <a:t>11/16/2016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686F-D72E-403B-9D87-E9EA78343177}" type="datetime1">
              <a:rPr lang="en-US" smtClean="0"/>
              <a:t>11/16/2016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A50D-84C1-40C2-9B26-B73B794483D7}" type="datetime1">
              <a:rPr lang="en-US" smtClean="0"/>
              <a:t>11/16/2016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B65D-1B7C-4564-96D0-97F580601CA5}" type="datetime1">
              <a:rPr lang="en-US" smtClean="0"/>
              <a:t>11/16/2016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nagios" TargetMode="External"/><Relationship Id="rId2" Type="http://schemas.openxmlformats.org/officeDocument/2006/relationships/hyperlink" Target="http://localhost/openfi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vedetails.com/cve/CVE-2015-181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UMBC Cyber Defense Team</a:t>
            </a:r>
            <a:br>
              <a:rPr lang="en-US" dirty="0"/>
            </a:br>
            <a:r>
              <a:rPr lang="en-US" dirty="0"/>
              <a:t>Defensive Technologies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Bryan </a:t>
            </a:r>
            <a:r>
              <a:rPr lang="en-US" dirty="0" err="1"/>
              <a:t>Vanek</a:t>
            </a:r>
            <a:endParaRPr lang="en-US" dirty="0"/>
          </a:p>
          <a:p>
            <a:pPr algn="ctr"/>
            <a:r>
              <a:rPr lang="en-US" dirty="0"/>
              <a:t>2016-2017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3657600"/>
            <a:ext cx="256433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on, let’s talk about Nagios…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 and policies are great, but it would be nice if we could monitor all of our devices in one area!</a:t>
            </a:r>
          </a:p>
          <a:p>
            <a:r>
              <a:rPr lang="en-US" dirty="0"/>
              <a:t>Nagios can help us do this-it can monitor…</a:t>
            </a:r>
          </a:p>
          <a:p>
            <a:pPr lvl="1"/>
            <a:r>
              <a:rPr lang="en-US" dirty="0"/>
              <a:t>Servers, routers, switches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Specific Protocols</a:t>
            </a:r>
          </a:p>
          <a:p>
            <a:pPr lvl="1"/>
            <a:r>
              <a:rPr lang="en-US" dirty="0"/>
              <a:t>Individual applications</a:t>
            </a:r>
          </a:p>
          <a:p>
            <a:r>
              <a:rPr lang="en-US" dirty="0"/>
              <a:t>It can also help with finding and diagnosing problems before they occur!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012" y="5499790"/>
            <a:ext cx="1961035" cy="13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9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requirements for use…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kind of HTTPD server (LAMP stacks should be proficient in terms of our purposes)</a:t>
            </a:r>
          </a:p>
          <a:p>
            <a:r>
              <a:rPr lang="en-US" dirty="0" err="1"/>
              <a:t>IPTables</a:t>
            </a:r>
            <a:r>
              <a:rPr lang="en-US" dirty="0"/>
              <a:t> is usually a good thing to have knowledge of</a:t>
            </a:r>
          </a:p>
          <a:p>
            <a:r>
              <a:rPr lang="en-US" dirty="0"/>
              <a:t>List of dependencies:</a:t>
            </a:r>
          </a:p>
          <a:p>
            <a:pPr lvl="1"/>
            <a:r>
              <a:rPr lang="en-US" dirty="0" err="1"/>
              <a:t>gd</a:t>
            </a:r>
            <a:r>
              <a:rPr lang="en-US" dirty="0"/>
              <a:t>, </a:t>
            </a:r>
            <a:r>
              <a:rPr lang="en-US" dirty="0" err="1"/>
              <a:t>gd-devel</a:t>
            </a:r>
            <a:r>
              <a:rPr lang="en-US" dirty="0"/>
              <a:t>,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glibc</a:t>
            </a:r>
            <a:r>
              <a:rPr lang="en-US" dirty="0"/>
              <a:t>, </a:t>
            </a:r>
            <a:r>
              <a:rPr lang="en-US" dirty="0" err="1"/>
              <a:t>glibc</a:t>
            </a:r>
            <a:r>
              <a:rPr lang="en-US" dirty="0"/>
              <a:t>-common</a:t>
            </a:r>
          </a:p>
          <a:p>
            <a:pPr lvl="1"/>
            <a:r>
              <a:rPr lang="en-US" dirty="0" err="1"/>
              <a:t>nrpe</a:t>
            </a:r>
            <a:r>
              <a:rPr lang="en-US" dirty="0"/>
              <a:t>, Nagios-plugins-all, </a:t>
            </a:r>
            <a:r>
              <a:rPr lang="en-US" dirty="0" err="1"/>
              <a:t>openssl</a:t>
            </a:r>
            <a:endParaRPr lang="en-US" dirty="0"/>
          </a:p>
          <a:p>
            <a:r>
              <a:rPr lang="en-US" dirty="0"/>
              <a:t>SSL tunneling/SSH allows us to perform remote monitoring!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3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886618"/>
            <a:ext cx="8229600" cy="554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12" y="762000"/>
            <a:ext cx="9301113" cy="563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dwlvaia9r6jw6.cloudfront.net/wp-content/uploads/2014/01/Nagios-Core-Mozilla-Firefox_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381000"/>
            <a:ext cx="9929884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812" y="533400"/>
            <a:ext cx="6495611" cy="5898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really cool tool…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…but can be tough to set up!</a:t>
            </a:r>
          </a:p>
          <a:p>
            <a:r>
              <a:rPr lang="en-US" dirty="0"/>
              <a:t>This will be a component of our lab today</a:t>
            </a:r>
          </a:p>
          <a:p>
            <a:pPr lvl="1"/>
            <a:r>
              <a:rPr lang="en-US" dirty="0"/>
              <a:t>Not just the installation and configuration, but also getting it to work with </a:t>
            </a:r>
            <a:r>
              <a:rPr lang="en-US" dirty="0" err="1"/>
              <a:t>SELinux</a:t>
            </a:r>
            <a:r>
              <a:rPr lang="en-US" dirty="0"/>
              <a:t> appropriately</a:t>
            </a:r>
          </a:p>
          <a:p>
            <a:pPr lvl="1"/>
            <a:r>
              <a:rPr lang="en-US" dirty="0"/>
              <a:t>There are a couple booleans that you’ll need to enable</a:t>
            </a:r>
          </a:p>
          <a:p>
            <a:pPr lvl="1"/>
            <a:r>
              <a:rPr lang="en-US" dirty="0"/>
              <a:t>There are also a couple policies that you’ll need to 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4419600"/>
            <a:ext cx="162473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I want to mention something…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PFSense</a:t>
            </a:r>
            <a:r>
              <a:rPr lang="en-US" dirty="0"/>
              <a:t>: An open source firewall-specifically, a network firewall</a:t>
            </a:r>
          </a:p>
          <a:p>
            <a:pPr lvl="1"/>
            <a:r>
              <a:rPr lang="en-US" dirty="0"/>
              <a:t>Different from </a:t>
            </a:r>
            <a:r>
              <a:rPr lang="en-US" dirty="0" err="1"/>
              <a:t>IPTables</a:t>
            </a:r>
            <a:r>
              <a:rPr lang="en-US" dirty="0"/>
              <a:t> in a couple senses:</a:t>
            </a:r>
          </a:p>
          <a:p>
            <a:pPr lvl="2"/>
            <a:r>
              <a:rPr lang="en-US" dirty="0"/>
              <a:t>It performs true </a:t>
            </a:r>
            <a:r>
              <a:rPr lang="en-US" dirty="0" err="1"/>
              <a:t>stateful</a:t>
            </a:r>
            <a:r>
              <a:rPr lang="en-US" dirty="0"/>
              <a:t> inspection (checks not just the packet itself, but whether or not the packet is EXPECTED to be like that based on the connection)</a:t>
            </a:r>
          </a:p>
          <a:p>
            <a:pPr lvl="2"/>
            <a:r>
              <a:rPr lang="en-US" dirty="0"/>
              <a:t>It has one configuration file that takes in your packets</a:t>
            </a:r>
          </a:p>
          <a:p>
            <a:pPr lvl="2"/>
            <a:r>
              <a:rPr lang="en-US" dirty="0"/>
              <a:t>Provides Dynamic Modification (modifying tables, lists, anchors on the fly)</a:t>
            </a:r>
          </a:p>
          <a:p>
            <a:pPr lvl="2"/>
            <a:r>
              <a:rPr lang="en-US" dirty="0"/>
              <a:t>VERY fast</a:t>
            </a:r>
          </a:p>
          <a:p>
            <a:pPr lvl="1"/>
            <a:r>
              <a:rPr lang="en-US" dirty="0"/>
              <a:t>This is used primarily as a perimeter firewall-usually installed on its own system or own </a:t>
            </a:r>
            <a:r>
              <a:rPr lang="en-US" dirty="0" err="1"/>
              <a:t>vm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 also serve as an AP, DHCP Server, DNS Server, and even a VPN endpoint!</a:t>
            </a:r>
          </a:p>
          <a:p>
            <a:pPr lvl="1"/>
            <a:r>
              <a:rPr lang="en-US" dirty="0"/>
              <a:t>Also comes with a bunch of super useful plugins and capabilities</a:t>
            </a:r>
          </a:p>
          <a:p>
            <a:pPr lvl="2"/>
            <a:r>
              <a:rPr lang="en-US" dirty="0"/>
              <a:t>Can work with IDS/IPS (Snort, Bro, etc.)</a:t>
            </a:r>
          </a:p>
          <a:p>
            <a:pPr lvl="2"/>
            <a:r>
              <a:rPr lang="en-US" dirty="0" err="1"/>
              <a:t>PFBlocker</a:t>
            </a:r>
            <a:r>
              <a:rPr lang="en-US" dirty="0"/>
              <a:t>: international IP download management (SUPER USEFUL)</a:t>
            </a:r>
          </a:p>
          <a:p>
            <a:r>
              <a:rPr lang="en-US" dirty="0"/>
              <a:t>We will be covering this as it’s own thing next semester!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12" y="4937789"/>
            <a:ext cx="3409260" cy="19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0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here’s what we’re doing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your CentOS VMs, install…</a:t>
            </a:r>
          </a:p>
          <a:p>
            <a:pPr lvl="1"/>
            <a:r>
              <a:rPr lang="en-US" dirty="0"/>
              <a:t>Openfire</a:t>
            </a:r>
          </a:p>
          <a:p>
            <a:pPr lvl="1"/>
            <a:r>
              <a:rPr lang="en-US" dirty="0"/>
              <a:t>HTTPD</a:t>
            </a:r>
          </a:p>
          <a:p>
            <a:pPr lvl="1"/>
            <a:r>
              <a:rPr lang="en-US" dirty="0"/>
              <a:t>Nagios</a:t>
            </a:r>
          </a:p>
          <a:p>
            <a:r>
              <a:rPr lang="en-US" dirty="0"/>
              <a:t>Setup proxies for both Openfire and Nagios</a:t>
            </a:r>
          </a:p>
          <a:p>
            <a:pPr lvl="1"/>
            <a:r>
              <a:rPr lang="en-US" dirty="0">
                <a:hlinkClick r:id="rId2"/>
              </a:rPr>
              <a:t>http://localhost/openfire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http://localhost/nagios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IPTables</a:t>
            </a:r>
            <a:r>
              <a:rPr lang="en-US" dirty="0"/>
              <a:t> to block direct access to Openfire and Nagios</a:t>
            </a:r>
          </a:p>
          <a:p>
            <a:r>
              <a:rPr lang="en-US" dirty="0"/>
              <a:t>Keep </a:t>
            </a:r>
            <a:r>
              <a:rPr lang="en-US" dirty="0" err="1"/>
              <a:t>SELinux</a:t>
            </a:r>
            <a:r>
              <a:rPr lang="en-US" dirty="0"/>
              <a:t> enabled while you do all of this</a:t>
            </a:r>
          </a:p>
          <a:p>
            <a:r>
              <a:rPr lang="en-US" dirty="0"/>
              <a:t>Add the </a:t>
            </a:r>
            <a:r>
              <a:rPr lang="en-US" dirty="0" err="1"/>
              <a:t>OpenFire</a:t>
            </a:r>
            <a:r>
              <a:rPr lang="en-US" dirty="0"/>
              <a:t> service to Nagios + monitor it’s appropriate ports</a:t>
            </a:r>
          </a:p>
          <a:p>
            <a:r>
              <a:rPr lang="en-US" dirty="0"/>
              <a:t>IF YOU FINISH THIS STUFF, PRACTICE MORE WITH SELINUX</a:t>
            </a:r>
          </a:p>
          <a:p>
            <a:pPr lvl="1"/>
            <a:r>
              <a:rPr lang="en-US" dirty="0"/>
              <a:t>Try to configure HTTPD to run on port 8001</a:t>
            </a:r>
          </a:p>
          <a:p>
            <a:pPr lvl="1"/>
            <a:r>
              <a:rPr lang="en-US" dirty="0"/>
              <a:t>If you’re feeling super saucy, install a CGI backdoor and see what happens when you try to access a system with/without </a:t>
            </a:r>
            <a:r>
              <a:rPr lang="en-US" dirty="0" err="1"/>
              <a:t>SELinux</a:t>
            </a:r>
            <a:r>
              <a:rPr lang="en-US" dirty="0"/>
              <a:t> (BACKUP/SNAPSHOT YOUR VM BEFORE DOING THIS)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covering in this presentation?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Defensive Technologies Overview</a:t>
            </a:r>
          </a:p>
          <a:p>
            <a:pPr lvl="1"/>
            <a:r>
              <a:rPr lang="en-US" dirty="0" err="1"/>
              <a:t>SELinux</a:t>
            </a:r>
            <a:r>
              <a:rPr lang="en-US" dirty="0"/>
              <a:t>: what it is and why it’s important</a:t>
            </a:r>
          </a:p>
          <a:p>
            <a:pPr lvl="2"/>
            <a:r>
              <a:rPr lang="en-US" dirty="0"/>
              <a:t>Context, Policy, and Booleans</a:t>
            </a:r>
          </a:p>
          <a:p>
            <a:pPr lvl="1"/>
            <a:r>
              <a:rPr lang="en-US" dirty="0"/>
              <a:t>Nagios: infrastructure monitoring</a:t>
            </a:r>
          </a:p>
          <a:p>
            <a:pPr lvl="1"/>
            <a:r>
              <a:rPr lang="en-US" dirty="0"/>
              <a:t>Touch on </a:t>
            </a:r>
            <a:r>
              <a:rPr lang="en-US" dirty="0" err="1"/>
              <a:t>PFSense</a:t>
            </a:r>
            <a:r>
              <a:rPr lang="en-US" dirty="0"/>
              <a:t> if we have time</a:t>
            </a:r>
          </a:p>
          <a:p>
            <a:pPr lvl="1"/>
            <a:r>
              <a:rPr lang="en-US" dirty="0"/>
              <a:t>Lab focusing on configuration of Nagios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7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 this semester, we’ve focused on offense…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…but now we come to ways that we can mitigate that.</a:t>
            </a:r>
          </a:p>
          <a:p>
            <a:r>
              <a:rPr lang="en-US" dirty="0"/>
              <a:t>Antivirus means basically nothing in today’s world of security.</a:t>
            </a:r>
          </a:p>
          <a:p>
            <a:pPr lvl="1"/>
            <a:r>
              <a:rPr lang="en-US" dirty="0"/>
              <a:t>Need for other utilities to help with monitoring these items</a:t>
            </a:r>
          </a:p>
          <a:p>
            <a:r>
              <a:rPr lang="en-US" dirty="0"/>
              <a:t>Different kinds of firewalls, policy, infrastructure monitoring, IDS/IPS, etc.</a:t>
            </a:r>
          </a:p>
          <a:p>
            <a:r>
              <a:rPr lang="en-US" dirty="0"/>
              <a:t>Today, our main focus will be policies and infrastructure monitoring</a:t>
            </a:r>
          </a:p>
          <a:p>
            <a:pPr marL="0" indent="0" algn="ctr">
              <a:buNone/>
            </a:pPr>
            <a:r>
              <a:rPr lang="en-US" b="1" dirty="0"/>
              <a:t>***Useful stuff for CCDC in here, for those that are interested!!**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: What the heck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Security-Enhanced Linux</a:t>
            </a:r>
          </a:p>
          <a:p>
            <a:r>
              <a:rPr lang="en-US" dirty="0"/>
              <a:t>Known as a Mandatory Access Control (or just MAC) security mechanism</a:t>
            </a:r>
          </a:p>
          <a:p>
            <a:pPr lvl="1"/>
            <a:r>
              <a:rPr lang="en-US" dirty="0"/>
              <a:t>Think of it like an employee at a company: the COMPANY decides how the data provided by the employee is shared.</a:t>
            </a:r>
          </a:p>
          <a:p>
            <a:pPr lvl="2"/>
            <a:r>
              <a:rPr lang="en-US" dirty="0"/>
              <a:t>Whoever sees it is limited by the company-we don’t want everyone to see it!</a:t>
            </a:r>
          </a:p>
          <a:p>
            <a:pPr lvl="1"/>
            <a:r>
              <a:rPr lang="en-US" dirty="0"/>
              <a:t>Can be more formally defined as a policy defined by an administrator, strictly enforced by the OS, and unable to be edited by end users.</a:t>
            </a:r>
          </a:p>
          <a:p>
            <a:r>
              <a:rPr lang="en-US" dirty="0" err="1"/>
              <a:t>SELinux</a:t>
            </a:r>
            <a:r>
              <a:rPr lang="en-US" dirty="0"/>
              <a:t> is built into the Linux kernel as a security module</a:t>
            </a:r>
          </a:p>
          <a:p>
            <a:r>
              <a:rPr lang="en-US" dirty="0"/>
              <a:t>Was originally developed by the NSA, and then handed off to the open-source community in 2008.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547" y="5652928"/>
            <a:ext cx="2890837" cy="10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2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default, </a:t>
            </a:r>
            <a:r>
              <a:rPr lang="en-US" dirty="0" err="1"/>
              <a:t>SELinux</a:t>
            </a:r>
            <a:r>
              <a:rPr lang="en-US" dirty="0"/>
              <a:t> already comes installed!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always need to be a root user when doing any kinds of modifications</a:t>
            </a:r>
          </a:p>
          <a:p>
            <a:r>
              <a:rPr lang="en-US" dirty="0"/>
              <a:t>Useful utilities to have installed for management:</a:t>
            </a:r>
          </a:p>
          <a:p>
            <a:pPr lvl="1"/>
            <a:r>
              <a:rPr lang="en-US" b="1" dirty="0" err="1"/>
              <a:t>policycoreutils</a:t>
            </a:r>
            <a:r>
              <a:rPr lang="en-US" dirty="0"/>
              <a:t> (contains </a:t>
            </a:r>
            <a:r>
              <a:rPr lang="en-US" dirty="0" err="1"/>
              <a:t>restorecon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policycoreutils</a:t>
            </a:r>
            <a:r>
              <a:rPr lang="en-US" b="1" dirty="0"/>
              <a:t>-python</a:t>
            </a:r>
            <a:r>
              <a:rPr lang="en-US" dirty="0"/>
              <a:t> (contains </a:t>
            </a:r>
            <a:r>
              <a:rPr lang="en-US" dirty="0" err="1"/>
              <a:t>semanage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setroubleshoot</a:t>
            </a:r>
            <a:r>
              <a:rPr lang="en-US" dirty="0"/>
              <a:t> (for when </a:t>
            </a:r>
            <a:r>
              <a:rPr lang="en-US" dirty="0" err="1"/>
              <a:t>SELinux</a:t>
            </a:r>
            <a:r>
              <a:rPr lang="en-US" dirty="0"/>
              <a:t> becomes hard to manage)</a:t>
            </a:r>
          </a:p>
          <a:p>
            <a:r>
              <a:rPr lang="en-US" dirty="0"/>
              <a:t>Oh yeah, and </a:t>
            </a:r>
            <a:r>
              <a:rPr lang="en-US" dirty="0" err="1"/>
              <a:t>SELinux</a:t>
            </a:r>
            <a:r>
              <a:rPr lang="en-US" dirty="0"/>
              <a:t> WILL be a pain in the butt to manage sometimes. Like what happened to Zack last Saturday!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012" y="5137523"/>
            <a:ext cx="2436813" cy="16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let’s talk about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policy is all of the settings in terms of what can do what on a system.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SELinux’s</a:t>
            </a:r>
            <a:r>
              <a:rPr lang="en-US" dirty="0"/>
              <a:t> case, these include booleans and labels</a:t>
            </a:r>
          </a:p>
          <a:p>
            <a:pPr lvl="1"/>
            <a:r>
              <a:rPr lang="en-US" dirty="0"/>
              <a:t>These attributes are then applied to every file, process, directory, and port.</a:t>
            </a:r>
          </a:p>
          <a:p>
            <a:pPr lvl="2"/>
            <a:r>
              <a:rPr lang="en-US" dirty="0"/>
              <a:t>Not just limited to file access and programs!</a:t>
            </a:r>
          </a:p>
          <a:p>
            <a:r>
              <a:rPr lang="en-US" dirty="0"/>
              <a:t>Three basic policies built in to </a:t>
            </a:r>
            <a:r>
              <a:rPr lang="en-US" dirty="0" err="1"/>
              <a:t>SELinux</a:t>
            </a:r>
            <a:endParaRPr lang="en-US" dirty="0"/>
          </a:p>
          <a:p>
            <a:pPr lvl="1"/>
            <a:r>
              <a:rPr lang="en-US" dirty="0"/>
              <a:t>Targeted, minimum (bad), </a:t>
            </a:r>
            <a:r>
              <a:rPr lang="en-US" dirty="0" err="1"/>
              <a:t>mls</a:t>
            </a:r>
            <a:r>
              <a:rPr lang="en-US" dirty="0"/>
              <a:t> (more advanced)</a:t>
            </a:r>
          </a:p>
          <a:p>
            <a:pPr lvl="1"/>
            <a:r>
              <a:rPr lang="en-US" dirty="0"/>
              <a:t>By default, ALWAYS run targeted, unless you’re developing.</a:t>
            </a:r>
          </a:p>
          <a:p>
            <a:pPr lvl="1"/>
            <a:r>
              <a:rPr lang="en-US" dirty="0"/>
              <a:t>Can view policy and enforcement details by running </a:t>
            </a:r>
            <a:r>
              <a:rPr lang="en-US" b="1" dirty="0" err="1"/>
              <a:t>sestatus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1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and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SELinux</a:t>
            </a:r>
            <a:r>
              <a:rPr lang="en-US" dirty="0"/>
              <a:t> has three different ‘modes’</a:t>
            </a:r>
          </a:p>
          <a:p>
            <a:pPr lvl="1"/>
            <a:r>
              <a:rPr lang="en-US" dirty="0"/>
              <a:t>Enforcing, permissive (BAD), disabled </a:t>
            </a:r>
            <a:r>
              <a:rPr lang="en-US" dirty="0">
                <a:sym typeface="Wingdings" panose="05000000000000000000" pitchFamily="2" charset="2"/>
              </a:rPr>
              <a:t>(EVEN WORSE)</a:t>
            </a:r>
            <a:endParaRPr lang="en-US" dirty="0"/>
          </a:p>
          <a:p>
            <a:pPr lvl="1"/>
            <a:r>
              <a:rPr lang="en-US" dirty="0"/>
              <a:t>Can view and enable these with </a:t>
            </a:r>
            <a:r>
              <a:rPr lang="en-US" b="1" dirty="0" err="1"/>
              <a:t>getenforce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setenforce</a:t>
            </a:r>
            <a:endParaRPr lang="en-US" b="1" dirty="0"/>
          </a:p>
          <a:p>
            <a:pPr lvl="2"/>
            <a:r>
              <a:rPr lang="en-US" b="1" dirty="0"/>
              <a:t>**Can’t turn disable on like this-that would require kernel modification**</a:t>
            </a:r>
            <a:endParaRPr lang="en-US" dirty="0"/>
          </a:p>
          <a:p>
            <a:pPr lvl="1"/>
            <a:r>
              <a:rPr lang="en-US" dirty="0"/>
              <a:t>Note: if you ever want to see how these are defined, you can look at the </a:t>
            </a:r>
            <a:r>
              <a:rPr lang="en-US" dirty="0" err="1"/>
              <a:t>selinux</a:t>
            </a:r>
            <a:r>
              <a:rPr lang="en-US" dirty="0"/>
              <a:t> config file at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selinux</a:t>
            </a:r>
            <a:r>
              <a:rPr lang="en-US" b="1" dirty="0"/>
              <a:t>/config</a:t>
            </a:r>
            <a:endParaRPr lang="en-US" dirty="0"/>
          </a:p>
          <a:p>
            <a:r>
              <a:rPr lang="en-US" dirty="0" err="1"/>
              <a:t>SELinux</a:t>
            </a:r>
            <a:r>
              <a:rPr lang="en-US" dirty="0"/>
              <a:t> also has four different ‘labels’ for flexible management</a:t>
            </a:r>
          </a:p>
          <a:p>
            <a:pPr lvl="1"/>
            <a:r>
              <a:rPr lang="en-US" dirty="0"/>
              <a:t>User, Role, Type, Level/Sensitivity (TYPE IS THE IMPORTANT ONE)</a:t>
            </a:r>
          </a:p>
          <a:p>
            <a:pPr lvl="1"/>
            <a:r>
              <a:rPr lang="en-US" dirty="0"/>
              <a:t>Can view this information by doing </a:t>
            </a:r>
            <a:r>
              <a:rPr lang="en-US" b="1" dirty="0"/>
              <a:t>ls –Z </a:t>
            </a:r>
            <a:r>
              <a:rPr lang="en-US" dirty="0"/>
              <a:t>(for context) or </a:t>
            </a:r>
            <a:r>
              <a:rPr lang="en-US" b="1" dirty="0" err="1"/>
              <a:t>ps</a:t>
            </a:r>
            <a:r>
              <a:rPr lang="en-US" b="1" dirty="0"/>
              <a:t> –Z</a:t>
            </a:r>
            <a:r>
              <a:rPr lang="en-US" dirty="0"/>
              <a:t> (for processes)</a:t>
            </a:r>
          </a:p>
          <a:p>
            <a:pPr lvl="1"/>
            <a:r>
              <a:rPr lang="en-US" dirty="0"/>
              <a:t>You can also set these labels through the use of </a:t>
            </a:r>
            <a:r>
              <a:rPr lang="en-US" b="1" dirty="0" err="1"/>
              <a:t>semanage</a:t>
            </a:r>
            <a:r>
              <a:rPr lang="en-US" b="1" dirty="0"/>
              <a:t>, </a:t>
            </a:r>
            <a:r>
              <a:rPr lang="en-US" b="1" dirty="0" err="1"/>
              <a:t>chcon</a:t>
            </a:r>
            <a:r>
              <a:rPr lang="en-US" dirty="0"/>
              <a:t> and </a:t>
            </a:r>
            <a:r>
              <a:rPr lang="en-US" b="1" dirty="0" err="1"/>
              <a:t>restorecon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Transition to brief demo!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are also a thing!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on/off switches for </a:t>
            </a:r>
            <a:r>
              <a:rPr lang="en-US" dirty="0" err="1"/>
              <a:t>SELinux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 view these (and their current state) with </a:t>
            </a:r>
            <a:r>
              <a:rPr lang="en-US" b="1" dirty="0" err="1"/>
              <a:t>getsebool</a:t>
            </a:r>
            <a:r>
              <a:rPr lang="en-US" b="1" dirty="0"/>
              <a:t> –a </a:t>
            </a:r>
            <a:r>
              <a:rPr lang="en-US" dirty="0"/>
              <a:t> (or view individual booleans) or </a:t>
            </a:r>
            <a:r>
              <a:rPr lang="en-US" b="1" dirty="0" err="1"/>
              <a:t>semanage</a:t>
            </a:r>
            <a:r>
              <a:rPr lang="en-US" b="1" dirty="0"/>
              <a:t> </a:t>
            </a:r>
            <a:r>
              <a:rPr lang="en-US" b="1" dirty="0" err="1"/>
              <a:t>boolean</a:t>
            </a:r>
            <a:r>
              <a:rPr lang="en-US" b="1" dirty="0"/>
              <a:t> –l</a:t>
            </a:r>
            <a:r>
              <a:rPr lang="en-US" dirty="0"/>
              <a:t> for more detail</a:t>
            </a:r>
          </a:p>
          <a:p>
            <a:pPr lvl="1"/>
            <a:r>
              <a:rPr lang="en-US" dirty="0"/>
              <a:t>Grep will be your friend in looking at this stuff</a:t>
            </a:r>
          </a:p>
          <a:p>
            <a:pPr lvl="1"/>
            <a:r>
              <a:rPr lang="en-US" dirty="0"/>
              <a:t>APPLICATION PROBLEMS ARISE HERE</a:t>
            </a:r>
          </a:p>
          <a:p>
            <a:r>
              <a:rPr lang="en-US" dirty="0"/>
              <a:t>You can set these booleans with </a:t>
            </a:r>
            <a:r>
              <a:rPr lang="en-US" b="1" dirty="0" err="1"/>
              <a:t>setsebool</a:t>
            </a:r>
            <a:r>
              <a:rPr lang="en-US" b="1" dirty="0"/>
              <a:t> &lt;Boolean name&gt; on/off</a:t>
            </a:r>
          </a:p>
          <a:p>
            <a:pPr lvl="1"/>
            <a:r>
              <a:rPr lang="en-US" dirty="0"/>
              <a:t>Adding the </a:t>
            </a:r>
            <a:r>
              <a:rPr lang="en-US" b="1" dirty="0"/>
              <a:t>P </a:t>
            </a:r>
            <a:r>
              <a:rPr lang="en-US" dirty="0"/>
              <a:t>flag makes these changes persistent.</a:t>
            </a:r>
          </a:p>
          <a:p>
            <a:r>
              <a:rPr lang="en-US" dirty="0"/>
              <a:t>Last little note: you can view available </a:t>
            </a:r>
            <a:r>
              <a:rPr lang="en-US" dirty="0" err="1"/>
              <a:t>selinux</a:t>
            </a:r>
            <a:r>
              <a:rPr lang="en-US" dirty="0"/>
              <a:t> policies in your system/repo with the following commands:</a:t>
            </a:r>
          </a:p>
          <a:p>
            <a:pPr lvl="1"/>
            <a:r>
              <a:rPr lang="en-US" b="1" dirty="0"/>
              <a:t>Yum list installed | grep </a:t>
            </a:r>
            <a:r>
              <a:rPr lang="en-US" b="1" dirty="0" err="1"/>
              <a:t>selinux</a:t>
            </a:r>
            <a:endParaRPr lang="en-US" b="1" dirty="0"/>
          </a:p>
          <a:p>
            <a:pPr lvl="1"/>
            <a:r>
              <a:rPr lang="en-US" b="1" dirty="0"/>
              <a:t>Yum search </a:t>
            </a:r>
            <a:r>
              <a:rPr lang="en-US" b="1" dirty="0" err="1"/>
              <a:t>selinux</a:t>
            </a:r>
            <a:r>
              <a:rPr lang="en-US" b="1" dirty="0"/>
              <a:t>-policy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should also be noted…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isn’t </a:t>
            </a:r>
            <a:r>
              <a:rPr lang="en-US" dirty="0" err="1"/>
              <a:t>infalliable</a:t>
            </a:r>
            <a:r>
              <a:rPr lang="en-US" dirty="0"/>
              <a:t>-it’s just another utility that helps</a:t>
            </a:r>
          </a:p>
          <a:p>
            <a:r>
              <a:rPr lang="en-US" dirty="0"/>
              <a:t>In fact, because of how close it is to the kernel, some people have used it as an attack vector.</a:t>
            </a:r>
          </a:p>
          <a:p>
            <a:pPr lvl="1"/>
            <a:r>
              <a:rPr lang="en-US" dirty="0"/>
              <a:t>2015 CVE: remote code execution through </a:t>
            </a:r>
            <a:r>
              <a:rPr lang="en-US" dirty="0" err="1"/>
              <a:t>setroubleshoot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http://www.cvedetails.com/cve/CVE-2015-1815/</a:t>
            </a:r>
            <a:endParaRPr lang="en-US" dirty="0"/>
          </a:p>
          <a:p>
            <a:r>
              <a:rPr lang="en-US" dirty="0"/>
              <a:t>This drives home the fact that there is no one solution to anything-YOU NEED TO TAKE RESPONSIBILITY FOR THAT.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13" y="34047"/>
            <a:ext cx="1809412" cy="2150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725" y="4614666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1180</Words>
  <Application>Microsoft Office PowerPoint</Application>
  <PresentationFormat>Custom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Tech 16x9</vt:lpstr>
      <vt:lpstr>UMBC Cyber Defense Team Defensive Technologies</vt:lpstr>
      <vt:lpstr>What will we be covering in this presentation?</vt:lpstr>
      <vt:lpstr>So far this semester, we’ve focused on offense… </vt:lpstr>
      <vt:lpstr>SELinux: What the heck is it?</vt:lpstr>
      <vt:lpstr>By default, SELinux already comes installed!</vt:lpstr>
      <vt:lpstr>So, let’s talk about policy</vt:lpstr>
      <vt:lpstr>Modes and Labels</vt:lpstr>
      <vt:lpstr>Booleans are also a thing!</vt:lpstr>
      <vt:lpstr>It should also be noted…</vt:lpstr>
      <vt:lpstr>Moving on, let’s talk about Nagios…</vt:lpstr>
      <vt:lpstr>Some requirements for use…</vt:lpstr>
      <vt:lpstr>PowerPoint Presentation</vt:lpstr>
      <vt:lpstr>PowerPoint Presentation</vt:lpstr>
      <vt:lpstr>PowerPoint Presentation</vt:lpstr>
      <vt:lpstr>PowerPoint Presentation</vt:lpstr>
      <vt:lpstr>A really cool tool…</vt:lpstr>
      <vt:lpstr>Finally, I want to mention something…</vt:lpstr>
      <vt:lpstr>So, here’s what we’re doing today…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2016-09-05T23:28:48Z</dcterms:created>
  <dcterms:modified xsi:type="dcterms:W3CDTF">2016-11-16T21:49:15Z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