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8" autoAdjust="0"/>
    <p:restoredTop sz="94660"/>
  </p:normalViewPr>
  <p:slideViewPr>
    <p:cSldViewPr>
      <p:cViewPr varScale="1">
        <p:scale>
          <a:sx n="49" d="100"/>
          <a:sy n="49" d="100"/>
        </p:scale>
        <p:origin x="66" y="2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220F-3D86-467C-99EA-039E7B219D32}" type="datetime1">
              <a:rPr lang="en-US" smtClean="0"/>
              <a:t>9/7/2016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A38-94D3-4DD3-95D5-FB829107F191}" type="datetime1">
              <a:rPr lang="en-US" smtClean="0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1F3-ED79-409A-8D05-7110DC34AC69}" type="datetime1">
              <a:rPr lang="en-US" smtClean="0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41-A5EF-4B8A-8791-9157D5B7048B}" type="datetime1">
              <a:rPr lang="en-US" smtClean="0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EB4-69D9-434D-86FF-322EC7003A37}" type="datetime1">
              <a:rPr lang="en-US" smtClean="0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1B5-6DD3-4E5D-B87D-5058F7631554}" type="datetime1">
              <a:rPr lang="en-US" smtClean="0"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C08-CF70-4435-9EA9-5680B2868BAC}" type="datetime1">
              <a:rPr lang="en-US" smtClean="0"/>
              <a:t>9/7/2016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0427-6904-49C5-BB06-BD0908B9346E}" type="datetime1">
              <a:rPr lang="en-US" smtClean="0"/>
              <a:t>9/7/2016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A164-DF1B-4352-B5F1-FEA2659A360D}" type="datetime1">
              <a:rPr lang="en-US" smtClean="0"/>
              <a:t>9/7/2016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686F-D72E-403B-9D87-E9EA78343177}" type="datetime1">
              <a:rPr lang="en-US" smtClean="0"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A50D-84C1-40C2-9B26-B73B794483D7}" type="datetime1">
              <a:rPr lang="en-US" smtClean="0"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B65D-1B7C-4564-96D0-97F580601CA5}" type="datetime1">
              <a:rPr lang="en-US" smtClean="0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alcyberleague.org/" TargetMode="External"/><Relationship Id="rId2" Type="http://schemas.openxmlformats.org/officeDocument/2006/relationships/hyperlink" Target="https://codebreaker.ltsne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umbccd-subscribe@lists.umbc.edu" TargetMode="External"/><Relationship Id="rId2" Type="http://schemas.openxmlformats.org/officeDocument/2006/relationships/hyperlink" Target="http://umbccd.umbc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umbccd.slack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umbccd.umbc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UMBC Cyber Defense Team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First meeting presentation</a:t>
            </a:r>
          </a:p>
          <a:p>
            <a:pPr algn="ctr"/>
            <a:r>
              <a:rPr lang="en-US" dirty="0"/>
              <a:t>2016-2017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657600"/>
            <a:ext cx="256433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#2: Competition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club was founded on</a:t>
            </a:r>
          </a:p>
          <a:p>
            <a:r>
              <a:rPr lang="en-US" dirty="0"/>
              <a:t>We encourage EVERYONE to do at least one competition while they’re part of the cyber dawgs</a:t>
            </a:r>
          </a:p>
          <a:p>
            <a:r>
              <a:rPr lang="en-US" dirty="0"/>
              <a:t>Lots of different types of competitions available!</a:t>
            </a:r>
          </a:p>
          <a:p>
            <a:pPr lvl="1"/>
            <a:r>
              <a:rPr lang="en-US" dirty="0"/>
              <a:t>Defensive Competitions</a:t>
            </a:r>
          </a:p>
          <a:p>
            <a:pPr lvl="1"/>
            <a:r>
              <a:rPr lang="en-US" dirty="0"/>
              <a:t>Offensive Competitions</a:t>
            </a:r>
          </a:p>
          <a:p>
            <a:pPr lvl="1"/>
            <a:r>
              <a:rPr lang="en-US" dirty="0"/>
              <a:t>Mixed Style Competitions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Upcoming Competitions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NSA Codebreakers: Starts September 9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Registration available at </a:t>
            </a:r>
            <a:r>
              <a:rPr lang="en-US" dirty="0">
                <a:hlinkClick r:id="rId2"/>
              </a:rPr>
              <a:t>https://codebreaker.Ltsnet.net</a:t>
            </a:r>
            <a:r>
              <a:rPr lang="en-US" dirty="0"/>
              <a:t> (use your UMBC email)</a:t>
            </a:r>
          </a:p>
          <a:p>
            <a:r>
              <a:rPr lang="en-US" dirty="0"/>
              <a:t>CSAW CTF (Cyber Security Awareness Week): Qualifiers begin September 16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We’ll have our own teams-speak with us if </a:t>
            </a:r>
            <a:r>
              <a:rPr lang="en-US"/>
              <a:t>you’re interested!</a:t>
            </a:r>
            <a:endParaRPr lang="en-US" dirty="0"/>
          </a:p>
          <a:p>
            <a:r>
              <a:rPr lang="en-US" dirty="0"/>
              <a:t>NCL (National Cyber League): Registration up until October 3</a:t>
            </a:r>
            <a:r>
              <a:rPr lang="en-US" baseline="30000" dirty="0"/>
              <a:t>rd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hlinkClick r:id="rId3"/>
              </a:rPr>
              <a:t>http://www.nationalcyberleague.org/</a:t>
            </a:r>
            <a:endParaRPr lang="en-US" dirty="0"/>
          </a:p>
          <a:p>
            <a:r>
              <a:rPr lang="en-US" dirty="0"/>
              <a:t>Others: Kaizen, MITRE, PICO, CCDC (will post as details become available)</a:t>
            </a:r>
          </a:p>
          <a:p>
            <a:r>
              <a:rPr lang="en-US" dirty="0"/>
              <a:t>We also have a coach for this year’s CCDC competition!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Oh…and WE are hosting our own CTF!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DawgCTF</a:t>
            </a:r>
            <a:r>
              <a:rPr lang="en-US" dirty="0"/>
              <a:t>; tentatively scheduled for 3/4/17</a:t>
            </a:r>
          </a:p>
          <a:p>
            <a:r>
              <a:rPr lang="en-US" dirty="0"/>
              <a:t>Jeopardy style CTF open to the entire UMBC campus!</a:t>
            </a:r>
          </a:p>
          <a:p>
            <a:r>
              <a:rPr lang="en-US" dirty="0"/>
              <a:t>A great event for first timers!</a:t>
            </a:r>
          </a:p>
          <a:p>
            <a:r>
              <a:rPr lang="en-US" dirty="0"/>
              <a:t>Topics will include (but are not limited to)</a:t>
            </a:r>
          </a:p>
          <a:p>
            <a:pPr lvl="1"/>
            <a:r>
              <a:rPr lang="en-US" dirty="0"/>
              <a:t>Network Forensics</a:t>
            </a:r>
          </a:p>
          <a:p>
            <a:pPr lvl="1"/>
            <a:r>
              <a:rPr lang="en-US" dirty="0"/>
              <a:t>Reverse Engineering</a:t>
            </a:r>
          </a:p>
          <a:p>
            <a:pPr lvl="1"/>
            <a:r>
              <a:rPr lang="en-US" dirty="0"/>
              <a:t>Cryptography</a:t>
            </a:r>
          </a:p>
          <a:p>
            <a:r>
              <a:rPr lang="en-US" dirty="0"/>
              <a:t>There will be prizes for top performers!!!</a:t>
            </a:r>
          </a:p>
          <a:p>
            <a:r>
              <a:rPr lang="en-US" dirty="0"/>
              <a:t>There will also be some companies to network with!</a:t>
            </a:r>
          </a:p>
          <a:p>
            <a:pPr lvl="1"/>
            <a:r>
              <a:rPr lang="en-US" dirty="0"/>
              <a:t>Parsons</a:t>
            </a:r>
          </a:p>
          <a:p>
            <a:pPr lvl="1"/>
            <a:r>
              <a:rPr lang="en-US" dirty="0" err="1"/>
              <a:t>Splunk</a:t>
            </a:r>
            <a:endParaRPr lang="en-US" dirty="0"/>
          </a:p>
          <a:p>
            <a:pPr lvl="1"/>
            <a:r>
              <a:rPr lang="en-US" dirty="0"/>
              <a:t>More to come!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#3: Industry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fields of IT, CS, IS, and cyber security is ever changing</a:t>
            </a:r>
          </a:p>
          <a:p>
            <a:r>
              <a:rPr lang="en-US" dirty="0"/>
              <a:t>It’s important to know what industry is using today!</a:t>
            </a:r>
          </a:p>
          <a:p>
            <a:r>
              <a:rPr lang="en-US" dirty="0"/>
              <a:t>We’ll have some industry folks come in and give talks, demos, and labs!</a:t>
            </a:r>
          </a:p>
          <a:p>
            <a:pPr lvl="1"/>
            <a:r>
              <a:rPr lang="en-US" dirty="0"/>
              <a:t>NSA Codebreakers: Details + Tips &amp; Tricks with Dan Guernsey</a:t>
            </a:r>
          </a:p>
          <a:p>
            <a:pPr lvl="1"/>
            <a:r>
              <a:rPr lang="en-US" dirty="0"/>
              <a:t>Parsons: The Farm Initiative with Brett Hite</a:t>
            </a:r>
          </a:p>
          <a:p>
            <a:pPr lvl="1"/>
            <a:r>
              <a:rPr lang="en-US" dirty="0" err="1"/>
              <a:t>Splunk</a:t>
            </a:r>
            <a:r>
              <a:rPr lang="en-US" dirty="0"/>
              <a:t>: More than a SIEM (Security Information and Enterprise Management) + Security Enterprise with Sabrina Lea</a:t>
            </a:r>
          </a:p>
          <a:p>
            <a:r>
              <a:rPr lang="en-US" dirty="0"/>
              <a:t>Dates + Times will be released as they become available!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YEEHAW!!! I’M TOTALLY HOOKED!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our regular club meetings are Wednesdays from      7pm-9pm in ITE233.</a:t>
            </a:r>
          </a:p>
          <a:p>
            <a:r>
              <a:rPr lang="en-US" dirty="0"/>
              <a:t>Check out our website to see our schedule, resources page, and link up with the group at </a:t>
            </a:r>
            <a:r>
              <a:rPr lang="en-US" dirty="0">
                <a:hlinkClick r:id="rId2"/>
              </a:rPr>
              <a:t>http://umbccd.umbc.edu/</a:t>
            </a:r>
            <a:endParaRPr lang="en-US" dirty="0"/>
          </a:p>
          <a:p>
            <a:r>
              <a:rPr lang="en-US" dirty="0"/>
              <a:t>Subscribe to our mailing list: send an email to </a:t>
            </a:r>
            <a:r>
              <a:rPr lang="en-US" dirty="0">
                <a:hlinkClick r:id="rId3"/>
              </a:rPr>
              <a:t>umbccd-subscribe@lists.umbc.edu</a:t>
            </a:r>
            <a:r>
              <a:rPr lang="en-US" dirty="0"/>
              <a:t> to join</a:t>
            </a:r>
          </a:p>
          <a:p>
            <a:r>
              <a:rPr lang="en-US" dirty="0"/>
              <a:t>Get on our slack channel! </a:t>
            </a:r>
            <a:r>
              <a:rPr lang="en-US" dirty="0">
                <a:hlinkClick r:id="rId4"/>
              </a:rPr>
              <a:t>https://umbccd.slack.com</a:t>
            </a:r>
            <a:endParaRPr lang="en-US" dirty="0"/>
          </a:p>
          <a:p>
            <a:pPr lvl="1"/>
            <a:r>
              <a:rPr lang="en-US" dirty="0"/>
              <a:t>This is really the best way to communicate with us, so get on this            ASAP!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409">
            <a:off x="-885860" y="5392155"/>
            <a:ext cx="2933343" cy="2346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8103">
            <a:off x="9751544" y="5193928"/>
            <a:ext cx="2933343" cy="23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a few more things to note (courtesy of our previous president, Julio </a:t>
            </a:r>
            <a:r>
              <a:rPr lang="en-US" dirty="0" err="1"/>
              <a:t>Valcarcel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cyber security is hard</a:t>
            </a:r>
          </a:p>
          <a:p>
            <a:pPr lvl="1"/>
            <a:r>
              <a:rPr lang="en-US" dirty="0"/>
              <a:t>Meetings are a starting point</a:t>
            </a:r>
          </a:p>
          <a:p>
            <a:pPr lvl="1"/>
            <a:r>
              <a:rPr lang="en-US" dirty="0"/>
              <a:t>Requires dedication and time</a:t>
            </a:r>
          </a:p>
          <a:p>
            <a:pPr lvl="1"/>
            <a:r>
              <a:rPr lang="en-US" dirty="0"/>
              <a:t>Don’t hesitate to ask questions-we are here to help!</a:t>
            </a:r>
          </a:p>
          <a:p>
            <a:r>
              <a:rPr lang="en-US" dirty="0"/>
              <a:t>If you have suggestions for talks, let us know!</a:t>
            </a:r>
          </a:p>
          <a:p>
            <a:r>
              <a:rPr lang="en-US" dirty="0"/>
              <a:t>When replying to mailing list make sure it has the person’s email not the mailing list email address</a:t>
            </a:r>
          </a:p>
          <a:p>
            <a:r>
              <a:rPr lang="en-US" dirty="0"/>
              <a:t>Don’t reply to umbccd@lists.umbc.edu unless it is for the whole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OH…AND THIS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While we are a cyber defense team, the tools and techniques we will be      going over are used to break into a system/network</a:t>
            </a:r>
          </a:p>
          <a:p>
            <a:r>
              <a:rPr lang="en-US" dirty="0"/>
              <a:t>So unless it is YOUR server, computer, virtual machine, or service, or unless you have EXPLICIT and COMPLETE permission to do so…</a:t>
            </a:r>
          </a:p>
          <a:p>
            <a:r>
              <a:rPr lang="en-US" dirty="0"/>
              <a:t>DO NOT USE ANY OF THESE TOOLS OR TECHNIQUES ON A SYSTEM THAT YOU DON’T HAVE COMPLETE AUTHORIZATION TO DO SO</a:t>
            </a:r>
          </a:p>
          <a:p>
            <a:r>
              <a:rPr lang="en-US" dirty="0"/>
              <a:t>If you don’t adhere to this, some of the legal ramifications include-but are not limited to-the following:</a:t>
            </a:r>
          </a:p>
          <a:p>
            <a:pPr lvl="1"/>
            <a:r>
              <a:rPr lang="en-US" dirty="0"/>
              <a:t>Expulsion from UMBC</a:t>
            </a:r>
          </a:p>
          <a:p>
            <a:pPr lvl="1"/>
            <a:r>
              <a:rPr lang="en-US" dirty="0"/>
              <a:t>Being charged for either a misdemeanor or a felony, depending on the severity</a:t>
            </a:r>
          </a:p>
          <a:p>
            <a:pPr lvl="2"/>
            <a:r>
              <a:rPr lang="en-US" dirty="0"/>
              <a:t>Fines up to $100,000 for misdemeanors, up to $250,000 for felonies</a:t>
            </a:r>
          </a:p>
          <a:p>
            <a:pPr lvl="2"/>
            <a:r>
              <a:rPr lang="en-US" dirty="0"/>
              <a:t>Jail time up to 1 year for misdemeanors, up to 10 years for felonies</a:t>
            </a:r>
          </a:p>
          <a:p>
            <a:pPr lvl="1"/>
            <a:r>
              <a:rPr lang="en-US" dirty="0"/>
              <a:t>AND THIS IS JUST THE FEDERAL 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002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ANY QUESTIONS?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787762" y="3200400"/>
            <a:ext cx="906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ALRIGHT, NOW IT’S TIME FOR SOME AWESOMENESS COURTESY OF OUR HISTORIAN, JACOB RUST!!</a:t>
            </a:r>
          </a:p>
        </p:txBody>
      </p:sp>
      <p:pic>
        <p:nvPicPr>
          <p:cNvPr id="7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4800600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5181600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7" y="430249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4653855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52" y="1437554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081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20" y="4427636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16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283" y="3881750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00" y="1688726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43" y="67108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15" y="4079684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91" y="197507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8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14600"/>
            <a:ext cx="10360501" cy="1223963"/>
          </a:xfrm>
        </p:spPr>
        <p:txBody>
          <a:bodyPr/>
          <a:lstStyle/>
          <a:p>
            <a:pPr algn="ctr"/>
            <a:r>
              <a:rPr lang="en-US" dirty="0"/>
              <a:t>So…let’s talk about some recently reported hacks…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DNC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Discovered by </a:t>
            </a:r>
            <a:r>
              <a:rPr lang="en-US" dirty="0" err="1"/>
              <a:t>Crowdstrike</a:t>
            </a:r>
            <a:r>
              <a:rPr lang="en-US" dirty="0"/>
              <a:t> on June 14</a:t>
            </a:r>
            <a:r>
              <a:rPr lang="en-US" baseline="30000" dirty="0"/>
              <a:t>tt,</a:t>
            </a:r>
            <a:r>
              <a:rPr lang="en-US" dirty="0"/>
              <a:t> corroborated by Fidelis Cybersecurity and </a:t>
            </a:r>
            <a:r>
              <a:rPr lang="en-US" dirty="0" err="1"/>
              <a:t>Mandiant</a:t>
            </a:r>
            <a:endParaRPr lang="en-US" dirty="0"/>
          </a:p>
          <a:p>
            <a:r>
              <a:rPr lang="en-US" dirty="0"/>
              <a:t>Two separate Russian intelligence-affiliated adversaries present in the DNC network</a:t>
            </a:r>
          </a:p>
          <a:p>
            <a:pPr lvl="1"/>
            <a:r>
              <a:rPr lang="en-US" dirty="0"/>
              <a:t>One group had access for more than a year</a:t>
            </a:r>
          </a:p>
          <a:p>
            <a:r>
              <a:rPr lang="en-US" dirty="0"/>
              <a:t>Methods of attack included gaining root access through malware (originated from Russian military intelligence-identical SSL certs)</a:t>
            </a:r>
          </a:p>
          <a:p>
            <a:r>
              <a:rPr lang="en-US" dirty="0"/>
              <a:t>Results? Resignations (Debbie Schultz), disclosure of countless communications/emails, PII</a:t>
            </a:r>
          </a:p>
          <a:p>
            <a:r>
              <a:rPr lang="en-US" dirty="0"/>
              <a:t>A complicated, planned attack…but this isn’t always the case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UMBC Cyber Defense Club!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the UMBC Cyber Dawgs!</a:t>
            </a:r>
          </a:p>
          <a:p>
            <a:r>
              <a:rPr lang="en-US" dirty="0"/>
              <a:t>A student run organization since 2009.</a:t>
            </a:r>
          </a:p>
          <a:p>
            <a:r>
              <a:rPr lang="en-US" dirty="0"/>
              <a:t>We’re a group of students that share a passion for-and recognize the importance of-computer and network security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4111006"/>
            <a:ext cx="2933343" cy="2346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5012" y="426209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such hack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34666" y="5803044"/>
            <a:ext cx="118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much cyber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infiltration/hacking mainly comes from something   called Social Engineering</a:t>
            </a:r>
          </a:p>
          <a:p>
            <a:pPr lvl="1"/>
            <a:r>
              <a:rPr lang="en-US" dirty="0"/>
              <a:t>Psychological manipulation to get access to confidential information</a:t>
            </a:r>
          </a:p>
          <a:p>
            <a:r>
              <a:rPr lang="en-US" dirty="0"/>
              <a:t>People who were recently ‘engineered’</a:t>
            </a:r>
          </a:p>
          <a:p>
            <a:pPr lvl="1"/>
            <a:r>
              <a:rPr lang="en-US" dirty="0"/>
              <a:t>Mark Zuckerberg (Facebook CEO): Twitter &amp; Pinterest hacked (password was ‘</a:t>
            </a:r>
            <a:r>
              <a:rPr lang="en-US" dirty="0" err="1"/>
              <a:t>dadada</a:t>
            </a:r>
            <a:r>
              <a:rPr lang="en-US" dirty="0"/>
              <a:t>’)</a:t>
            </a:r>
          </a:p>
          <a:p>
            <a:pPr lvl="1"/>
            <a:r>
              <a:rPr lang="en-US" dirty="0" err="1"/>
              <a:t>Sundar</a:t>
            </a:r>
            <a:r>
              <a:rPr lang="en-US" dirty="0"/>
              <a:t> </a:t>
            </a:r>
            <a:r>
              <a:rPr lang="en-US" dirty="0" err="1"/>
              <a:t>Pichai</a:t>
            </a:r>
            <a:r>
              <a:rPr lang="en-US" dirty="0"/>
              <a:t> (Google CEO): </a:t>
            </a:r>
            <a:r>
              <a:rPr lang="en-US" dirty="0" err="1"/>
              <a:t>Quora</a:t>
            </a:r>
            <a:r>
              <a:rPr lang="en-US" dirty="0"/>
              <a:t> + Twitter</a:t>
            </a:r>
          </a:p>
          <a:p>
            <a:pPr lvl="1"/>
            <a:r>
              <a:rPr lang="en-US" dirty="0"/>
              <a:t>Leslie Jones (Actress): iCloud revealed passport, driver’s license, phone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 I’m telling you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Hacking and infiltration take on many different forms</a:t>
            </a:r>
          </a:p>
          <a:p>
            <a:r>
              <a:rPr lang="en-US" dirty="0"/>
              <a:t>Whether you’re a public figure or the most private individual ever, if someone is motivated enough and has enough time, they WILL get your information</a:t>
            </a:r>
          </a:p>
          <a:p>
            <a:pPr lvl="1"/>
            <a:r>
              <a:rPr lang="en-US" dirty="0"/>
              <a:t>Truly, in today’s society, it’s not a matter of ‘if,’ but a matter of ‘when’</a:t>
            </a:r>
          </a:p>
          <a:p>
            <a:r>
              <a:rPr lang="en-US" dirty="0"/>
              <a:t>You are only as secure as your weakest point of entry</a:t>
            </a:r>
          </a:p>
          <a:p>
            <a:pPr lvl="1"/>
            <a:r>
              <a:rPr lang="en-US" dirty="0"/>
              <a:t>One weak password or one missing piece of software can lead to a cascade of infiltrations and breaches</a:t>
            </a:r>
          </a:p>
          <a:p>
            <a:r>
              <a:rPr lang="en-US" dirty="0"/>
              <a:t>So as you learn with us this semester, always keep this in mind: WE ARE NOT JUST HERE TO LEARN-WE ARE HERE TO EDUCATE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1371600"/>
            <a:ext cx="8938472" cy="27643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Alright, enough chit chat</a:t>
            </a:r>
            <a:br>
              <a:rPr lang="en-US" dirty="0"/>
            </a:br>
            <a:r>
              <a:rPr lang="en-US" dirty="0"/>
              <a:t>LET’S SHOW YOU GUYS SOME COOL STUFF YOU CAN DO WITH WHAT YOU LEARN 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4100" name="Picture 4" descr="I see what you did the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478835"/>
            <a:ext cx="2152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weet Awesome Jesus Have Mercy!!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4152148"/>
            <a:ext cx="2380636" cy="238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Introductions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President: Bryan </a:t>
            </a:r>
            <a:r>
              <a:rPr lang="en-US" sz="2400" dirty="0" err="1"/>
              <a:t>Vanek</a:t>
            </a:r>
            <a:endParaRPr lang="en-US" sz="2400" dirty="0"/>
          </a:p>
          <a:p>
            <a:pPr lvl="1"/>
            <a:r>
              <a:rPr lang="en-US" dirty="0"/>
              <a:t>Comp </a:t>
            </a:r>
            <a:r>
              <a:rPr lang="en-US" dirty="0" err="1"/>
              <a:t>Sci</a:t>
            </a:r>
            <a:r>
              <a:rPr lang="en-US" dirty="0"/>
              <a:t> &amp; Math, Spring 2018</a:t>
            </a:r>
          </a:p>
          <a:p>
            <a:pPr lvl="1"/>
            <a:r>
              <a:rPr lang="en-US" dirty="0"/>
              <a:t>Firewalls, Secure Programming</a:t>
            </a:r>
          </a:p>
          <a:p>
            <a:r>
              <a:rPr lang="en-US" sz="2400" dirty="0"/>
              <a:t>Vice President: Anh Ho</a:t>
            </a:r>
          </a:p>
          <a:p>
            <a:pPr lvl="1"/>
            <a:r>
              <a:rPr lang="en-US" dirty="0"/>
              <a:t>Computer Science, Spring 2017</a:t>
            </a:r>
          </a:p>
          <a:p>
            <a:pPr lvl="1"/>
            <a:r>
              <a:rPr lang="en-US" dirty="0"/>
              <a:t>Windows Administration</a:t>
            </a:r>
          </a:p>
          <a:p>
            <a:r>
              <a:rPr lang="en-US" sz="2400" dirty="0"/>
              <a:t>Secretary: Zack </a:t>
            </a:r>
            <a:r>
              <a:rPr lang="en-US" sz="2400" dirty="0" err="1"/>
              <a:t>Orndorff</a:t>
            </a:r>
            <a:endParaRPr lang="en-US" sz="2400" dirty="0"/>
          </a:p>
          <a:p>
            <a:pPr lvl="1"/>
            <a:r>
              <a:rPr lang="en-US" dirty="0"/>
              <a:t>Computer Science, Spring 2019</a:t>
            </a:r>
          </a:p>
          <a:p>
            <a:pPr lvl="1"/>
            <a:r>
              <a:rPr lang="en-US" dirty="0"/>
              <a:t>Linux Administration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Treasurer: Christian Beam</a:t>
            </a:r>
          </a:p>
          <a:p>
            <a:pPr lvl="1"/>
            <a:r>
              <a:rPr lang="en-US" dirty="0"/>
              <a:t>Computer Science, Spring 2019</a:t>
            </a:r>
          </a:p>
          <a:p>
            <a:pPr lvl="1"/>
            <a:r>
              <a:rPr lang="en-US" dirty="0"/>
              <a:t>Computer Networking, SDN</a:t>
            </a:r>
          </a:p>
          <a:p>
            <a:r>
              <a:rPr lang="en-US" sz="2400" dirty="0"/>
              <a:t>Historian: Jacob Rust</a:t>
            </a:r>
          </a:p>
          <a:p>
            <a:pPr lvl="1"/>
            <a:r>
              <a:rPr lang="en-US" dirty="0"/>
              <a:t>Computer Science, Spring 2017</a:t>
            </a:r>
          </a:p>
          <a:p>
            <a:pPr lvl="1"/>
            <a:r>
              <a:rPr lang="en-US" dirty="0"/>
              <a:t>History, Awesome Hype Man</a:t>
            </a:r>
          </a:p>
          <a:p>
            <a:r>
              <a:rPr lang="en-US" sz="2400" dirty="0"/>
              <a:t>Technical Advisor: Chris Gardner</a:t>
            </a:r>
          </a:p>
          <a:p>
            <a:pPr lvl="1"/>
            <a:r>
              <a:rPr lang="en-US" dirty="0"/>
              <a:t>Comp </a:t>
            </a:r>
            <a:r>
              <a:rPr lang="en-US" dirty="0" err="1"/>
              <a:t>Sci</a:t>
            </a:r>
            <a:r>
              <a:rPr lang="en-US" dirty="0"/>
              <a:t> &amp; Math, Spring 2018</a:t>
            </a:r>
          </a:p>
          <a:p>
            <a:pPr lvl="1"/>
            <a:r>
              <a:rPr lang="en-US" dirty="0"/>
              <a:t>Offensive Security, Forensics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So…what is cyber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protecting of computers, networks, programs and data from unintended or unauthorized access, change or destruction</a:t>
            </a:r>
          </a:p>
          <a:p>
            <a:r>
              <a:rPr lang="en-US" dirty="0"/>
              <a:t>Basically keeping the bad guys out, while keeping everything up and running</a:t>
            </a:r>
          </a:p>
          <a:p>
            <a:r>
              <a:rPr lang="en-US" dirty="0"/>
              <a:t>Several different types of cyber security</a:t>
            </a:r>
          </a:p>
          <a:p>
            <a:pPr lvl="1"/>
            <a:r>
              <a:rPr lang="en-US" dirty="0"/>
              <a:t>Application Security</a:t>
            </a:r>
          </a:p>
          <a:p>
            <a:pPr lvl="1"/>
            <a:r>
              <a:rPr lang="en-US" dirty="0"/>
              <a:t>Network Security</a:t>
            </a:r>
          </a:p>
          <a:p>
            <a:pPr lvl="1"/>
            <a:r>
              <a:rPr lang="en-US" dirty="0"/>
              <a:t>Information Security</a:t>
            </a:r>
          </a:p>
          <a:p>
            <a:pPr lvl="1"/>
            <a:r>
              <a:rPr lang="en-US" dirty="0"/>
              <a:t>Recovery/backup security</a:t>
            </a:r>
          </a:p>
          <a:p>
            <a:pPr lvl="1"/>
            <a:r>
              <a:rPr lang="en-US" dirty="0"/>
              <a:t>Offensive Security</a:t>
            </a:r>
          </a:p>
          <a:p>
            <a:pPr lvl="1"/>
            <a:r>
              <a:rPr lang="en-US" dirty="0"/>
              <a:t>And much, much more!!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Cyber Security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sensitive data is accessed, stolen, and/or used every day</a:t>
            </a:r>
          </a:p>
          <a:p>
            <a:r>
              <a:rPr lang="en-US" dirty="0"/>
              <a:t>Over 480 million records leaked in 2015-and those are just the big, well-known hacks</a:t>
            </a:r>
          </a:p>
          <a:p>
            <a:r>
              <a:rPr lang="en-US" dirty="0"/>
              <a:t>A lot of these hacks could have been mitigated with proper training and good practices</a:t>
            </a:r>
          </a:p>
          <a:p>
            <a:r>
              <a:rPr lang="en-US" dirty="0"/>
              <a:t>In other words, people’s lives get ruined because of this, and most (if not all) of it is preventable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Use Cyber Security?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EVERYONE!!!! Not just limited to IT professionals</a:t>
            </a:r>
          </a:p>
          <a:p>
            <a:pPr lvl="1"/>
            <a:r>
              <a:rPr lang="en-US" dirty="0"/>
              <a:t>Hospitals</a:t>
            </a:r>
          </a:p>
          <a:p>
            <a:pPr lvl="1"/>
            <a:r>
              <a:rPr lang="en-US" dirty="0"/>
              <a:t>Large and small commerce + financial institutions</a:t>
            </a:r>
          </a:p>
          <a:p>
            <a:pPr lvl="1"/>
            <a:r>
              <a:rPr lang="en-US" dirty="0"/>
              <a:t>ALL government agencies</a:t>
            </a:r>
          </a:p>
          <a:p>
            <a:r>
              <a:rPr lang="en-US" dirty="0"/>
              <a:t>The need for cyber security is crucial-from enterprise to mom &amp; pop shops!</a:t>
            </a:r>
          </a:p>
          <a:p>
            <a:r>
              <a:rPr lang="en-US" dirty="0"/>
              <a:t>Job market is always looking for cyber security experts</a:t>
            </a:r>
          </a:p>
          <a:p>
            <a:r>
              <a:rPr lang="en-US" dirty="0"/>
              <a:t>Oh, AND it’s </a:t>
            </a:r>
            <a:r>
              <a:rPr lang="en-US" dirty="0" err="1"/>
              <a:t>suuuuuper</a:t>
            </a:r>
            <a:r>
              <a:rPr lang="en-US" dirty="0"/>
              <a:t> fun to learn about.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12" y="4972049"/>
            <a:ext cx="3351212" cy="18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Cyber Dawgs Approach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ways to learn about cyber security…</a:t>
            </a:r>
          </a:p>
          <a:p>
            <a:r>
              <a:rPr lang="en-US" dirty="0"/>
              <a:t>…but we believe in approaching it through multiple tracks.</a:t>
            </a:r>
          </a:p>
          <a:p>
            <a:r>
              <a:rPr lang="en-US" dirty="0"/>
              <a:t>We have three main tracks that we follow throughout the year:</a:t>
            </a:r>
          </a:p>
          <a:p>
            <a:pPr lvl="1"/>
            <a:r>
              <a:rPr lang="en-US" dirty="0"/>
              <a:t>Education + Hands-on</a:t>
            </a:r>
          </a:p>
          <a:p>
            <a:pPr lvl="1"/>
            <a:r>
              <a:rPr lang="en-US" dirty="0"/>
              <a:t>Competition Participation</a:t>
            </a:r>
          </a:p>
          <a:p>
            <a:pPr lvl="1"/>
            <a:r>
              <a:rPr lang="en-US" dirty="0"/>
              <a:t>Industry Exposure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#1: Education and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regular club meetings: every Wednesday from 7-9 in ITE233</a:t>
            </a:r>
          </a:p>
          <a:p>
            <a:r>
              <a:rPr lang="en-US" dirty="0"/>
              <a:t>We go over lots of relevant and important topics pertaining to cyber security</a:t>
            </a:r>
          </a:p>
          <a:p>
            <a:r>
              <a:rPr lang="en-US" dirty="0"/>
              <a:t>We have a schedule for this semester! </a:t>
            </a:r>
          </a:p>
          <a:p>
            <a:pPr lvl="1"/>
            <a:r>
              <a:rPr lang="en-US" dirty="0"/>
              <a:t>Check it out on our website: </a:t>
            </a:r>
            <a:r>
              <a:rPr lang="en-US" dirty="0">
                <a:hlinkClick r:id="rId2"/>
              </a:rPr>
              <a:t>http://umbccd.umbc.edu/</a:t>
            </a:r>
            <a:endParaRPr lang="en-US" dirty="0"/>
          </a:p>
          <a:p>
            <a:r>
              <a:rPr lang="en-US" dirty="0"/>
              <a:t>Some stuff we’ll be covering this semester:</a:t>
            </a:r>
          </a:p>
          <a:p>
            <a:pPr lvl="1"/>
            <a:r>
              <a:rPr lang="en-US" dirty="0"/>
              <a:t>Hashing and cracking tools</a:t>
            </a:r>
          </a:p>
          <a:p>
            <a:pPr lvl="1"/>
            <a:r>
              <a:rPr lang="en-US" dirty="0"/>
              <a:t>Website Exploitation</a:t>
            </a:r>
          </a:p>
          <a:p>
            <a:pPr lvl="1"/>
            <a:r>
              <a:rPr lang="en-US" dirty="0"/>
              <a:t>Networking + Network Forensics</a:t>
            </a:r>
          </a:p>
          <a:p>
            <a:pPr lvl="1"/>
            <a:r>
              <a:rPr lang="en-US" dirty="0"/>
              <a:t>Firewall Security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all sounds super cool…but do I need to have experience coming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7313929" cy="4462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experience required!</a:t>
            </a:r>
          </a:p>
          <a:p>
            <a:r>
              <a:rPr lang="en-US" dirty="0"/>
              <a:t>Schedule is tailored for beginners and veterans alike.</a:t>
            </a:r>
          </a:p>
          <a:p>
            <a:pPr lvl="1"/>
            <a:r>
              <a:rPr lang="en-US" dirty="0"/>
              <a:t>Having trouble/can’t find a solution? Ask us!</a:t>
            </a:r>
          </a:p>
          <a:p>
            <a:pPr lvl="1"/>
            <a:r>
              <a:rPr lang="en-US" dirty="0"/>
              <a:t>Want to learn about something else? ASK US!</a:t>
            </a:r>
          </a:p>
          <a:p>
            <a:pPr lvl="1"/>
            <a:r>
              <a:rPr lang="en-US" dirty="0"/>
              <a:t>Bored/already know it? ASK US!!!</a:t>
            </a:r>
          </a:p>
          <a:p>
            <a:r>
              <a:rPr lang="en-US" dirty="0"/>
              <a:t>Office hours: ITE366 at free hour </a:t>
            </a:r>
            <a:r>
              <a:rPr lang="en-US"/>
              <a:t>(from 12-1)</a:t>
            </a:r>
            <a:endParaRPr lang="en-US"/>
          </a:p>
          <a:p>
            <a:r>
              <a:rPr lang="en-US" dirty="0"/>
              <a:t>We’re building a resources page for everyone too!</a:t>
            </a:r>
          </a:p>
          <a:p>
            <a:r>
              <a:rPr lang="en-US" dirty="0"/>
              <a:t>Also, we’re working on a curriculum for a potential spring course (for credit), and we’re looking for feedback through the semester! SO DO THAT!!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2" y="2327388"/>
            <a:ext cx="2817972" cy="37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1446</Words>
  <Application>Microsoft Office PowerPoint</Application>
  <PresentationFormat>Custom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Tech 16x9</vt:lpstr>
      <vt:lpstr>UMBC Cyber Defense Team</vt:lpstr>
      <vt:lpstr>Welcome to the UMBC Cyber Defense Club!</vt:lpstr>
      <vt:lpstr>Some Introductions </vt:lpstr>
      <vt:lpstr>So…what is cyber security?</vt:lpstr>
      <vt:lpstr>Why is Cyber Security Important?</vt:lpstr>
      <vt:lpstr>Who Should Use Cyber Security? </vt:lpstr>
      <vt:lpstr>How Do the Cyber Dawgs Approach This?</vt:lpstr>
      <vt:lpstr>Track #1: Education and Hands-on</vt:lpstr>
      <vt:lpstr>This all sounds super cool…but do I need to have experience coming in?</vt:lpstr>
      <vt:lpstr>Track #2: Competition Participation</vt:lpstr>
      <vt:lpstr>Some Upcoming Competitions</vt:lpstr>
      <vt:lpstr>Oh…and WE are hosting our own CTF!</vt:lpstr>
      <vt:lpstr>Track #3: Industry Exposure</vt:lpstr>
      <vt:lpstr>YEEHAW!!! I’M TOTALLY HOOKED!</vt:lpstr>
      <vt:lpstr>Now, a few more things to note (courtesy of our previous president, Julio Valcarcel)</vt:lpstr>
      <vt:lpstr>OH…AND THIS IS IMPORTANT</vt:lpstr>
      <vt:lpstr>ANY QUESTIONS?</vt:lpstr>
      <vt:lpstr>So…let’s talk about some recently reported hacks… </vt:lpstr>
      <vt:lpstr>The DNC Hack</vt:lpstr>
      <vt:lpstr>Social Engineering</vt:lpstr>
      <vt:lpstr>The reason I’m telling you this?</vt:lpstr>
      <vt:lpstr>Alright, enough chit chat LET’S SHOW YOU GUYS SOME COOL STUFF YOU CAN DO WITH WHAT YOU LEARN HERE!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2016-09-05T23:28:48Z</dcterms:created>
  <dcterms:modified xsi:type="dcterms:W3CDTF">2016-09-07T20:46:14Z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