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1"/>
  </p:notesMasterIdLst>
  <p:handoutMasterIdLst>
    <p:handoutMasterId r:id="rId42"/>
  </p:handoutMasterIdLst>
  <p:sldIdLst>
    <p:sldId id="257" r:id="rId3"/>
    <p:sldId id="268" r:id="rId4"/>
    <p:sldId id="270" r:id="rId5"/>
    <p:sldId id="276" r:id="rId6"/>
    <p:sldId id="277" r:id="rId7"/>
    <p:sldId id="278" r:id="rId8"/>
    <p:sldId id="279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8" autoAdjust="0"/>
    <p:restoredTop sz="94660"/>
  </p:normalViewPr>
  <p:slideViewPr>
    <p:cSldViewPr>
      <p:cViewPr varScale="1">
        <p:scale>
          <a:sx n="49" d="100"/>
          <a:sy n="49" d="100"/>
        </p:scale>
        <p:origin x="66" y="27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220F-3D86-467C-99EA-039E7B219D32}" type="datetime1">
              <a:rPr lang="en-US" smtClean="0"/>
              <a:t>2/8/2017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9A38-94D3-4DD3-95D5-FB829107F191}" type="datetime1">
              <a:rPr lang="en-US" smtClean="0"/>
              <a:t>2/8/2017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91F3-ED79-409A-8D05-7110DC34AC69}" type="datetime1">
              <a:rPr lang="en-US" smtClean="0"/>
              <a:t>2/8/2017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9841-A5EF-4B8A-8791-9157D5B7048B}" type="datetime1">
              <a:rPr lang="en-US" smtClean="0"/>
              <a:t>2/8/2017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EB4-69D9-434D-86FF-322EC7003A37}" type="datetime1">
              <a:rPr lang="en-US" smtClean="0"/>
              <a:t>2/8/2017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21B5-6DD3-4E5D-B87D-5058F7631554}" type="datetime1">
              <a:rPr lang="en-US" smtClean="0"/>
              <a:t>2/8/2017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1C08-CF70-4435-9EA9-5680B2868BAC}" type="datetime1">
              <a:rPr lang="en-US" smtClean="0"/>
              <a:t>2/8/2017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0427-6904-49C5-BB06-BD0908B9346E}" type="datetime1">
              <a:rPr lang="en-US" smtClean="0"/>
              <a:t>2/8/2017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A164-DF1B-4352-B5F1-FEA2659A360D}" type="datetime1">
              <a:rPr lang="en-US" smtClean="0"/>
              <a:t>2/8/2017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686F-D72E-403B-9D87-E9EA78343177}" type="datetime1">
              <a:rPr lang="en-US" smtClean="0"/>
              <a:t>2/8/2017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A50D-84C1-40C2-9B26-B73B794483D7}" type="datetime1">
              <a:rPr lang="en-US" smtClean="0"/>
              <a:t>2/8/2017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0B65D-1B7C-4564-96D0-97F580601CA5}" type="datetime1">
              <a:rPr lang="en-US" smtClean="0"/>
              <a:t>2/8/2017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Stuff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packetlife.net/media/library/23/common_ports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7nr9HNZ7OmY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yberskyline.com/events/metropoli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umbccd-subscribe@lists.umbc.edu" TargetMode="External"/><Relationship Id="rId2" Type="http://schemas.openxmlformats.org/officeDocument/2006/relationships/hyperlink" Target="http://umbccd.umbc.edu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umbccd.slack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UMBC Cyber Defense Team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Spring 2017 First Meeting</a:t>
            </a:r>
          </a:p>
          <a:p>
            <a:pPr algn="ctr"/>
            <a:r>
              <a:rPr lang="en-US" dirty="0"/>
              <a:t>+ Advanced Firewall Utilities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3657600"/>
            <a:ext cx="256433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OH…AND THIS IS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While we are a cyber defense team, the tools and techniques we will be      going over are used to break into a system/network</a:t>
            </a:r>
          </a:p>
          <a:p>
            <a:r>
              <a:rPr lang="en-US" dirty="0"/>
              <a:t>So unless it is YOUR server, computer, virtual machine, or service, or unless you have EXPLICIT and COMPLETE permission to do so…</a:t>
            </a:r>
          </a:p>
          <a:p>
            <a:r>
              <a:rPr lang="en-US" dirty="0"/>
              <a:t>DO NOT USE ANY OF THESE TOOLS OR TECHNIQUES ON A SYSTEM THAT YOU DON’T HAVE COMPLETE AUTHORIZATION TO DO SO</a:t>
            </a:r>
          </a:p>
          <a:p>
            <a:r>
              <a:rPr lang="en-US" dirty="0"/>
              <a:t>If you don’t adhere to this, some of the legal ramifications include-but are not limited to-the following:</a:t>
            </a:r>
          </a:p>
          <a:p>
            <a:pPr lvl="1"/>
            <a:r>
              <a:rPr lang="en-US" dirty="0"/>
              <a:t>Expulsion from UMBC</a:t>
            </a:r>
          </a:p>
          <a:p>
            <a:pPr lvl="1"/>
            <a:r>
              <a:rPr lang="en-US" dirty="0"/>
              <a:t>Being charged for either a misdemeanor or a felony, depending on the severity</a:t>
            </a:r>
          </a:p>
          <a:p>
            <a:pPr lvl="2"/>
            <a:r>
              <a:rPr lang="en-US" dirty="0"/>
              <a:t>Fines up to $100,000 for misdemeanors, up to $250,000 for felonies</a:t>
            </a:r>
          </a:p>
          <a:p>
            <a:pPr lvl="2"/>
            <a:r>
              <a:rPr lang="en-US" dirty="0"/>
              <a:t>Jail time up to 1 year for misdemeanors, up to 10 years for felonies</a:t>
            </a:r>
          </a:p>
          <a:p>
            <a:pPr lvl="1"/>
            <a:r>
              <a:rPr lang="en-US" dirty="0"/>
              <a:t>AND THIS IS JUST THE FEDERAL LEVEL.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9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Firewall: a system designed to prevent unauthorized to or from a private network.</a:t>
            </a:r>
          </a:p>
          <a:p>
            <a:r>
              <a:rPr lang="en-US" dirty="0"/>
              <a:t>Firewalls can be implemented via hardware OR software</a:t>
            </a:r>
          </a:p>
          <a:p>
            <a:pPr lvl="1"/>
            <a:r>
              <a:rPr lang="en-US" dirty="0"/>
              <a:t>Hardware: security appliances, physically turning ports on/off. </a:t>
            </a:r>
          </a:p>
          <a:p>
            <a:pPr lvl="2"/>
            <a:r>
              <a:rPr lang="en-US" dirty="0"/>
              <a:t>Examples: firewalls built into routers, Cisco/Juniper </a:t>
            </a:r>
            <a:r>
              <a:rPr lang="en-US" dirty="0" err="1"/>
              <a:t>PoE</a:t>
            </a:r>
            <a:r>
              <a:rPr lang="en-US" dirty="0"/>
              <a:t> services</a:t>
            </a:r>
          </a:p>
          <a:p>
            <a:pPr lvl="2"/>
            <a:r>
              <a:rPr lang="en-US" dirty="0"/>
              <a:t>Much better for larger scale configurations</a:t>
            </a:r>
          </a:p>
          <a:p>
            <a:pPr lvl="1"/>
            <a:r>
              <a:rPr lang="en-US" dirty="0"/>
              <a:t>Software: Installed on a computer and takes care of port forwarding/network trafficking.</a:t>
            </a:r>
          </a:p>
          <a:p>
            <a:pPr lvl="2"/>
            <a:r>
              <a:rPr lang="en-US" dirty="0"/>
              <a:t>Examples: Windows Firewall, </a:t>
            </a:r>
            <a:r>
              <a:rPr lang="en-US" dirty="0" err="1"/>
              <a:t>firewalld</a:t>
            </a:r>
            <a:r>
              <a:rPr lang="en-US" dirty="0"/>
              <a:t>, </a:t>
            </a:r>
            <a:r>
              <a:rPr lang="en-US" dirty="0" err="1"/>
              <a:t>iptables</a:t>
            </a:r>
            <a:endParaRPr lang="en-US" dirty="0"/>
          </a:p>
          <a:p>
            <a:pPr lvl="2"/>
            <a:r>
              <a:rPr lang="en-US" dirty="0"/>
              <a:t>Better for smaller organizations or individuals (ESPECIALLY for people who move around)</a:t>
            </a:r>
          </a:p>
          <a:p>
            <a:r>
              <a:rPr lang="en-US" dirty="0"/>
              <a:t>Today, we will be covering a firewall that can serve as both a hardware and a software firewall.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176" y="76200"/>
            <a:ext cx="1367643" cy="162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8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u="sng" dirty="0"/>
              <a:t>Packet Filtering</a:t>
            </a:r>
            <a:r>
              <a:rPr lang="en-US" dirty="0"/>
              <a:t>: examining each incoming packet and decide whether or not to allow it in. </a:t>
            </a:r>
          </a:p>
          <a:p>
            <a:pPr lvl="1"/>
            <a:r>
              <a:rPr lang="en-US" dirty="0"/>
              <a:t>Each packet has a header that identifies what kind of packet it is. Written rules will then determine what we do with that piece of data.</a:t>
            </a:r>
          </a:p>
          <a:p>
            <a:pPr lvl="1"/>
            <a:r>
              <a:rPr lang="en-US" dirty="0" err="1"/>
              <a:t>PFSense</a:t>
            </a:r>
            <a:r>
              <a:rPr lang="en-US" dirty="0"/>
              <a:t> can do this.</a:t>
            </a:r>
          </a:p>
          <a:p>
            <a:r>
              <a:rPr lang="en-US" b="1" u="sng" dirty="0"/>
              <a:t>Web Application Firewall:</a:t>
            </a:r>
            <a:r>
              <a:rPr lang="en-US" dirty="0"/>
              <a:t> Ways that browsers handle HTTP (averts </a:t>
            </a:r>
            <a:r>
              <a:rPr lang="en-US" dirty="0" err="1"/>
              <a:t>attackes</a:t>
            </a:r>
            <a:r>
              <a:rPr lang="en-US" dirty="0"/>
              <a:t> that SSL would catch)</a:t>
            </a:r>
          </a:p>
          <a:p>
            <a:pPr lvl="1"/>
            <a:r>
              <a:rPr lang="en-US" dirty="0" err="1"/>
              <a:t>PFSense</a:t>
            </a:r>
            <a:r>
              <a:rPr lang="en-US" dirty="0"/>
              <a:t> can also do this!</a:t>
            </a:r>
          </a:p>
          <a:p>
            <a:r>
              <a:rPr lang="en-US" b="1" u="sng" dirty="0"/>
              <a:t>Using a Proxy Server:</a:t>
            </a:r>
            <a:r>
              <a:rPr lang="en-US" dirty="0"/>
              <a:t> Hiding a network address and connect through another means.</a:t>
            </a:r>
          </a:p>
          <a:p>
            <a:r>
              <a:rPr lang="en-US" b="1" u="sng" dirty="0"/>
              <a:t>Circuit Gateway:</a:t>
            </a:r>
            <a:r>
              <a:rPr lang="en-US" dirty="0"/>
              <a:t> Once a connection is made, no need to check those packets. Relies on the three-way handshake (TCP) or connectionless (UDP).</a:t>
            </a:r>
            <a:endParaRPr lang="en-US" b="1" u="sng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176" y="76200"/>
            <a:ext cx="1367643" cy="162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38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then, let’s define what a ‘port’ is.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port is the means with which a computer ‘listens’ for different kinds of network traffic.</a:t>
            </a:r>
          </a:p>
          <a:p>
            <a:r>
              <a:rPr lang="en-US" dirty="0"/>
              <a:t>Each port is literally only a two way tunnel</a:t>
            </a:r>
          </a:p>
          <a:p>
            <a:r>
              <a:rPr lang="en-US" dirty="0"/>
              <a:t>Ports are identified by Port numbers, ranging from 0 to 65535 </a:t>
            </a:r>
          </a:p>
          <a:p>
            <a:pPr lvl="1"/>
            <a:r>
              <a:rPr lang="en-US" dirty="0"/>
              <a:t>Why that number? Headers in a packet!</a:t>
            </a:r>
          </a:p>
          <a:p>
            <a:pPr lvl="1"/>
            <a:r>
              <a:rPr lang="en-US" dirty="0"/>
              <a:t>Ports 0-1023: </a:t>
            </a:r>
            <a:r>
              <a:rPr lang="en-US" b="1" dirty="0"/>
              <a:t>Well-known or System Ports</a:t>
            </a:r>
            <a:r>
              <a:rPr lang="en-US" dirty="0"/>
              <a:t>. Lots of important ports here.</a:t>
            </a:r>
          </a:p>
          <a:p>
            <a:pPr lvl="1"/>
            <a:r>
              <a:rPr lang="en-US" dirty="0"/>
              <a:t>Ports 1024-49151: </a:t>
            </a:r>
            <a:r>
              <a:rPr lang="en-US" b="1" dirty="0"/>
              <a:t>Registered Ports</a:t>
            </a:r>
            <a:r>
              <a:rPr lang="en-US" dirty="0"/>
              <a:t>. Registered services use these.</a:t>
            </a:r>
          </a:p>
          <a:p>
            <a:pPr lvl="1"/>
            <a:r>
              <a:rPr lang="en-US" dirty="0"/>
              <a:t>Ports 49152-65535: </a:t>
            </a:r>
            <a:r>
              <a:rPr lang="en-US" b="1" dirty="0"/>
              <a:t>Ephemeral Ports.</a:t>
            </a:r>
            <a:r>
              <a:rPr lang="en-US" dirty="0"/>
              <a:t> Experimental or private services.</a:t>
            </a:r>
          </a:p>
          <a:p>
            <a:r>
              <a:rPr lang="en-US" dirty="0"/>
              <a:t>When configuring firewalls, it’s usually a good idea to know these numbers!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176" y="76200"/>
            <a:ext cx="1367643" cy="162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4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formulate and analogy, I like to </a:t>
            </a:r>
            <a:br>
              <a:rPr lang="en-US" dirty="0"/>
            </a:br>
            <a:r>
              <a:rPr lang="en-US" dirty="0"/>
              <a:t>think about it being like a mailbox…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685" y="3041062"/>
            <a:ext cx="2044334" cy="18092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7158" y="2097681"/>
            <a:ext cx="4690047" cy="46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>
                <a:solidFill>
                  <a:schemeClr val="accent3"/>
                </a:solidFill>
              </a:rPr>
              <a:t>…and each one has four states…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57" y="3041062"/>
            <a:ext cx="2250346" cy="18092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9876" y="3041062"/>
            <a:ext cx="1809279" cy="18092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7293" y="3041062"/>
            <a:ext cx="2162309" cy="180927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6972" y="5239868"/>
            <a:ext cx="2320532" cy="830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9" dirty="0">
                <a:solidFill>
                  <a:schemeClr val="accent3"/>
                </a:solidFill>
              </a:rPr>
              <a:t>Two-way opening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46673" y="5239869"/>
            <a:ext cx="2320532" cy="46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9" dirty="0">
                <a:solidFill>
                  <a:schemeClr val="accent3"/>
                </a:solidFill>
              </a:rPr>
              <a:t>Only receive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99070" y="5231486"/>
            <a:ext cx="2320532" cy="46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9" dirty="0">
                <a:solidFill>
                  <a:schemeClr val="accent3"/>
                </a:solidFill>
              </a:rPr>
              <a:t>Only give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51467" y="5239868"/>
            <a:ext cx="2320532" cy="830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9" dirty="0">
                <a:solidFill>
                  <a:schemeClr val="accent3"/>
                </a:solidFill>
              </a:rPr>
              <a:t>Completely blocked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176" y="76200"/>
            <a:ext cx="1367643" cy="162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7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8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ImPORTant</a:t>
            </a:r>
            <a:r>
              <a:rPr lang="en-US" dirty="0"/>
              <a:t> 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157" y="2160920"/>
            <a:ext cx="8594429" cy="4378219"/>
          </a:xfrm>
        </p:spPr>
        <p:txBody>
          <a:bodyPr>
            <a:normAutofit fontScale="85000" lnSpcReduction="20000"/>
          </a:bodyPr>
          <a:lstStyle/>
          <a:p>
            <a:r>
              <a:rPr lang="en-US" b="1" u="sng" dirty="0"/>
              <a:t>FTP: File Transfer Protocol</a:t>
            </a:r>
            <a:r>
              <a:rPr lang="en-US" dirty="0"/>
              <a:t> – Transfers files between a client and a server.</a:t>
            </a:r>
          </a:p>
          <a:p>
            <a:pPr lvl="1"/>
            <a:r>
              <a:rPr lang="en-US" dirty="0"/>
              <a:t>Port number 20. Used in a lot of older systems. Also used by </a:t>
            </a:r>
            <a:r>
              <a:rPr lang="en-US" dirty="0" err="1"/>
              <a:t>Filezilla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VERY INSECURE. Doesn’t do encryption; sends files over plain text.</a:t>
            </a:r>
          </a:p>
          <a:p>
            <a:pPr lvl="1"/>
            <a:r>
              <a:rPr lang="en-US" b="1" u="sng" dirty="0"/>
              <a:t>SFTP</a:t>
            </a:r>
            <a:r>
              <a:rPr lang="en-US" dirty="0"/>
              <a:t>: FTP over SSH (port 22). More secure.</a:t>
            </a:r>
          </a:p>
          <a:p>
            <a:r>
              <a:rPr lang="en-US" b="1" u="sng" dirty="0"/>
              <a:t>SSH: Secure Shell</a:t>
            </a:r>
            <a:r>
              <a:rPr lang="en-US" dirty="0"/>
              <a:t> – Unix based command system interface. </a:t>
            </a:r>
          </a:p>
          <a:p>
            <a:pPr lvl="1"/>
            <a:r>
              <a:rPr lang="en-US" dirty="0"/>
              <a:t>Port number 22. Helpful with server control. You use this to get into GL!</a:t>
            </a:r>
          </a:p>
          <a:p>
            <a:pPr lvl="1"/>
            <a:r>
              <a:rPr lang="en-US" dirty="0"/>
              <a:t>A good option for remote login; commands, files, and passwords are encrypted. Also does authentication.</a:t>
            </a:r>
          </a:p>
          <a:p>
            <a:pPr lvl="1"/>
            <a:r>
              <a:rPr lang="en-US" dirty="0"/>
              <a:t>Not perfect; vulnerabilities have been found!</a:t>
            </a:r>
          </a:p>
          <a:p>
            <a:r>
              <a:rPr lang="en-US" b="1" u="sng" dirty="0"/>
              <a:t>Telnet</a:t>
            </a:r>
            <a:r>
              <a:rPr lang="en-US" dirty="0"/>
              <a:t> – Like SSH, but has NO security implementations. (Port 23)</a:t>
            </a:r>
          </a:p>
          <a:p>
            <a:pPr lvl="1"/>
            <a:r>
              <a:rPr lang="en-US" b="1" u="sng" dirty="0"/>
              <a:t>IF SOMEONE EVER USES THIS, MAKE THEM USE SSH.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176" y="76200"/>
            <a:ext cx="1367643" cy="162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9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Ports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u="sng" dirty="0"/>
              <a:t>SMTP: Simple Mail Transfer Protocol</a:t>
            </a:r>
            <a:r>
              <a:rPr lang="en-US" dirty="0"/>
              <a:t> – delivers email</a:t>
            </a:r>
          </a:p>
          <a:p>
            <a:pPr lvl="1"/>
            <a:r>
              <a:rPr lang="en-US" dirty="0"/>
              <a:t>Port 25. Used by a lot of common email clients (Outlook Express!)</a:t>
            </a:r>
          </a:p>
          <a:p>
            <a:pPr lvl="1"/>
            <a:r>
              <a:rPr lang="en-US" dirty="0"/>
              <a:t>Needed for email servers; used in tandem with other protocols</a:t>
            </a:r>
          </a:p>
          <a:p>
            <a:pPr lvl="1"/>
            <a:r>
              <a:rPr lang="en-US" b="1" u="sng" dirty="0"/>
              <a:t>POP3 (Port 110) and IMAP (Port 143)</a:t>
            </a:r>
            <a:r>
              <a:rPr lang="en-US" dirty="0"/>
              <a:t> handle delivery.</a:t>
            </a:r>
            <a:endParaRPr lang="en-US" b="1" u="sng" dirty="0"/>
          </a:p>
          <a:p>
            <a:r>
              <a:rPr lang="en-US" b="1" u="sng" dirty="0"/>
              <a:t>DNS: Domain Name Servers</a:t>
            </a:r>
            <a:r>
              <a:rPr lang="en-US" dirty="0"/>
              <a:t> – The way computers resolve host names</a:t>
            </a:r>
          </a:p>
          <a:p>
            <a:pPr lvl="1"/>
            <a:r>
              <a:rPr lang="en-US" dirty="0"/>
              <a:t>Port 53. Can be thought of as a phone book!</a:t>
            </a:r>
          </a:p>
          <a:p>
            <a:pPr lvl="1"/>
            <a:r>
              <a:rPr lang="en-US" dirty="0"/>
              <a:t>Critical to keep up for web servers</a:t>
            </a:r>
          </a:p>
          <a:p>
            <a:pPr lvl="1"/>
            <a:r>
              <a:rPr lang="en-US" dirty="0"/>
              <a:t>HAS VULNERABILITIES. Namely </a:t>
            </a:r>
            <a:r>
              <a:rPr lang="en-US" u="sng" dirty="0"/>
              <a:t>cache poisoning</a:t>
            </a:r>
            <a:r>
              <a:rPr lang="en-US" dirty="0"/>
              <a:t> (uses fake address to divert)</a:t>
            </a:r>
          </a:p>
          <a:p>
            <a:r>
              <a:rPr lang="en-US" b="1" u="sng" dirty="0"/>
              <a:t>DHCP: Dynamic Host Configuration Protocol</a:t>
            </a:r>
            <a:r>
              <a:rPr lang="en-US" dirty="0"/>
              <a:t> – automatic IP provision</a:t>
            </a:r>
          </a:p>
          <a:p>
            <a:pPr lvl="1"/>
            <a:r>
              <a:rPr lang="en-US" dirty="0"/>
              <a:t>Port 67. Crucial for IP management/web servers.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176" y="76200"/>
            <a:ext cx="1367643" cy="162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5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Ports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/>
              <a:t>HTTP: Hypertext Transfer Protocol</a:t>
            </a:r>
            <a:r>
              <a:rPr lang="en-US" dirty="0"/>
              <a:t> – Connects you to the web</a:t>
            </a:r>
          </a:p>
          <a:p>
            <a:pPr lvl="1"/>
            <a:r>
              <a:rPr lang="en-US" dirty="0"/>
              <a:t>Port 80. Transfers files and pages over the web. HTML then formats</a:t>
            </a:r>
          </a:p>
          <a:p>
            <a:pPr lvl="1"/>
            <a:r>
              <a:rPr lang="en-US" dirty="0"/>
              <a:t>If you block this, you can’t connect to certain web pages!!</a:t>
            </a:r>
          </a:p>
          <a:p>
            <a:pPr lvl="1"/>
            <a:r>
              <a:rPr lang="en-US" dirty="0"/>
              <a:t>However, HTTP by itself is insecure! Man-in-the-middle attacks can see stuff!</a:t>
            </a:r>
          </a:p>
          <a:p>
            <a:r>
              <a:rPr lang="en-US" b="1" u="sng" dirty="0"/>
              <a:t>HTTPS: HTTP over SSL /TLS (Secure Socket Layer/Transport Layer Security)</a:t>
            </a:r>
          </a:p>
          <a:p>
            <a:pPr lvl="1"/>
            <a:r>
              <a:rPr lang="en-US" dirty="0"/>
              <a:t>Port 443. Requires authentication; encrypts and decrypts pages</a:t>
            </a:r>
          </a:p>
          <a:p>
            <a:pPr lvl="1"/>
            <a:r>
              <a:rPr lang="en-US" dirty="0"/>
              <a:t>Not perfect (HEARTBLEED), but still very secure! Locked down as of now</a:t>
            </a:r>
          </a:p>
          <a:p>
            <a:r>
              <a:rPr lang="en-US" b="1" u="sng" dirty="0"/>
              <a:t>Web Caching: sometimes called HTTP Proxy</a:t>
            </a:r>
            <a:endParaRPr lang="en-US" dirty="0"/>
          </a:p>
          <a:p>
            <a:pPr lvl="1"/>
            <a:r>
              <a:rPr lang="en-US" dirty="0"/>
              <a:t>Port 8080. Allows you to store web pages!</a:t>
            </a:r>
          </a:p>
          <a:p>
            <a:pPr lvl="1"/>
            <a:r>
              <a:rPr lang="en-US" dirty="0"/>
              <a:t>Necessary to have on if you ever want to utilize proxies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681" y="2160919"/>
            <a:ext cx="1872395" cy="2267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176" y="76200"/>
            <a:ext cx="1367643" cy="162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9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talk about one more thing…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u="sng" dirty="0"/>
              <a:t>TCP vs UDP:</a:t>
            </a:r>
            <a:r>
              <a:rPr lang="en-US" dirty="0"/>
              <a:t> Transmission Control Protocol vs User Datagram Protocol</a:t>
            </a:r>
            <a:endParaRPr lang="en-US" b="1" u="sng" dirty="0"/>
          </a:p>
          <a:p>
            <a:pPr lvl="1"/>
            <a:r>
              <a:rPr lang="en-US" dirty="0"/>
              <a:t>Reliability vs Speed; Connection oriented vs connectionless. Both used by IP.</a:t>
            </a:r>
          </a:p>
          <a:p>
            <a:pPr lvl="1"/>
            <a:r>
              <a:rPr lang="en-US" dirty="0"/>
              <a:t>What kinds of protocols do you think belong in one of these? Applications?</a:t>
            </a:r>
          </a:p>
          <a:p>
            <a:r>
              <a:rPr lang="en-US" b="1" u="sng" dirty="0"/>
              <a:t>ICMP:</a:t>
            </a:r>
            <a:r>
              <a:rPr lang="en-US" dirty="0"/>
              <a:t> Internet Control Message Protocol</a:t>
            </a:r>
          </a:p>
          <a:p>
            <a:pPr lvl="1"/>
            <a:r>
              <a:rPr lang="en-US" dirty="0"/>
              <a:t>Used by network devices for reporting errors. </a:t>
            </a:r>
          </a:p>
          <a:p>
            <a:pPr lvl="1"/>
            <a:r>
              <a:rPr lang="en-US" dirty="0"/>
              <a:t>Tools: ping, traceroute, echo</a:t>
            </a:r>
          </a:p>
          <a:p>
            <a:pPr lvl="1"/>
            <a:r>
              <a:rPr lang="en-US" dirty="0"/>
              <a:t>Unless you’re the admin, DISABLE THESE. Ping = bad people knowing when you’re server is up (or down).</a:t>
            </a:r>
          </a:p>
          <a:p>
            <a:r>
              <a:rPr lang="en-US" dirty="0" err="1"/>
              <a:t>Wanna</a:t>
            </a:r>
            <a:r>
              <a:rPr lang="en-US" dirty="0"/>
              <a:t> learn more about port numbers?</a:t>
            </a:r>
          </a:p>
          <a:p>
            <a:pPr lvl="1"/>
            <a:r>
              <a:rPr lang="en-US" dirty="0">
                <a:hlinkClick r:id="rId2"/>
              </a:rPr>
              <a:t>http://packetlife.net/media/library/23/common_ports.pdf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176" y="76200"/>
            <a:ext cx="1367643" cy="162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3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PFSense</a:t>
            </a:r>
            <a:r>
              <a:rPr lang="en-US" dirty="0"/>
              <a:t>: 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PFSense</a:t>
            </a:r>
            <a:r>
              <a:rPr lang="en-US" dirty="0"/>
              <a:t>: An open source firewall-specifically, a network firewall</a:t>
            </a:r>
          </a:p>
          <a:p>
            <a:pPr lvl="1"/>
            <a:r>
              <a:rPr lang="en-US" dirty="0"/>
              <a:t>Different from </a:t>
            </a:r>
            <a:r>
              <a:rPr lang="en-US" dirty="0" err="1"/>
              <a:t>IPTables</a:t>
            </a:r>
            <a:r>
              <a:rPr lang="en-US" dirty="0"/>
              <a:t> in a couple senses:</a:t>
            </a:r>
          </a:p>
          <a:p>
            <a:pPr lvl="2"/>
            <a:r>
              <a:rPr lang="en-US" dirty="0"/>
              <a:t>It has one configuration file that takes in your packets</a:t>
            </a:r>
          </a:p>
          <a:p>
            <a:pPr lvl="2"/>
            <a:r>
              <a:rPr lang="en-US" dirty="0"/>
              <a:t>Provides Dynamic Modification (modifying tables, lists, anchors on the fly)</a:t>
            </a:r>
          </a:p>
          <a:p>
            <a:pPr lvl="2"/>
            <a:r>
              <a:rPr lang="en-US" dirty="0"/>
              <a:t>VERY fast</a:t>
            </a:r>
          </a:p>
          <a:p>
            <a:pPr lvl="1"/>
            <a:r>
              <a:rPr lang="en-US" dirty="0"/>
              <a:t>This is used primarily as a perimeter firewall-usually installed on its own system or own </a:t>
            </a:r>
            <a:r>
              <a:rPr lang="en-US" dirty="0" err="1"/>
              <a:t>vm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Can also serve as an AP, DHCP Server, DNS Server, and even a VPN endpoint!</a:t>
            </a:r>
          </a:p>
          <a:p>
            <a:pPr lvl="1"/>
            <a:r>
              <a:rPr lang="en-US" dirty="0"/>
              <a:t>Also comes with a bunch of super useful plugins and capabilities</a:t>
            </a:r>
          </a:p>
          <a:p>
            <a:pPr lvl="2"/>
            <a:r>
              <a:rPr lang="en-US" dirty="0"/>
              <a:t>Can work with IDS/IPS (Snort, Bro, etc.)</a:t>
            </a:r>
          </a:p>
          <a:p>
            <a:pPr lvl="2"/>
            <a:r>
              <a:rPr lang="en-US" dirty="0" err="1"/>
              <a:t>PFBlocker</a:t>
            </a:r>
            <a:r>
              <a:rPr lang="en-US" dirty="0"/>
              <a:t>: international IP download management (SUPER USEFUL)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176" y="76200"/>
            <a:ext cx="1367643" cy="162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6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the UMBC Cyber Defense Club!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the UMBC Cyber Dawgs!</a:t>
            </a:r>
          </a:p>
          <a:p>
            <a:r>
              <a:rPr lang="en-US" dirty="0"/>
              <a:t>A student run organization since 2009.</a:t>
            </a:r>
          </a:p>
          <a:p>
            <a:r>
              <a:rPr lang="en-US" dirty="0"/>
              <a:t>We’re a group of students that share a passion for-and recognize the importance of-computer and network security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4111006"/>
            <a:ext cx="2933343" cy="2346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5012" y="4262094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such hack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34666" y="5803044"/>
            <a:ext cx="1181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much cyber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background…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 the spirit of being a networking firewall, </a:t>
            </a:r>
            <a:r>
              <a:rPr lang="en-US" dirty="0" err="1"/>
              <a:t>PFSense</a:t>
            </a:r>
            <a:r>
              <a:rPr lang="en-US" dirty="0"/>
              <a:t> is considered to be more of a package/platform</a:t>
            </a:r>
          </a:p>
          <a:p>
            <a:pPr lvl="1"/>
            <a:r>
              <a:rPr lang="en-US" dirty="0"/>
              <a:t>A ‘complete’ router-software platform.</a:t>
            </a:r>
          </a:p>
          <a:p>
            <a:pPr lvl="1"/>
            <a:r>
              <a:rPr lang="en-US" dirty="0"/>
              <a:t>Different from a normal router in that you can fully utilize computer/system resources</a:t>
            </a:r>
          </a:p>
          <a:p>
            <a:pPr lvl="2"/>
            <a:r>
              <a:rPr lang="en-US" dirty="0"/>
              <a:t>Can do other things too (DNS forwarding, caching HTTP objects w/ Squid, block domains (ads?))</a:t>
            </a:r>
          </a:p>
          <a:p>
            <a:r>
              <a:rPr lang="en-US" dirty="0"/>
              <a:t>Based off of FreeBSD. SUPER useful, as it comes with a powerful networking stack to power it.</a:t>
            </a:r>
          </a:p>
          <a:p>
            <a:pPr lvl="1"/>
            <a:r>
              <a:rPr lang="en-US" dirty="0" err="1"/>
              <a:t>PFSense</a:t>
            </a:r>
            <a:r>
              <a:rPr lang="en-US" dirty="0"/>
              <a:t> is many things at the same time: router, firewall, AP, gateway, etc.</a:t>
            </a:r>
          </a:p>
          <a:p>
            <a:pPr lvl="1"/>
            <a:r>
              <a:rPr lang="en-US" dirty="0"/>
              <a:t>This further solidifies the fact that </a:t>
            </a:r>
            <a:r>
              <a:rPr lang="en-US" dirty="0" err="1"/>
              <a:t>PFSense</a:t>
            </a:r>
            <a:r>
              <a:rPr lang="en-US" dirty="0"/>
              <a:t> in itself </a:t>
            </a:r>
            <a:r>
              <a:rPr lang="en-US" b="1" dirty="0"/>
              <a:t>is an OS</a:t>
            </a:r>
            <a:r>
              <a:rPr lang="en-US" dirty="0"/>
              <a:t>, </a:t>
            </a:r>
            <a:r>
              <a:rPr lang="en-US" b="1" dirty="0"/>
              <a:t>NOT just simply a piece of software</a:t>
            </a:r>
            <a:r>
              <a:rPr lang="en-US" dirty="0"/>
              <a:t>.</a:t>
            </a:r>
          </a:p>
          <a:p>
            <a:r>
              <a:rPr lang="en-US" dirty="0"/>
              <a:t>There are paid versions of </a:t>
            </a:r>
            <a:r>
              <a:rPr lang="en-US" dirty="0" err="1"/>
              <a:t>PFSense</a:t>
            </a:r>
            <a:r>
              <a:rPr lang="en-US" dirty="0"/>
              <a:t>, but for our purposes, we will be focusing on the open-source, free versions.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176" y="76200"/>
            <a:ext cx="1367643" cy="162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1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113" y="2249793"/>
            <a:ext cx="9564204" cy="35407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implement at the enterprise level, you will need some bare metal. Let’s break this down…</a:t>
            </a:r>
          </a:p>
          <a:p>
            <a:pPr lvl="1"/>
            <a:r>
              <a:rPr lang="en-US" b="1" dirty="0"/>
              <a:t>CPU</a:t>
            </a:r>
            <a:r>
              <a:rPr lang="en-US" dirty="0"/>
              <a:t>: Unless you’re using 10 </a:t>
            </a:r>
            <a:r>
              <a:rPr lang="en-US" dirty="0" err="1"/>
              <a:t>Gbps</a:t>
            </a:r>
            <a:r>
              <a:rPr lang="en-US" dirty="0"/>
              <a:t>, regular multi-threading processors are totally fine.</a:t>
            </a:r>
          </a:p>
          <a:p>
            <a:pPr lvl="2"/>
            <a:r>
              <a:rPr lang="en-US" dirty="0"/>
              <a:t>** More processing power != more speed here, but for enterprise, always consider power consumption!! **</a:t>
            </a:r>
          </a:p>
          <a:p>
            <a:pPr lvl="1"/>
            <a:r>
              <a:rPr lang="en-US" b="1" dirty="0"/>
              <a:t>Memory:</a:t>
            </a:r>
            <a:r>
              <a:rPr lang="en-US" dirty="0"/>
              <a:t> speed isn’t really important, </a:t>
            </a:r>
            <a:r>
              <a:rPr lang="en-US" b="1" dirty="0"/>
              <a:t>but capacity is very important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PFSense</a:t>
            </a:r>
            <a:r>
              <a:rPr lang="en-US" dirty="0"/>
              <a:t> uses </a:t>
            </a:r>
            <a:r>
              <a:rPr lang="en-US" b="1" dirty="0"/>
              <a:t>store-and-forward</a:t>
            </a:r>
            <a:r>
              <a:rPr lang="en-US" dirty="0"/>
              <a:t> switching, where it takes in the entire packet, checks the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, </a:t>
            </a:r>
            <a:r>
              <a:rPr lang="en-US" dirty="0" err="1"/>
              <a:t>src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, checksum, and forwards it if there aren’t any errors.</a:t>
            </a:r>
          </a:p>
          <a:p>
            <a:pPr lvl="2"/>
            <a:r>
              <a:rPr lang="en-US" b="1" dirty="0"/>
              <a:t>256 MB</a:t>
            </a:r>
            <a:r>
              <a:rPr lang="en-US" dirty="0"/>
              <a:t> is what’s required, but </a:t>
            </a:r>
            <a:r>
              <a:rPr lang="en-US" b="1" dirty="0"/>
              <a:t>1 GB</a:t>
            </a:r>
            <a:r>
              <a:rPr lang="en-US" dirty="0"/>
              <a:t> should be used for most installs. </a:t>
            </a:r>
          </a:p>
          <a:p>
            <a:pPr lvl="2"/>
            <a:r>
              <a:rPr lang="en-US" b="1" dirty="0"/>
              <a:t>** If you want to install </a:t>
            </a:r>
            <a:r>
              <a:rPr lang="en-US" b="1" dirty="0" err="1"/>
              <a:t>PFBlockerng</a:t>
            </a:r>
            <a:r>
              <a:rPr lang="en-US" b="1" dirty="0"/>
              <a:t> or Squid, consider bumping it up to 2 or 4 GB.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176" y="76200"/>
            <a:ext cx="1367643" cy="162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2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NICs: The most important 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very minimum, </a:t>
            </a:r>
            <a:r>
              <a:rPr lang="en-US" b="1" dirty="0"/>
              <a:t>a conventional setup requires 2 NICs</a:t>
            </a:r>
          </a:p>
          <a:p>
            <a:pPr lvl="1"/>
            <a:r>
              <a:rPr lang="en-US" dirty="0"/>
              <a:t>You will need to set up one WAN and one LAN.</a:t>
            </a:r>
          </a:p>
          <a:p>
            <a:pPr lvl="1"/>
            <a:r>
              <a:rPr lang="en-US" b="1" dirty="0"/>
              <a:t>Each additional subnet or WAN will then require an additional NIC.</a:t>
            </a:r>
          </a:p>
          <a:p>
            <a:pPr lvl="2"/>
            <a:r>
              <a:rPr lang="en-US" dirty="0"/>
              <a:t>This can be useful if you want to set up a guest network (subnet)</a:t>
            </a:r>
          </a:p>
          <a:p>
            <a:r>
              <a:rPr lang="en-US" dirty="0"/>
              <a:t>To clarify, NICs in this context refer to the number of ports you have available!</a:t>
            </a:r>
          </a:p>
          <a:p>
            <a:pPr lvl="1"/>
            <a:r>
              <a:rPr lang="en-US" dirty="0"/>
              <a:t>A quad NIC, for example, can run 2 WANs and 2 LANs no problem.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176" y="76200"/>
            <a:ext cx="1367643" cy="162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2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5" y="619250"/>
            <a:ext cx="9903418" cy="1478185"/>
          </a:xfrm>
        </p:spPr>
        <p:txBody>
          <a:bodyPr/>
          <a:lstStyle/>
          <a:p>
            <a:r>
              <a:rPr lang="en-US" dirty="0"/>
              <a:t>An example of a simple physical setup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3101" y="2249795"/>
            <a:ext cx="7239448" cy="3540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176" y="76200"/>
            <a:ext cx="1367643" cy="162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0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113" y="2500553"/>
            <a:ext cx="4688013" cy="30472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5" y="619250"/>
            <a:ext cx="9903418" cy="1478185"/>
          </a:xfrm>
        </p:spPr>
        <p:txBody>
          <a:bodyPr>
            <a:normAutofit/>
          </a:bodyPr>
          <a:lstStyle/>
          <a:p>
            <a:r>
              <a:rPr lang="en-US" dirty="0"/>
              <a:t>You can also use </a:t>
            </a:r>
            <a:r>
              <a:rPr lang="en-US" dirty="0" err="1"/>
              <a:t>vlans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335077" y="2249794"/>
            <a:ext cx="4709456" cy="354079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general, if you need a bunch of subnets, use VLANs.</a:t>
            </a:r>
          </a:p>
          <a:p>
            <a:r>
              <a:rPr lang="en-US" dirty="0"/>
              <a:t>Useful if you need to use something that has a limited amount of interfaces (like a laptop)</a:t>
            </a:r>
          </a:p>
          <a:p>
            <a:r>
              <a:rPr lang="en-US" dirty="0"/>
              <a:t>** </a:t>
            </a:r>
            <a:r>
              <a:rPr lang="en-US" b="1" dirty="0"/>
              <a:t>Be aware that bottlenecks can happened if you let one switch get overloaded</a:t>
            </a:r>
            <a:r>
              <a:rPr lang="en-US" dirty="0"/>
              <a:t>. **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176" y="76200"/>
            <a:ext cx="1367643" cy="162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4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113" y="2869734"/>
            <a:ext cx="4688013" cy="230884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5" y="619250"/>
            <a:ext cx="9903418" cy="1478185"/>
          </a:xfrm>
        </p:spPr>
        <p:txBody>
          <a:bodyPr>
            <a:normAutofit/>
          </a:bodyPr>
          <a:lstStyle/>
          <a:p>
            <a:r>
              <a:rPr lang="en-US" dirty="0"/>
              <a:t>…or you can use a wireless setup</a:t>
            </a:r>
          </a:p>
        </p:txBody>
      </p:sp>
      <p:sp>
        <p:nvSpPr>
          <p:cNvPr id="14" name="Content Placeholder 7"/>
          <p:cNvSpPr>
            <a:spLocks noGrp="1"/>
          </p:cNvSpPr>
          <p:nvPr>
            <p:ph idx="1"/>
          </p:nvPr>
        </p:nvSpPr>
        <p:spPr>
          <a:xfrm>
            <a:off x="6335077" y="2249794"/>
            <a:ext cx="4709456" cy="354079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Using an external AP allows you to cover large areas</a:t>
            </a:r>
          </a:p>
          <a:p>
            <a:pPr lvl="1"/>
            <a:r>
              <a:rPr lang="en-US" dirty="0"/>
              <a:t>Your system also becomes a lot faster depending on the quality of your APs and the number of APs that you have.</a:t>
            </a:r>
          </a:p>
          <a:p>
            <a:r>
              <a:rPr lang="en-US" dirty="0"/>
              <a:t>Can be more costly depending on the area you need to cover…</a:t>
            </a:r>
          </a:p>
          <a:p>
            <a:r>
              <a:rPr lang="en-US" dirty="0"/>
              <a:t>But for today, we will be using a VM to introduce and explore </a:t>
            </a:r>
            <a:r>
              <a:rPr lang="en-US" dirty="0" err="1"/>
              <a:t>PFSense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176" y="76200"/>
            <a:ext cx="1367643" cy="162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5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99428"/>
            <a:ext cx="9903418" cy="1478185"/>
          </a:xfrm>
        </p:spPr>
        <p:txBody>
          <a:bodyPr/>
          <a:lstStyle/>
          <a:p>
            <a:r>
              <a:rPr lang="en-US" dirty="0"/>
              <a:t>Exercise 1: installation on a </a:t>
            </a:r>
            <a:r>
              <a:rPr lang="en-US" dirty="0" err="1"/>
              <a:t>vm</a:t>
            </a:r>
            <a:br>
              <a:rPr lang="en-US" dirty="0"/>
            </a:br>
            <a:r>
              <a:rPr lang="en-US" dirty="0"/>
              <a:t>https://www.pfsense.org/download/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944" y="1692588"/>
            <a:ext cx="10267760" cy="4906169"/>
          </a:xfrm>
          <a:prstGeom prst="rect">
            <a:avLst/>
          </a:prstGeom>
        </p:spPr>
      </p:pic>
      <p:sp>
        <p:nvSpPr>
          <p:cNvPr id="7" name="Rectangle: Rounded Corners 6"/>
          <p:cNvSpPr/>
          <p:nvPr/>
        </p:nvSpPr>
        <p:spPr>
          <a:xfrm>
            <a:off x="958944" y="1726662"/>
            <a:ext cx="2512222" cy="144411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9" name="Rectangle: Rounded Corners 8"/>
          <p:cNvSpPr/>
          <p:nvPr/>
        </p:nvSpPr>
        <p:spPr>
          <a:xfrm>
            <a:off x="958944" y="4505459"/>
            <a:ext cx="3002424" cy="76842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0" name="Rectangle: Rounded Corners 9"/>
          <p:cNvSpPr/>
          <p:nvPr/>
        </p:nvSpPr>
        <p:spPr>
          <a:xfrm>
            <a:off x="958944" y="5870077"/>
            <a:ext cx="5413692" cy="76275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1" name="TextBox 10"/>
          <p:cNvSpPr txBox="1"/>
          <p:nvPr/>
        </p:nvSpPr>
        <p:spPr>
          <a:xfrm>
            <a:off x="5657204" y="4371965"/>
            <a:ext cx="2490760" cy="1937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399" dirty="0">
                <a:solidFill>
                  <a:srgbClr val="FF0000"/>
                </a:solidFill>
              </a:rPr>
              <a:t>BIG THING IS THE TWO NETWORK CARDS!! </a:t>
            </a:r>
          </a:p>
          <a:p>
            <a:r>
              <a:rPr lang="en-US" sz="2399" dirty="0">
                <a:solidFill>
                  <a:srgbClr val="FF0000"/>
                </a:solidFill>
              </a:rPr>
              <a:t>Bridged = WAN</a:t>
            </a:r>
          </a:p>
          <a:p>
            <a:r>
              <a:rPr lang="en-US" sz="2399" dirty="0">
                <a:solidFill>
                  <a:srgbClr val="FF0000"/>
                </a:solidFill>
              </a:rPr>
              <a:t>Internal = LAN</a:t>
            </a:r>
          </a:p>
        </p:txBody>
      </p:sp>
      <p:cxnSp>
        <p:nvCxnSpPr>
          <p:cNvPr id="13" name="Straight Arrow Connector 12"/>
          <p:cNvCxnSpPr>
            <a:endCxn id="10" idx="0"/>
          </p:cNvCxnSpPr>
          <p:nvPr/>
        </p:nvCxnSpPr>
        <p:spPr>
          <a:xfrm flipH="1">
            <a:off x="3665790" y="4971973"/>
            <a:ext cx="1964917" cy="89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176" y="76200"/>
            <a:ext cx="1367643" cy="162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9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5" y="124703"/>
            <a:ext cx="9903418" cy="942097"/>
          </a:xfrm>
        </p:spPr>
        <p:txBody>
          <a:bodyPr/>
          <a:lstStyle/>
          <a:p>
            <a:r>
              <a:rPr lang="en-US" dirty="0"/>
              <a:t>Exercise 1: Installation on a 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114" y="1305659"/>
            <a:ext cx="9903419" cy="3540792"/>
          </a:xfrm>
        </p:spPr>
        <p:txBody>
          <a:bodyPr/>
          <a:lstStyle/>
          <a:p>
            <a:r>
              <a:rPr lang="en-US" dirty="0"/>
              <a:t>Default installation will work just fine-just follow prompts, and then reset/reboot when prompted.</a:t>
            </a:r>
          </a:p>
          <a:p>
            <a:r>
              <a:rPr lang="en-US" dirty="0"/>
              <a:t>If all goes well, you will be at a screen that looks like this: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194" y="2793567"/>
            <a:ext cx="6875259" cy="3818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176" y="76200"/>
            <a:ext cx="1367643" cy="162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0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Other tasks:</a:t>
            </a:r>
          </a:p>
          <a:p>
            <a:pPr lvl="1"/>
            <a:r>
              <a:rPr lang="en-US" dirty="0"/>
              <a:t>Install another VM that shares your internal network (Anything will work-the point is to access a web interface)</a:t>
            </a:r>
          </a:p>
          <a:p>
            <a:pPr lvl="1"/>
            <a:r>
              <a:rPr lang="en-US" dirty="0"/>
              <a:t>If you don’t have an assigned IP for your WAN, you will need to follow through option 1 and </a:t>
            </a:r>
            <a:r>
              <a:rPr lang="en-US" b="1" dirty="0"/>
              <a:t>assign interfaces</a:t>
            </a:r>
            <a:r>
              <a:rPr lang="en-US" dirty="0"/>
              <a:t> (basically just switch them)</a:t>
            </a:r>
          </a:p>
          <a:p>
            <a:pPr lvl="1"/>
            <a:r>
              <a:rPr lang="en-US" dirty="0"/>
              <a:t>There is a memory buffer issue that I’ve encountered a couple times with messing around with </a:t>
            </a:r>
            <a:r>
              <a:rPr lang="en-US" dirty="0" err="1"/>
              <a:t>PFSense</a:t>
            </a:r>
            <a:r>
              <a:rPr lang="en-US" dirty="0"/>
              <a:t> that you may run into. A good solution is here at around minute 19: </a:t>
            </a:r>
            <a:r>
              <a:rPr lang="en-US" dirty="0">
                <a:hlinkClick r:id="rId2"/>
              </a:rPr>
              <a:t>https://www.youtube.com/watch?v=7nr9HNZ7OmY</a:t>
            </a:r>
            <a:endParaRPr lang="en-US" dirty="0"/>
          </a:p>
          <a:p>
            <a:pPr lvl="1"/>
            <a:r>
              <a:rPr lang="en-US" dirty="0"/>
              <a:t>If all goes well, you should be able to access the </a:t>
            </a:r>
            <a:r>
              <a:rPr lang="en-US" dirty="0" err="1"/>
              <a:t>PFSense</a:t>
            </a:r>
            <a:r>
              <a:rPr lang="en-US" dirty="0"/>
              <a:t> from your VM using the internal LAN IP!</a:t>
            </a:r>
          </a:p>
          <a:p>
            <a:pPr lvl="1"/>
            <a:r>
              <a:rPr lang="en-US" dirty="0"/>
              <a:t>Username: admin</a:t>
            </a:r>
          </a:p>
          <a:p>
            <a:pPr lvl="1"/>
            <a:r>
              <a:rPr lang="en-US" dirty="0"/>
              <a:t>Password: </a:t>
            </a:r>
            <a:r>
              <a:rPr lang="en-US" dirty="0" err="1"/>
              <a:t>pfsense</a:t>
            </a:r>
            <a:endParaRPr lang="en-US" dirty="0"/>
          </a:p>
          <a:p>
            <a:pPr lvl="1"/>
            <a:r>
              <a:rPr lang="en-US" dirty="0"/>
              <a:t>Follow the installation wizard. Keep all the defaults for now.</a:t>
            </a:r>
          </a:p>
          <a:p>
            <a:pPr lvl="1"/>
            <a:r>
              <a:rPr lang="en-US" dirty="0"/>
              <a:t> Do NOT use a </a:t>
            </a:r>
            <a:r>
              <a:rPr lang="en-US" dirty="0" err="1"/>
              <a:t>.net</a:t>
            </a:r>
            <a:r>
              <a:rPr lang="en-US" dirty="0"/>
              <a:t>, .com, or .org ending if you want to change your domain name!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1115" y="124703"/>
            <a:ext cx="9903418" cy="1478185"/>
          </a:xfrm>
        </p:spPr>
        <p:txBody>
          <a:bodyPr/>
          <a:lstStyle/>
          <a:p>
            <a:r>
              <a:rPr lang="en-US" dirty="0"/>
              <a:t>Exercise 1: Installation on a VM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176" y="76200"/>
            <a:ext cx="1367643" cy="162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8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Interface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852" y="2249795"/>
            <a:ext cx="9375947" cy="354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4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Introductions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President: Bryan </a:t>
            </a:r>
            <a:r>
              <a:rPr lang="en-US" sz="2400" dirty="0" err="1"/>
              <a:t>Vanek</a:t>
            </a:r>
            <a:endParaRPr lang="en-US" sz="2400" dirty="0"/>
          </a:p>
          <a:p>
            <a:pPr lvl="1"/>
            <a:r>
              <a:rPr lang="en-US" dirty="0"/>
              <a:t>Comp </a:t>
            </a:r>
            <a:r>
              <a:rPr lang="en-US" dirty="0" err="1"/>
              <a:t>Sci</a:t>
            </a:r>
            <a:r>
              <a:rPr lang="en-US" dirty="0"/>
              <a:t> &amp; Math, Spring 2018</a:t>
            </a:r>
          </a:p>
          <a:p>
            <a:pPr lvl="1"/>
            <a:r>
              <a:rPr lang="en-US" dirty="0"/>
              <a:t>Firewalls, Secure Programming</a:t>
            </a:r>
          </a:p>
          <a:p>
            <a:r>
              <a:rPr lang="en-US" sz="2400" dirty="0"/>
              <a:t>Vice President: Anh Ho</a:t>
            </a:r>
          </a:p>
          <a:p>
            <a:pPr lvl="1"/>
            <a:r>
              <a:rPr lang="en-US" dirty="0"/>
              <a:t>Computer Science, Spring 2017</a:t>
            </a:r>
          </a:p>
          <a:p>
            <a:pPr lvl="1"/>
            <a:r>
              <a:rPr lang="en-US" dirty="0"/>
              <a:t>Windows Administration</a:t>
            </a:r>
          </a:p>
          <a:p>
            <a:r>
              <a:rPr lang="en-US" sz="2400" dirty="0"/>
              <a:t>Secretary: Zack </a:t>
            </a:r>
            <a:r>
              <a:rPr lang="en-US" sz="2400" dirty="0" err="1"/>
              <a:t>Orndorff</a:t>
            </a:r>
            <a:endParaRPr lang="en-US" sz="2400" dirty="0"/>
          </a:p>
          <a:p>
            <a:pPr lvl="1"/>
            <a:r>
              <a:rPr lang="en-US" dirty="0"/>
              <a:t>Computer Science, Spring 2019</a:t>
            </a:r>
          </a:p>
          <a:p>
            <a:pPr lvl="1"/>
            <a:r>
              <a:rPr lang="en-US" dirty="0"/>
              <a:t>Linux Administration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Treasurer: Christian Beam</a:t>
            </a:r>
          </a:p>
          <a:p>
            <a:pPr lvl="1"/>
            <a:r>
              <a:rPr lang="en-US" dirty="0"/>
              <a:t>Computer Science, Spring 2019</a:t>
            </a:r>
          </a:p>
          <a:p>
            <a:pPr lvl="1"/>
            <a:r>
              <a:rPr lang="en-US" dirty="0"/>
              <a:t>Computer Networking, SDN</a:t>
            </a:r>
          </a:p>
          <a:p>
            <a:r>
              <a:rPr lang="en-US" sz="2400" dirty="0"/>
              <a:t>Historian: Jacob Rust</a:t>
            </a:r>
          </a:p>
          <a:p>
            <a:pPr lvl="1"/>
            <a:r>
              <a:rPr lang="en-US" dirty="0"/>
              <a:t>Comp </a:t>
            </a:r>
            <a:r>
              <a:rPr lang="en-US" dirty="0" err="1"/>
              <a:t>Sci</a:t>
            </a:r>
            <a:r>
              <a:rPr lang="en-US" dirty="0"/>
              <a:t> + Math, Spring 2017</a:t>
            </a:r>
          </a:p>
          <a:p>
            <a:pPr lvl="1"/>
            <a:r>
              <a:rPr lang="en-US" dirty="0"/>
              <a:t>History, Awesome Hype Man</a:t>
            </a:r>
          </a:p>
          <a:p>
            <a:r>
              <a:rPr lang="en-US" sz="2400" dirty="0"/>
              <a:t>Technical Advisor: Chris Gardner</a:t>
            </a:r>
          </a:p>
          <a:p>
            <a:pPr lvl="1"/>
            <a:r>
              <a:rPr lang="en-US" dirty="0"/>
              <a:t>Comp </a:t>
            </a:r>
            <a:r>
              <a:rPr lang="en-US" dirty="0" err="1"/>
              <a:t>Sci</a:t>
            </a:r>
            <a:r>
              <a:rPr lang="en-US" dirty="0"/>
              <a:t> &amp; Math, Spring 2018</a:t>
            </a:r>
          </a:p>
          <a:p>
            <a:pPr lvl="1"/>
            <a:r>
              <a:rPr lang="en-US" dirty="0"/>
              <a:t>Offensive Security, Forensics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8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yes, this is a lovely little web interface!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Once installed, </a:t>
            </a:r>
            <a:r>
              <a:rPr lang="en-US" dirty="0" err="1"/>
              <a:t>PFSense</a:t>
            </a:r>
            <a:r>
              <a:rPr lang="en-US" dirty="0"/>
              <a:t> is very easy to work with and configure. There are also a bunch of help pages built in!</a:t>
            </a:r>
          </a:p>
          <a:p>
            <a:r>
              <a:rPr lang="en-US" dirty="0"/>
              <a:t>Some important things to do on a new install:</a:t>
            </a:r>
          </a:p>
          <a:p>
            <a:pPr lvl="1"/>
            <a:r>
              <a:rPr lang="en-US" dirty="0"/>
              <a:t>Update the system (can be done from the home dashboard; click the cloud)</a:t>
            </a:r>
          </a:p>
          <a:p>
            <a:pPr lvl="1"/>
            <a:r>
              <a:rPr lang="en-US" dirty="0"/>
              <a:t>If this were an enterprise solution and you had a certificate, you can enable https in </a:t>
            </a:r>
            <a:r>
              <a:rPr lang="en-US" b="1" dirty="0"/>
              <a:t>System -&gt; Advanced -&gt; Admin Access</a:t>
            </a:r>
          </a:p>
          <a:p>
            <a:pPr lvl="1"/>
            <a:r>
              <a:rPr lang="en-US" dirty="0"/>
              <a:t>In </a:t>
            </a:r>
            <a:r>
              <a:rPr lang="en-US" b="1" dirty="0"/>
              <a:t>System -&gt; Advanced -&gt; Miscellaneous</a:t>
            </a:r>
            <a:r>
              <a:rPr lang="en-US" dirty="0"/>
              <a:t>, enable </a:t>
            </a:r>
            <a:r>
              <a:rPr lang="en-US" dirty="0" err="1"/>
              <a:t>PowerD</a:t>
            </a:r>
            <a:r>
              <a:rPr lang="en-US" dirty="0"/>
              <a:t> (for load balancing and monitoring system state) and change all settings to Adaptive</a:t>
            </a:r>
          </a:p>
          <a:p>
            <a:pPr lvl="1"/>
            <a:r>
              <a:rPr lang="en-US" dirty="0"/>
              <a:t>You should also disable IPv6 if you’re not going to use it. </a:t>
            </a:r>
            <a:r>
              <a:rPr lang="en-US" b="1" dirty="0"/>
              <a:t>System -&gt; Advanced -&gt; Networking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2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your Firewall + NAT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Four different optimization settings for the state table in </a:t>
            </a:r>
            <a:r>
              <a:rPr lang="en-US" dirty="0" err="1"/>
              <a:t>PFSense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Normal: </a:t>
            </a:r>
            <a:r>
              <a:rPr lang="en-US" dirty="0"/>
              <a:t>the default optimization algorithm</a:t>
            </a:r>
            <a:endParaRPr lang="en-US" b="1" dirty="0"/>
          </a:p>
          <a:p>
            <a:pPr lvl="1"/>
            <a:r>
              <a:rPr lang="en-US" b="1" dirty="0"/>
              <a:t>High-Latency:</a:t>
            </a:r>
            <a:r>
              <a:rPr lang="en-US" dirty="0"/>
              <a:t> useful for any kind of satellite/slow links (i.e. if you were in the middle of nowhere)</a:t>
            </a:r>
            <a:endParaRPr lang="en-US" b="1" dirty="0"/>
          </a:p>
          <a:p>
            <a:pPr lvl="1"/>
            <a:r>
              <a:rPr lang="en-US" b="1" dirty="0"/>
              <a:t>Aggressive: </a:t>
            </a:r>
            <a:r>
              <a:rPr lang="en-US" dirty="0"/>
              <a:t> good for underpowered routers. Idle connections expire quicker, and CPU + memory are used more efficiently. Be warned: legitimate connections might get dropped!</a:t>
            </a:r>
            <a:endParaRPr lang="en-US" b="1" dirty="0"/>
          </a:p>
          <a:p>
            <a:pPr lvl="1"/>
            <a:r>
              <a:rPr lang="en-US" b="1" dirty="0"/>
              <a:t>Conservative:</a:t>
            </a:r>
            <a:r>
              <a:rPr lang="en-US" dirty="0"/>
              <a:t> Opposite of aggressive; waits longer before a state is stale. More resource intensive, but improves a lot of things (VOIP, extended VPN)</a:t>
            </a:r>
          </a:p>
          <a:p>
            <a:pPr lvl="1"/>
            <a:r>
              <a:rPr lang="en-US" b="1" dirty="0"/>
              <a:t>** In general, go with Conservative. System -&gt; Advanced -&gt; Firewall &amp; NAT **</a:t>
            </a:r>
          </a:p>
          <a:p>
            <a:r>
              <a:rPr lang="en-US" dirty="0" err="1"/>
              <a:t>PFSense</a:t>
            </a:r>
            <a:r>
              <a:rPr lang="en-US" dirty="0"/>
              <a:t> also keeps track of unassigned IP addresses using </a:t>
            </a:r>
            <a:r>
              <a:rPr lang="en-US" b="1" dirty="0" err="1"/>
              <a:t>Bogon</a:t>
            </a:r>
            <a:r>
              <a:rPr lang="en-US" b="1" dirty="0"/>
              <a:t> Networks</a:t>
            </a:r>
            <a:r>
              <a:rPr lang="en-US" dirty="0"/>
              <a:t>. This should be updated </a:t>
            </a:r>
            <a:r>
              <a:rPr lang="en-US" b="1" dirty="0"/>
              <a:t>Weekly</a:t>
            </a:r>
            <a:r>
              <a:rPr lang="en-US" dirty="0"/>
              <a:t>, not </a:t>
            </a:r>
            <a:r>
              <a:rPr lang="en-US" b="1" dirty="0"/>
              <a:t>Monthly</a:t>
            </a:r>
            <a:r>
              <a:rPr lang="en-US" dirty="0"/>
              <a:t>. </a:t>
            </a:r>
            <a:r>
              <a:rPr lang="en-US" b="1" dirty="0"/>
              <a:t>System -&gt; Advanced -&gt; Firewall &amp; NAT </a:t>
            </a:r>
            <a:endParaRPr lang="en-US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2106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Backups + restoration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PFSense</a:t>
            </a:r>
            <a:r>
              <a:rPr lang="en-US" dirty="0"/>
              <a:t> backs up to a config.xml file (a text file) that contains everything that is your </a:t>
            </a:r>
            <a:r>
              <a:rPr lang="en-US" dirty="0" err="1"/>
              <a:t>PFSense</a:t>
            </a:r>
            <a:r>
              <a:rPr lang="en-US" dirty="0"/>
              <a:t> configuration. ALL YOU NEED IS THAT FILE, AND YOU SHOULD BACK UP TO IT REGULARLY.</a:t>
            </a:r>
          </a:p>
          <a:p>
            <a:pPr lvl="1"/>
            <a:r>
              <a:rPr lang="en-US" dirty="0"/>
              <a:t>Disasters can and will happen, but this .xml file makes things very easy.</a:t>
            </a:r>
          </a:p>
          <a:p>
            <a:pPr lvl="1"/>
            <a:r>
              <a:rPr lang="en-US" dirty="0"/>
              <a:t>It’s advised to perform and store this backup </a:t>
            </a:r>
            <a:r>
              <a:rPr lang="en-US" b="1" dirty="0"/>
              <a:t>every time you make a configuration change</a:t>
            </a:r>
            <a:r>
              <a:rPr lang="en-US" dirty="0"/>
              <a:t>, or at a minimum </a:t>
            </a:r>
            <a:r>
              <a:rPr lang="en-US" b="1" dirty="0"/>
              <a:t>once a month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There is also a package called </a:t>
            </a:r>
            <a:r>
              <a:rPr lang="en-US" b="1" dirty="0" err="1"/>
              <a:t>AutoConfigBackup</a:t>
            </a:r>
            <a:r>
              <a:rPr lang="en-US" dirty="0"/>
              <a:t> that schedules backups for you, but that costs money. You could always just use a cronjob though…</a:t>
            </a:r>
          </a:p>
        </p:txBody>
      </p:sp>
    </p:spTree>
    <p:extLst>
      <p:ext uri="{BB962C8B-B14F-4D97-AF65-F5344CB8AC3E}">
        <p14:creationId xmlns:p14="http://schemas.microsoft.com/office/powerpoint/2010/main" val="191138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31" y="2888484"/>
            <a:ext cx="5804206" cy="201696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Now, on to The firewall material…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335077" y="2249794"/>
            <a:ext cx="4709456" cy="354079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Very similar setup + application in comparison to </a:t>
            </a:r>
            <a:r>
              <a:rPr lang="en-US" dirty="0" err="1"/>
              <a:t>IPTables</a:t>
            </a:r>
            <a:endParaRPr lang="en-US" dirty="0"/>
          </a:p>
          <a:p>
            <a:r>
              <a:rPr lang="en-US" dirty="0"/>
              <a:t>You can specify how your systems talk between each other (LAN) and how your system talks out to the Internet (WAN). </a:t>
            </a:r>
          </a:p>
          <a:p>
            <a:r>
              <a:rPr lang="en-US" b="1" dirty="0"/>
              <a:t>** By default, </a:t>
            </a:r>
            <a:r>
              <a:rPr lang="en-US" b="1" dirty="0" err="1"/>
              <a:t>PFSense</a:t>
            </a:r>
            <a:r>
              <a:rPr lang="en-US" b="1" dirty="0"/>
              <a:t> will block everything that isn’t whitelisted (but also note that your default LAN rule is a LAN allow-all)**</a:t>
            </a:r>
          </a:p>
          <a:p>
            <a:r>
              <a:rPr lang="en-US" b="1" dirty="0"/>
              <a:t>** Also by default, there is an HTTP/HTTPS Anti-lockout rule (in case you were to mess up while configuring) **</a:t>
            </a:r>
          </a:p>
        </p:txBody>
      </p:sp>
    </p:spTree>
    <p:extLst>
      <p:ext uri="{BB962C8B-B14F-4D97-AF65-F5344CB8AC3E}">
        <p14:creationId xmlns:p14="http://schemas.microsoft.com/office/powerpoint/2010/main" val="133236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54" y="3336303"/>
            <a:ext cx="6252951" cy="245428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5" y="619250"/>
            <a:ext cx="9903418" cy="1478185"/>
          </a:xfrm>
        </p:spPr>
        <p:txBody>
          <a:bodyPr>
            <a:normAutofit/>
          </a:bodyPr>
          <a:lstStyle/>
          <a:p>
            <a:r>
              <a:rPr lang="en-US" dirty="0"/>
              <a:t>Adding rules: an easy, painless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5077" y="2249794"/>
            <a:ext cx="4709456" cy="354079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sz="1699" dirty="0"/>
              <a:t>Again, similar to </a:t>
            </a:r>
            <a:r>
              <a:rPr lang="en-US" sz="1699" dirty="0" err="1"/>
              <a:t>IPTables</a:t>
            </a:r>
            <a:r>
              <a:rPr lang="en-US" sz="1699" dirty="0"/>
              <a:t>. Follow the GUI to set one up.</a:t>
            </a:r>
          </a:p>
          <a:p>
            <a:pPr>
              <a:lnSpc>
                <a:spcPct val="100000"/>
              </a:lnSpc>
            </a:pPr>
            <a:r>
              <a:rPr lang="en-US" sz="1699" dirty="0"/>
              <a:t>Things to note:</a:t>
            </a:r>
          </a:p>
          <a:p>
            <a:pPr lvl="1">
              <a:lnSpc>
                <a:spcPct val="100000"/>
              </a:lnSpc>
            </a:pPr>
            <a:r>
              <a:rPr lang="en-US" sz="1699" b="1" dirty="0"/>
              <a:t>ACCEPT = ALLOW, DROP = BLOCK, REJECT = REJECT</a:t>
            </a:r>
          </a:p>
          <a:p>
            <a:pPr lvl="1">
              <a:lnSpc>
                <a:spcPct val="100000"/>
              </a:lnSpc>
            </a:pPr>
            <a:r>
              <a:rPr lang="en-US" sz="1699" dirty="0"/>
              <a:t>You usually will want the rules to apply to the entire interface you’re working on. Be sure to select </a:t>
            </a:r>
            <a:r>
              <a:rPr lang="en-US" sz="1699" b="1" dirty="0"/>
              <a:t>LAN net/WAN net</a:t>
            </a:r>
            <a:r>
              <a:rPr lang="en-US" sz="1699" dirty="0"/>
              <a:t> when setting Destination/Source options.</a:t>
            </a:r>
          </a:p>
          <a:p>
            <a:pPr lvl="1">
              <a:lnSpc>
                <a:spcPct val="100000"/>
              </a:lnSpc>
            </a:pPr>
            <a:r>
              <a:rPr lang="en-US" sz="1699" b="1" dirty="0"/>
              <a:t>ALWAYS BE SURE TO SAVE AND APPLY CHANGES WHEN DONE-DON’T CLOSE OUT!!!</a:t>
            </a:r>
          </a:p>
          <a:p>
            <a:pPr lvl="1">
              <a:lnSpc>
                <a:spcPct val="100000"/>
              </a:lnSpc>
            </a:pPr>
            <a:r>
              <a:rPr lang="en-US" sz="1699" dirty="0"/>
              <a:t>This firewall automatically checks state-no need to manipulate this!</a:t>
            </a:r>
          </a:p>
          <a:p>
            <a:pPr lvl="1">
              <a:lnSpc>
                <a:spcPct val="100000"/>
              </a:lnSpc>
            </a:pPr>
            <a:r>
              <a:rPr lang="en-US" sz="1699" dirty="0"/>
              <a:t>You can also easily copy rules and simply change the port numbers.</a:t>
            </a:r>
          </a:p>
          <a:p>
            <a:pPr marL="457063" lvl="1" indent="0">
              <a:lnSpc>
                <a:spcPct val="100000"/>
              </a:lnSpc>
              <a:buNone/>
            </a:pPr>
            <a:endParaRPr lang="en-US" sz="1699" dirty="0"/>
          </a:p>
        </p:txBody>
      </p:sp>
    </p:spTree>
    <p:extLst>
      <p:ext uri="{BB962C8B-B14F-4D97-AF65-F5344CB8AC3E}">
        <p14:creationId xmlns:p14="http://schemas.microsoft.com/office/powerpoint/2010/main" val="878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Rules +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Rules are still evaluated in a top-down function-order appropriately (called </a:t>
            </a:r>
            <a:r>
              <a:rPr lang="en-US" b="1" dirty="0"/>
              <a:t>first match</a:t>
            </a:r>
            <a:r>
              <a:rPr lang="en-US" dirty="0"/>
              <a:t>), but there is also an order for group interface, individual interface, and </a:t>
            </a:r>
            <a:r>
              <a:rPr lang="en-US" b="1" dirty="0"/>
              <a:t>floating rules</a:t>
            </a:r>
            <a:r>
              <a:rPr lang="en-US" dirty="0"/>
              <a:t> (or rules that apply to everything)</a:t>
            </a:r>
          </a:p>
          <a:p>
            <a:pPr lvl="1"/>
            <a:r>
              <a:rPr lang="en-US" dirty="0"/>
              <a:t>When compared to </a:t>
            </a:r>
            <a:r>
              <a:rPr lang="en-US" dirty="0" err="1"/>
              <a:t>iptables</a:t>
            </a:r>
            <a:r>
              <a:rPr lang="en-US" dirty="0"/>
              <a:t>, floating rules are the equivalent of specifying a rule without the -</a:t>
            </a:r>
            <a:r>
              <a:rPr lang="en-US" dirty="0" err="1"/>
              <a:t>i</a:t>
            </a:r>
            <a:r>
              <a:rPr lang="en-US" dirty="0"/>
              <a:t> or -o flag (i.e. it applies to everything)</a:t>
            </a:r>
          </a:p>
          <a:p>
            <a:pPr lvl="1"/>
            <a:r>
              <a:rPr lang="en-US" dirty="0"/>
              <a:t>The order of these rules are as follows:</a:t>
            </a:r>
          </a:p>
          <a:p>
            <a:pPr lvl="2"/>
            <a:r>
              <a:rPr lang="en-US" dirty="0"/>
              <a:t>Rules defined on the </a:t>
            </a:r>
            <a:r>
              <a:rPr lang="en-US" b="1" dirty="0"/>
              <a:t>floating tab </a:t>
            </a:r>
            <a:r>
              <a:rPr lang="en-US" dirty="0"/>
              <a:t>are processed first</a:t>
            </a:r>
          </a:p>
          <a:p>
            <a:pPr lvl="2"/>
            <a:r>
              <a:rPr lang="en-US" dirty="0"/>
              <a:t>Rules defined on </a:t>
            </a:r>
            <a:r>
              <a:rPr lang="en-US" b="1" dirty="0"/>
              <a:t>interface group tabs </a:t>
            </a:r>
            <a:r>
              <a:rPr lang="en-US" dirty="0"/>
              <a:t>(Including </a:t>
            </a:r>
            <a:r>
              <a:rPr lang="en-US" dirty="0" err="1"/>
              <a:t>OpenVPN</a:t>
            </a:r>
            <a:r>
              <a:rPr lang="en-US" dirty="0"/>
              <a:t>) are processed second</a:t>
            </a:r>
          </a:p>
          <a:p>
            <a:pPr lvl="2"/>
            <a:r>
              <a:rPr lang="en-US" dirty="0"/>
              <a:t>Rules defined on </a:t>
            </a:r>
            <a:r>
              <a:rPr lang="en-US" b="1" dirty="0"/>
              <a:t>interface tabs </a:t>
            </a:r>
            <a:r>
              <a:rPr lang="en-US" dirty="0"/>
              <a:t>(WAN, LAN, </a:t>
            </a:r>
            <a:r>
              <a:rPr lang="en-US" dirty="0" err="1"/>
              <a:t>OPTx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 are processed last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52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firewall menu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Aliases</a:t>
            </a:r>
            <a:r>
              <a:rPr lang="en-US" dirty="0"/>
              <a:t>: placeholders for real hosts, networks, or ports. </a:t>
            </a:r>
          </a:p>
          <a:p>
            <a:pPr lvl="1"/>
            <a:r>
              <a:rPr lang="en-US" dirty="0"/>
              <a:t>Example: </a:t>
            </a:r>
            <a:r>
              <a:rPr lang="en-US" i="1" dirty="0" err="1"/>
              <a:t>WebServerPorts</a:t>
            </a:r>
            <a:r>
              <a:rPr lang="en-US" dirty="0"/>
              <a:t> could be the alias for ports 443, 80, and 22, </a:t>
            </a:r>
            <a:r>
              <a:rPr lang="en-US" i="1" dirty="0" err="1"/>
              <a:t>WebServers</a:t>
            </a:r>
            <a:r>
              <a:rPr lang="en-US" dirty="0"/>
              <a:t> could contain the IPs of 5 web servers, and when making a rule, </a:t>
            </a:r>
            <a:r>
              <a:rPr lang="en-US" i="1" dirty="0" err="1"/>
              <a:t>WebServers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WebServerPorts</a:t>
            </a:r>
            <a:r>
              <a:rPr lang="en-US" dirty="0"/>
              <a:t> can be used to condense 15 firewall rules into one!</a:t>
            </a:r>
            <a:endParaRPr lang="en-US" b="1" dirty="0"/>
          </a:p>
          <a:p>
            <a:r>
              <a:rPr lang="en-US" b="1" dirty="0"/>
              <a:t>NAT:</a:t>
            </a:r>
            <a:r>
              <a:rPr lang="en-US" dirty="0"/>
              <a:t> Binding addresses and Port Forwarding</a:t>
            </a:r>
          </a:p>
          <a:p>
            <a:r>
              <a:rPr lang="en-US" b="1" dirty="0"/>
              <a:t>Schedules:</a:t>
            </a:r>
            <a:r>
              <a:rPr lang="en-US" dirty="0"/>
              <a:t> Having firewall rules active at particular times of the day</a:t>
            </a:r>
          </a:p>
          <a:p>
            <a:r>
              <a:rPr lang="en-US" b="1" dirty="0"/>
              <a:t>Traffic Shaper:</a:t>
            </a:r>
            <a:r>
              <a:rPr lang="en-US" dirty="0"/>
              <a:t> utility that helps with controlling network traffic for performance optimization + lower latency</a:t>
            </a:r>
          </a:p>
          <a:p>
            <a:pPr lvl="1"/>
            <a:r>
              <a:rPr lang="en-US" b="1" dirty="0"/>
              <a:t>EXTREMELY important for enterprise/industry</a:t>
            </a:r>
          </a:p>
        </p:txBody>
      </p:sp>
    </p:spTree>
    <p:extLst>
      <p:ext uri="{BB962C8B-B14F-4D97-AF65-F5344CB8AC3E}">
        <p14:creationId xmlns:p14="http://schemas.microsoft.com/office/powerpoint/2010/main" val="166115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very useful </a:t>
            </a:r>
            <a:r>
              <a:rPr lang="en-US" dirty="0" err="1"/>
              <a:t>pfsense</a:t>
            </a:r>
            <a:r>
              <a:rPr lang="en-US" dirty="0"/>
              <a:t> Firewall package: </a:t>
            </a:r>
            <a:r>
              <a:rPr lang="en-US" dirty="0" err="1"/>
              <a:t>pfblockerng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IP Download manager; collects IPs from a multitude of sources</a:t>
            </a:r>
          </a:p>
          <a:p>
            <a:pPr lvl="1"/>
            <a:r>
              <a:rPr lang="en-US" dirty="0"/>
              <a:t>Can perform Country Blocking; blocks </a:t>
            </a:r>
            <a:r>
              <a:rPr lang="en-US" dirty="0" err="1"/>
              <a:t>Ips</a:t>
            </a:r>
            <a:r>
              <a:rPr lang="en-US" dirty="0"/>
              <a:t> based off of various geolocation databases.</a:t>
            </a:r>
          </a:p>
          <a:p>
            <a:pPr lvl="1"/>
            <a:r>
              <a:rPr lang="en-US" dirty="0"/>
              <a:t>Can run a Live Log from your main screen (basically a mini version of a SIEM like Splunk)</a:t>
            </a:r>
          </a:p>
          <a:p>
            <a:pPr lvl="1"/>
            <a:r>
              <a:rPr lang="en-US" dirty="0"/>
              <a:t>Duplication Removal, or filtering a list of IP addresses against one or more Classless Inter-Domain Routing (CIDR) specifications</a:t>
            </a:r>
          </a:p>
          <a:p>
            <a:pPr lvl="1"/>
            <a:r>
              <a:rPr lang="en-US" dirty="0"/>
              <a:t>Gets installed as just another option for your firewall tab!</a:t>
            </a:r>
          </a:p>
        </p:txBody>
      </p:sp>
    </p:spTree>
    <p:extLst>
      <p:ext uri="{BB962C8B-B14F-4D97-AF65-F5344CB8AC3E}">
        <p14:creationId xmlns:p14="http://schemas.microsoft.com/office/powerpoint/2010/main" val="7749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Homework/Lab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Perform all of the same actions from the </a:t>
            </a:r>
            <a:r>
              <a:rPr lang="en-US" dirty="0" err="1"/>
              <a:t>iptables</a:t>
            </a:r>
            <a:r>
              <a:rPr lang="en-US" dirty="0"/>
              <a:t> lab in </a:t>
            </a:r>
            <a:r>
              <a:rPr lang="en-US" dirty="0" err="1"/>
              <a:t>pfsense</a:t>
            </a:r>
            <a:r>
              <a:rPr lang="en-US" dirty="0"/>
              <a:t> for the LAN interface. Include catch-</a:t>
            </a:r>
            <a:r>
              <a:rPr lang="en-US" dirty="0" err="1"/>
              <a:t>alls</a:t>
            </a:r>
            <a:r>
              <a:rPr lang="en-US" dirty="0"/>
              <a:t>, and observe the behavior of the firewall based off of the current precedence rules.</a:t>
            </a:r>
          </a:p>
          <a:p>
            <a:r>
              <a:rPr lang="en-US" dirty="0"/>
              <a:t>Set up an RRD interactive graph that shows and displays the quality of your WAN traffic.</a:t>
            </a:r>
          </a:p>
          <a:p>
            <a:r>
              <a:rPr lang="en-US" dirty="0"/>
              <a:t>Install and configure </a:t>
            </a:r>
            <a:r>
              <a:rPr lang="en-US" dirty="0" err="1"/>
              <a:t>PFBlockerNG</a:t>
            </a:r>
            <a:r>
              <a:rPr lang="en-US" dirty="0"/>
              <a:t>, then use it to try and generate statistics on the top 5 countries with unreliable/malicious IPs in the past 6 months. For the top 5, include the following:</a:t>
            </a:r>
          </a:p>
          <a:p>
            <a:pPr lvl="1"/>
            <a:r>
              <a:rPr lang="en-US" dirty="0"/>
              <a:t>The names of the countries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ip</a:t>
            </a:r>
            <a:r>
              <a:rPr lang="en-US" dirty="0"/>
              <a:t> ranges/specific </a:t>
            </a:r>
            <a:r>
              <a:rPr lang="en-US" dirty="0" err="1"/>
              <a:t>ips</a:t>
            </a:r>
            <a:r>
              <a:rPr lang="en-US" dirty="0"/>
              <a:t>, along with the total number of </a:t>
            </a:r>
            <a:r>
              <a:rPr lang="en-US" dirty="0" err="1"/>
              <a:t>ips</a:t>
            </a:r>
            <a:r>
              <a:rPr lang="en-US" dirty="0"/>
              <a:t> associated with them.</a:t>
            </a:r>
          </a:p>
          <a:p>
            <a:pPr lvl="1"/>
            <a:r>
              <a:rPr lang="en-US" dirty="0"/>
              <a:t>At least 5 of the protocols/connections that the </a:t>
            </a:r>
            <a:r>
              <a:rPr lang="en-US"/>
              <a:t>blacklisted IPs </a:t>
            </a:r>
            <a:r>
              <a:rPr lang="en-US" dirty="0"/>
              <a:t>of the number 1 country tries to take advantage of (SSH, SMTP, etc.)</a:t>
            </a:r>
          </a:p>
        </p:txBody>
      </p:sp>
    </p:spTree>
    <p:extLst>
      <p:ext uri="{BB962C8B-B14F-4D97-AF65-F5344CB8AC3E}">
        <p14:creationId xmlns:p14="http://schemas.microsoft.com/office/powerpoint/2010/main" val="130318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reminders for everyone…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7313929" cy="4462272"/>
          </a:xfrm>
        </p:spPr>
        <p:txBody>
          <a:bodyPr>
            <a:normAutofit/>
          </a:bodyPr>
          <a:lstStyle/>
          <a:p>
            <a:r>
              <a:rPr lang="en-US" dirty="0"/>
              <a:t>No experience required!</a:t>
            </a:r>
          </a:p>
          <a:p>
            <a:r>
              <a:rPr lang="en-US" dirty="0"/>
              <a:t>Schedule is tailored for beginners and veterans alike.</a:t>
            </a:r>
          </a:p>
          <a:p>
            <a:pPr lvl="1"/>
            <a:r>
              <a:rPr lang="en-US" dirty="0"/>
              <a:t>Having trouble/can’t find a solution? Ask us!</a:t>
            </a:r>
          </a:p>
          <a:p>
            <a:pPr lvl="1"/>
            <a:r>
              <a:rPr lang="en-US" dirty="0"/>
              <a:t>Want to learn about something else? ASK US!</a:t>
            </a:r>
          </a:p>
          <a:p>
            <a:pPr lvl="1"/>
            <a:r>
              <a:rPr lang="en-US" dirty="0"/>
              <a:t>Bored/already know it? ASK US!!!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412" y="2327388"/>
            <a:ext cx="2817972" cy="371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8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#2: Competition Participation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the club was founded on</a:t>
            </a:r>
          </a:p>
          <a:p>
            <a:r>
              <a:rPr lang="en-US" dirty="0"/>
              <a:t>We encourage EVERYONE to do at least one competition while they’re part of the cyber dawgs</a:t>
            </a:r>
          </a:p>
          <a:p>
            <a:r>
              <a:rPr lang="en-US" dirty="0"/>
              <a:t>Lots of different types of competitions available!</a:t>
            </a:r>
          </a:p>
          <a:p>
            <a:pPr lvl="1"/>
            <a:r>
              <a:rPr lang="en-US" dirty="0"/>
              <a:t>Defensive Competitions</a:t>
            </a:r>
          </a:p>
          <a:p>
            <a:pPr lvl="1"/>
            <a:r>
              <a:rPr lang="en-US" dirty="0"/>
              <a:t>Offensive Competitions</a:t>
            </a:r>
          </a:p>
          <a:p>
            <a:pPr lvl="1"/>
            <a:r>
              <a:rPr lang="en-US" dirty="0"/>
              <a:t>Mixed Style Competitions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Upcoming Competitions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CCDC (Collegiate Cyber Defense Challenge)</a:t>
            </a:r>
          </a:p>
          <a:p>
            <a:pPr lvl="1"/>
            <a:r>
              <a:rPr lang="en-US" dirty="0"/>
              <a:t>We got approved for a second team this year!</a:t>
            </a:r>
          </a:p>
          <a:p>
            <a:pPr lvl="1"/>
            <a:r>
              <a:rPr lang="en-US" dirty="0"/>
              <a:t>Still looking for some people to fill those slots-come talk to us if you’re interested!</a:t>
            </a:r>
          </a:p>
          <a:p>
            <a:r>
              <a:rPr lang="en-US" dirty="0"/>
              <a:t>Metropolis: Cyber Skyline (February 18</a:t>
            </a:r>
            <a:r>
              <a:rPr lang="en-US" baseline="30000" dirty="0"/>
              <a:t>th</a:t>
            </a:r>
            <a:r>
              <a:rPr lang="en-US" dirty="0"/>
              <a:t> from 9am-4pm)</a:t>
            </a:r>
          </a:p>
          <a:p>
            <a:pPr lvl="1"/>
            <a:r>
              <a:rPr lang="en-US" dirty="0"/>
              <a:t>Register here: </a:t>
            </a:r>
            <a:r>
              <a:rPr lang="en-US" dirty="0">
                <a:hlinkClick r:id="rId2"/>
              </a:rPr>
              <a:t>https://www.cyberskyline.com/events/metropolis</a:t>
            </a:r>
            <a:endParaRPr lang="en-US" dirty="0"/>
          </a:p>
          <a:p>
            <a:pPr lvl="1"/>
            <a:r>
              <a:rPr lang="en-US" dirty="0"/>
              <a:t>Another great event for beginners</a:t>
            </a:r>
          </a:p>
          <a:p>
            <a:pPr lvl="1"/>
            <a:r>
              <a:rPr lang="en-US" dirty="0"/>
              <a:t>Prizes were pretty snazzy last year too!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6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Oh…and WE are hosting our own CTF!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UMBC Cyber Defense Team CTF is official! Scheduled for </a:t>
            </a:r>
            <a:r>
              <a:rPr lang="en-US" b="1" dirty="0"/>
              <a:t>March 11</a:t>
            </a:r>
            <a:r>
              <a:rPr lang="en-US" b="1" baseline="30000" dirty="0"/>
              <a:t>th</a:t>
            </a:r>
            <a:endParaRPr lang="en-US" dirty="0"/>
          </a:p>
          <a:p>
            <a:r>
              <a:rPr lang="en-US" dirty="0"/>
              <a:t>Jeopardy style CTF open to the entire UMBC campus!</a:t>
            </a:r>
          </a:p>
          <a:p>
            <a:r>
              <a:rPr lang="en-US" dirty="0"/>
              <a:t>A great event for first timers!</a:t>
            </a:r>
          </a:p>
          <a:p>
            <a:r>
              <a:rPr lang="en-US" dirty="0"/>
              <a:t>Topics will include (but are not limited to)</a:t>
            </a:r>
          </a:p>
          <a:p>
            <a:pPr lvl="1"/>
            <a:r>
              <a:rPr lang="en-US" dirty="0"/>
              <a:t>Network Forensics</a:t>
            </a:r>
          </a:p>
          <a:p>
            <a:pPr lvl="1"/>
            <a:r>
              <a:rPr lang="en-US" dirty="0"/>
              <a:t>Reverse Engineering</a:t>
            </a:r>
          </a:p>
          <a:p>
            <a:pPr lvl="1"/>
            <a:r>
              <a:rPr lang="en-US" dirty="0"/>
              <a:t>Cryptography</a:t>
            </a:r>
          </a:p>
          <a:p>
            <a:r>
              <a:rPr lang="en-US" dirty="0"/>
              <a:t>There will be prizes for top performers!!!</a:t>
            </a:r>
          </a:p>
          <a:p>
            <a:r>
              <a:rPr lang="en-US" dirty="0"/>
              <a:t>There will also be some companies to network with!</a:t>
            </a:r>
          </a:p>
          <a:p>
            <a:pPr lvl="1"/>
            <a:r>
              <a:rPr lang="en-US" dirty="0"/>
              <a:t>Parsons</a:t>
            </a:r>
          </a:p>
          <a:p>
            <a:pPr lvl="1"/>
            <a:r>
              <a:rPr lang="en-US" dirty="0" err="1"/>
              <a:t>Tensley</a:t>
            </a:r>
            <a:r>
              <a:rPr lang="en-US" dirty="0"/>
              <a:t> Consulting</a:t>
            </a:r>
          </a:p>
          <a:p>
            <a:pPr lvl="1"/>
            <a:r>
              <a:rPr lang="en-US" dirty="0"/>
              <a:t>NSA (maybe…still working on that)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0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reminders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Remember: our regular club meetings are Wednesdays from      7pm-9pm in ITE231.</a:t>
            </a:r>
          </a:p>
          <a:p>
            <a:r>
              <a:rPr lang="en-US" dirty="0"/>
              <a:t>Check out our website to see our schedule, resources page, and link up with the group at </a:t>
            </a:r>
            <a:r>
              <a:rPr lang="en-US" dirty="0">
                <a:hlinkClick r:id="rId2"/>
              </a:rPr>
              <a:t>http://umbccd.umbc.edu/</a:t>
            </a:r>
            <a:endParaRPr lang="en-US" dirty="0"/>
          </a:p>
          <a:p>
            <a:r>
              <a:rPr lang="en-US" dirty="0"/>
              <a:t>Subscribe to our mailing list: send an email to </a:t>
            </a:r>
            <a:r>
              <a:rPr lang="en-US" dirty="0">
                <a:hlinkClick r:id="rId3"/>
              </a:rPr>
              <a:t>umbccd-subscribe@lists.umbc.edu</a:t>
            </a:r>
            <a:r>
              <a:rPr lang="en-US" dirty="0"/>
              <a:t> to join</a:t>
            </a:r>
          </a:p>
          <a:p>
            <a:r>
              <a:rPr lang="en-US" dirty="0"/>
              <a:t>Get on our slack channel! </a:t>
            </a:r>
            <a:r>
              <a:rPr lang="en-US" dirty="0">
                <a:hlinkClick r:id="rId4"/>
              </a:rPr>
              <a:t>https://umbccd.slack.com</a:t>
            </a:r>
            <a:endParaRPr lang="en-US" dirty="0"/>
          </a:p>
          <a:p>
            <a:pPr lvl="1"/>
            <a:r>
              <a:rPr lang="en-US" dirty="0"/>
              <a:t>This is really the best way to communicate with us, so get on this            ASAP!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95409">
            <a:off x="-885860" y="5392155"/>
            <a:ext cx="2933343" cy="2346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8103">
            <a:off x="9751544" y="5193928"/>
            <a:ext cx="2933343" cy="234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1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a few more things to note (courtesy of our previous president, Julio </a:t>
            </a:r>
            <a:r>
              <a:rPr lang="en-US" dirty="0" err="1"/>
              <a:t>Valcarcel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cyber security is hard</a:t>
            </a:r>
          </a:p>
          <a:p>
            <a:pPr lvl="1"/>
            <a:r>
              <a:rPr lang="en-US" dirty="0"/>
              <a:t>Meetings are a starting point</a:t>
            </a:r>
          </a:p>
          <a:p>
            <a:pPr lvl="1"/>
            <a:r>
              <a:rPr lang="en-US" dirty="0"/>
              <a:t>Requires dedication and time</a:t>
            </a:r>
          </a:p>
          <a:p>
            <a:pPr lvl="1"/>
            <a:r>
              <a:rPr lang="en-US" dirty="0"/>
              <a:t>Don’t hesitate to ask questions-we are here to help!</a:t>
            </a:r>
          </a:p>
          <a:p>
            <a:r>
              <a:rPr lang="en-US" dirty="0"/>
              <a:t>If you have suggestions for talks, let us know!</a:t>
            </a:r>
          </a:p>
          <a:p>
            <a:r>
              <a:rPr lang="en-US" dirty="0"/>
              <a:t>When replying to mailing list make sure it has the person’s email not the mailing list email address</a:t>
            </a:r>
          </a:p>
          <a:p>
            <a:r>
              <a:rPr lang="en-US" dirty="0"/>
              <a:t>Don’t reply to umbccd@lists.umbc.edu unless it is for the whole list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7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3495</Words>
  <Application>Microsoft Office PowerPoint</Application>
  <PresentationFormat>Custom</PresentationFormat>
  <Paragraphs>285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Tech 16x9</vt:lpstr>
      <vt:lpstr>UMBC Cyber Defense Team</vt:lpstr>
      <vt:lpstr>Welcome to the UMBC Cyber Defense Club!</vt:lpstr>
      <vt:lpstr>Some Introductions </vt:lpstr>
      <vt:lpstr>A few reminders for everyone…</vt:lpstr>
      <vt:lpstr>Track #2: Competition Participation</vt:lpstr>
      <vt:lpstr>Some Upcoming Competitions</vt:lpstr>
      <vt:lpstr>Oh…and WE are hosting our own CTF!</vt:lpstr>
      <vt:lpstr>A few reminders</vt:lpstr>
      <vt:lpstr>Now, a few more things to note (courtesy of our previous president, Julio Valcarcel)</vt:lpstr>
      <vt:lpstr>OH…AND THIS IS IMPORTANT</vt:lpstr>
      <vt:lpstr>A Quick Review…</vt:lpstr>
      <vt:lpstr>A Quick Review…</vt:lpstr>
      <vt:lpstr>Now then, let’s define what a ‘port’ is.</vt:lpstr>
      <vt:lpstr>To formulate and analogy, I like to  think about it being like a mailbox…</vt:lpstr>
      <vt:lpstr>ImPORTant Ports</vt:lpstr>
      <vt:lpstr>Important Ports (Cont.)</vt:lpstr>
      <vt:lpstr>Important Ports (Cont.)</vt:lpstr>
      <vt:lpstr>Need to talk about one more thing…</vt:lpstr>
      <vt:lpstr>PFSense: an overview</vt:lpstr>
      <vt:lpstr>Some more background…</vt:lpstr>
      <vt:lpstr>Hardware Requirements</vt:lpstr>
      <vt:lpstr>The NICs: The most important part</vt:lpstr>
      <vt:lpstr>An example of a simple physical setup</vt:lpstr>
      <vt:lpstr>You can also use vlans</vt:lpstr>
      <vt:lpstr>…or you can use a wireless setup</vt:lpstr>
      <vt:lpstr>Exercise 1: installation on a vm https://www.pfsense.org/download/</vt:lpstr>
      <vt:lpstr>Exercise 1: Installation on a VM</vt:lpstr>
      <vt:lpstr>Exercise 1: Installation on a VM</vt:lpstr>
      <vt:lpstr>Initial Interface</vt:lpstr>
      <vt:lpstr>So yes, this is a lovely little web interface!</vt:lpstr>
      <vt:lpstr>Managing your Firewall + NAT settings</vt:lpstr>
      <vt:lpstr>Backups + restoration</vt:lpstr>
      <vt:lpstr>Now, on to The firewall material… </vt:lpstr>
      <vt:lpstr>Adding rules: an easy, painless process</vt:lpstr>
      <vt:lpstr>Floating Rules + Precedence</vt:lpstr>
      <vt:lpstr>Some more firewall menu capabilities</vt:lpstr>
      <vt:lpstr>A very useful pfsense Firewall package: pfblockerng</vt:lpstr>
      <vt:lpstr>Homework/Lab Stuff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2016-09-05T23:28:48Z</dcterms:created>
  <dcterms:modified xsi:type="dcterms:W3CDTF">2017-02-08T21:46:00Z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