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sldIdLst>
    <p:sldId id="269" r:id="rId5"/>
    <p:sldId id="364" r:id="rId6"/>
    <p:sldId id="365" r:id="rId7"/>
    <p:sldId id="367" r:id="rId8"/>
    <p:sldId id="368" r:id="rId9"/>
    <p:sldId id="369" r:id="rId10"/>
    <p:sldId id="456" r:id="rId11"/>
    <p:sldId id="452" r:id="rId12"/>
    <p:sldId id="371" r:id="rId13"/>
    <p:sldId id="457" r:id="rId14"/>
    <p:sldId id="453" r:id="rId15"/>
    <p:sldId id="455" r:id="rId16"/>
    <p:sldId id="458" r:id="rId17"/>
    <p:sldId id="399" r:id="rId18"/>
    <p:sldId id="459" r:id="rId19"/>
    <p:sldId id="428" r:id="rId20"/>
    <p:sldId id="438" r:id="rId21"/>
    <p:sldId id="444" r:id="rId22"/>
    <p:sldId id="447" r:id="rId23"/>
    <p:sldId id="448" r:id="rId24"/>
    <p:sldId id="449" r:id="rId25"/>
    <p:sldId id="450" r:id="rId26"/>
    <p:sldId id="476" r:id="rId27"/>
    <p:sldId id="465" r:id="rId28"/>
    <p:sldId id="466" r:id="rId29"/>
    <p:sldId id="467" r:id="rId30"/>
    <p:sldId id="469" r:id="rId31"/>
    <p:sldId id="470" r:id="rId32"/>
    <p:sldId id="471" r:id="rId33"/>
    <p:sldId id="475" r:id="rId34"/>
    <p:sldId id="477" r:id="rId35"/>
    <p:sldId id="479" r:id="rId36"/>
    <p:sldId id="478" r:id="rId37"/>
    <p:sldId id="480" r:id="rId38"/>
    <p:sldId id="481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845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Gaither" initials="EG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D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6"/>
    <p:restoredTop sz="8479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272" y="90"/>
      </p:cViewPr>
      <p:guideLst>
        <p:guide pos="4845"/>
        <p:guide orient="horz" pos="2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AA04DB70-8D40-0842-A3B8-7D93DD610C71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err="1"/>
              <a:t>InMemoryOrderModuleList</a:t>
            </a:r>
            <a:r>
              <a:rPr lang="en-US" dirty="0"/>
              <a:t> is documented</a:t>
            </a:r>
          </a:p>
          <a:p>
            <a:endParaRPr lang="en-US" dirty="0"/>
          </a:p>
          <a:p>
            <a:r>
              <a:rPr lang="en-US" dirty="0"/>
              <a:t>Call out that the </a:t>
            </a:r>
            <a:r>
              <a:rPr lang="en-US" dirty="0" err="1"/>
              <a:t>InMemoryOrderModuleList</a:t>
            </a:r>
            <a:r>
              <a:rPr lang="en-US" dirty="0"/>
              <a:t> LIST_ENTRY does not point to beginning of LDR_DATA_TABLE_ENTRY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you write assembly by hand when you’re worried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Bad characters (e.g. from an exploit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Since we’re writing an implant we don’t have to worry about either of these since our normal work flow is just allocate-&gt;execute (more or less)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we just copy this DLL/function to a random memory address the red circles will all cause crashes</a:t>
            </a:r>
          </a:p>
          <a:p>
            <a:endParaRPr lang="en-US" dirty="0"/>
          </a:p>
          <a:p>
            <a:r>
              <a:rPr lang="en-US" dirty="0"/>
              <a:t>If we want to write a function in C and run it as PIC we need to follow a few rules: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stack cookies (or any other compiler features that insert structures into a function)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imports, we need to use function pointers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strings like on the last slide will compile them into global variables, which we also can’t use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We’re using 32-bit code as an example here to really drive it home. Mention that PIC is easier to write in x64 since the instruction set automatically tends to use rip-relative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6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7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might ask ‘what if I just read a .</a:t>
            </a:r>
            <a:r>
              <a:rPr lang="en-US" dirty="0" err="1"/>
              <a:t>dll</a:t>
            </a:r>
            <a:r>
              <a:rPr lang="en-US" dirty="0"/>
              <a:t> file off of disk, and try to jump right to a compiled function I wrote in C?’”</a:t>
            </a:r>
          </a:p>
          <a:p>
            <a:endParaRPr lang="en-US" dirty="0"/>
          </a:p>
          <a:p>
            <a:r>
              <a:rPr lang="en-US" dirty="0"/>
              <a:t>The red circles are all examples of things that the OS loader would normally take care of when mapping the DLL into memory</a:t>
            </a:r>
          </a:p>
          <a:p>
            <a:endParaRPr lang="en-US" dirty="0"/>
          </a:p>
          <a:p>
            <a:r>
              <a:rPr lang="en-US" dirty="0"/>
              <a:t>IDA loads the image at its preferred base address (covered in PE section below)</a:t>
            </a:r>
          </a:p>
          <a:p>
            <a:r>
              <a:rPr lang="en-US" dirty="0"/>
              <a:t>Explain that the circled parts of the opcodes are addresses relative to where the image would be loaded</a:t>
            </a:r>
          </a:p>
          <a:p>
            <a:r>
              <a:rPr lang="en-US" dirty="0"/>
              <a:t>Ask “What happens if the image is instead loaded at 0x400000” -&gt; crash</a:t>
            </a:r>
          </a:p>
          <a:p>
            <a:r>
              <a:rPr lang="en-US" dirty="0"/>
              <a:t>Why do we care? Well if we get injected into another process who knows where we’ll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we’re appending our data to our shellcode/PIC</a:t>
            </a:r>
          </a:p>
          <a:p>
            <a:r>
              <a:rPr lang="en-US" dirty="0" err="1"/>
              <a:t>jmp</a:t>
            </a:r>
            <a:r>
              <a:rPr lang="en-US" dirty="0"/>
              <a:t> -&gt; call -&gt; pop will always put us at our data</a:t>
            </a:r>
          </a:p>
          <a:p>
            <a:endParaRPr lang="en-US" dirty="0"/>
          </a:p>
          <a:p>
            <a:r>
              <a:rPr lang="en-US" dirty="0"/>
              <a:t>This means that we don’t need to care as much if we change our PIC stub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3AC2-EBFF-4DF6-A68E-99EFDF02CE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970B63-4917-C54F-88AE-83D14AFFCC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28" y="2255901"/>
            <a:ext cx="5943600" cy="50270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accent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28" y="2737301"/>
            <a:ext cx="5943600" cy="36163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tx2">
                    <a:lumMod val="75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17A8C7-4EBC-2D4E-8353-9A5388BEE4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06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70020-312F-E349-AD39-C050B84D1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5" y="2179498"/>
            <a:ext cx="7263385" cy="502702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bg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5" y="2645151"/>
            <a:ext cx="7274122" cy="383182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bg1">
                    <a:alpha val="6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74217" y="91440"/>
            <a:ext cx="0" cy="13716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E63BB1D-4110-F54B-8C71-4EBB6CD5E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DDBE5D6-7401-ED4A-8CB8-F6A7B1B9A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A6B7D3-5F2E-BF48-8227-57DD8DC3D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71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6616" y="886968"/>
            <a:ext cx="8330184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34E9E7-74BD-4F48-A537-BD18B29A91D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616" y="1314450"/>
            <a:ext cx="3872484" cy="3276599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A3EF36-653F-BE40-9D12-2F0666899D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23341" y="1314450"/>
            <a:ext cx="3863459" cy="3276600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2FD9D2C-F0AA-FB4C-B928-AEC90B6C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616" y="1314450"/>
            <a:ext cx="3872484" cy="3276599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23341" y="1314450"/>
            <a:ext cx="3863459" cy="3276600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6616" y="886968"/>
            <a:ext cx="3872484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886968"/>
            <a:ext cx="3863459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126A374-59F1-F347-B677-C89DE21F7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6616" y="886968"/>
            <a:ext cx="3872484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914900" y="1314450"/>
            <a:ext cx="3775076" cy="32766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1CDACF-F2FF-9E4A-8362-9652105BDC8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616" y="1314450"/>
            <a:ext cx="3872484" cy="3276599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3AAF3FD-E08E-6543-ADA9-CE90E7DEE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6616" y="886968"/>
            <a:ext cx="3872484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914901" y="1149025"/>
            <a:ext cx="3657600" cy="3442025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6EEBE9-10C6-3D43-BF7F-AE356E8A9AA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616" y="1314450"/>
            <a:ext cx="3872484" cy="3276599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5E28BC8-AE84-B04B-A759-791873D29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365C71-7642-1141-9C3F-C5E73CF4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3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1382AFE-DFDF-1341-BDD3-56BDC1B5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941272-3A7E-E74C-82D1-0569637777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27" y="2255901"/>
            <a:ext cx="5945665" cy="50270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accent2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28" y="2737301"/>
            <a:ext cx="5945664" cy="36163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tx2">
                    <a:lumMod val="5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57356C-785C-7847-A966-36AB1A525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B4DB18-2E2F-004A-A005-E958DAAB7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27" y="2255901"/>
            <a:ext cx="5945665" cy="50270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accent4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28" y="2737301"/>
            <a:ext cx="5945664" cy="36163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tx2">
                    <a:lumMod val="75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41F01B-9032-B84E-8CDF-7CCB3DBF93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EAEDE-25B6-1F4A-B43B-E9F6C0986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28" y="2255901"/>
            <a:ext cx="5945664" cy="502702"/>
          </a:xfrm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accent3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28" y="2737301"/>
            <a:ext cx="5945664" cy="36163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tx2">
                    <a:lumMod val="5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78DDC95-4AD7-C74B-AC20-41BCE51648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345" y="1314450"/>
            <a:ext cx="8334456" cy="3276600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 marL="863600" indent="-169863">
              <a:lnSpc>
                <a:spcPct val="90000"/>
              </a:lnSpc>
              <a:spcAft>
                <a:spcPts val="3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CC4B3-A548-244D-8361-7B638FBB9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6617" y="882859"/>
            <a:ext cx="8330184" cy="361637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567722-E840-544B-B0EA-26AB2BCA5A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2345" y="1314450"/>
            <a:ext cx="8334456" cy="3276600"/>
          </a:xfrm>
        </p:spPr>
        <p:txBody>
          <a:bodyPr/>
          <a:lstStyle>
            <a:lvl1pPr marL="176213" indent="-17621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15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344488" indent="-168275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100000"/>
              <a:buFont typeface=".AppleSystemUIFont"/>
              <a:buChar char="–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514350" indent="-169863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693738" indent="-177800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.AppleSystemUIFont"/>
              <a:buChar char="–"/>
              <a:defRPr sz="1400">
                <a:solidFill>
                  <a:schemeClr val="tx2">
                    <a:lumMod val="75000"/>
                  </a:schemeClr>
                </a:solidFill>
              </a:defRPr>
            </a:lvl4pPr>
            <a:lvl5pPr marL="863600" indent="-169863">
              <a:lnSpc>
                <a:spcPct val="90000"/>
              </a:lnSpc>
              <a:spcAft>
                <a:spcPts val="3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7C43DB0-5F9D-5840-8712-113A219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70020-312F-E349-AD39-C050B84D1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5" y="2179498"/>
            <a:ext cx="7263385" cy="502702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bg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5" y="2645151"/>
            <a:ext cx="7274122" cy="383182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bg1">
                    <a:alpha val="6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74217" y="91440"/>
            <a:ext cx="0" cy="13716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48268C08-DC1D-B845-977D-EB1EDDAF8E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DFEC173-7B8A-F046-9A51-D89A128C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A6B7D3-5F2E-BF48-8227-57DD8DC3D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31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70020-312F-E349-AD39-C050B84D1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5" y="2172003"/>
            <a:ext cx="7263385" cy="502702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bg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5" y="2637656"/>
            <a:ext cx="7274122" cy="383182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bg1">
                    <a:alpha val="6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74217" y="91440"/>
            <a:ext cx="0" cy="13716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119BFBD-2CBB-8D4C-864D-7349171EF3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B1E6906-CEAB-AB4D-B4D3-38B692BB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A6B7D3-5F2E-BF48-8227-57DD8DC3D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238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70020-312F-E349-AD39-C050B84D1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27" y="-3117"/>
            <a:ext cx="916838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5" y="2172003"/>
            <a:ext cx="7263385" cy="502702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ts val="3200"/>
              </a:lnSpc>
              <a:defRPr sz="3100" b="0" i="0">
                <a:solidFill>
                  <a:schemeClr val="bg1"/>
                </a:solidFill>
                <a:latin typeface="Century Gothic Regular"/>
                <a:ea typeface="Century Gothic Regular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5" y="2637656"/>
            <a:ext cx="7274122" cy="383182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00" b="0" i="0">
                <a:solidFill>
                  <a:schemeClr val="bg1">
                    <a:alpha val="60000"/>
                  </a:schemeClr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674217" y="91440"/>
            <a:ext cx="0" cy="13716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1875B23-DDAE-DD4C-843C-3012DD749C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061" y="4408903"/>
            <a:ext cx="1707939" cy="734597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8913DAF-282F-3842-8840-80E40B8A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A6B7D3-5F2E-BF48-8227-57DD8DC3D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37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511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6" y="534000"/>
            <a:ext cx="8330184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345" y="1203695"/>
            <a:ext cx="8334456" cy="336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55754" y="4806895"/>
            <a:ext cx="2976902" cy="200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700" b="0" i="0" dirty="0">
                <a:solidFill>
                  <a:schemeClr val="tx2"/>
                </a:solidFill>
                <a:latin typeface="Century Gothic Regular"/>
              </a:rPr>
              <a:t>©2019 FireEye  |  Private &amp; Confidential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74217" y="91440"/>
            <a:ext cx="0" cy="13716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61AD2-6BEA-D148-90AD-30A05B25882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89147" y="111322"/>
            <a:ext cx="582358" cy="1431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F970E77-EFB3-F04A-A225-27EC4A0FC36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08158" y="4920582"/>
            <a:ext cx="501851" cy="2158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F8CB-45F3-AD48-BE3E-EB760B3D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217" y="22701"/>
            <a:ext cx="46978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B7D3-5F2E-BF48-8227-57DD8DC3D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93" r:id="rId3"/>
    <p:sldLayoutId id="2147483695" r:id="rId4"/>
    <p:sldLayoutId id="2147483662" r:id="rId5"/>
    <p:sldLayoutId id="2147483676" r:id="rId6"/>
    <p:sldLayoutId id="2147483697" r:id="rId7"/>
    <p:sldLayoutId id="2147483696" r:id="rId8"/>
    <p:sldLayoutId id="2147483698" r:id="rId9"/>
    <p:sldLayoutId id="2147483683" r:id="rId10"/>
    <p:sldLayoutId id="2147483664" r:id="rId11"/>
    <p:sldLayoutId id="2147483686" r:id="rId12"/>
    <p:sldLayoutId id="2147483687" r:id="rId13"/>
    <p:sldLayoutId id="2147483688" r:id="rId14"/>
    <p:sldLayoutId id="2147483666" r:id="rId15"/>
    <p:sldLayoutId id="214748366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Century Gothic Regular"/>
          <a:ea typeface="Times New Roman" charset="0"/>
          <a:cs typeface="Times New Roman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15000"/>
        <a:buFont typeface="Wingdings" pitchFamily="2" charset="2"/>
        <a:buChar char="§"/>
        <a:tabLst/>
        <a:defRPr sz="1800" b="0" i="0" kern="1200">
          <a:solidFill>
            <a:schemeClr val="tx2">
              <a:lumMod val="75000"/>
            </a:schemeClr>
          </a:solidFill>
          <a:latin typeface="Century Gothic Regular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.AppleSystemUIFont"/>
        <a:buChar char="–"/>
        <a:tabLst/>
        <a:defRPr sz="1600" b="0" i="0" kern="1200">
          <a:solidFill>
            <a:schemeClr val="tx2">
              <a:lumMod val="75000"/>
            </a:schemeClr>
          </a:solidFill>
          <a:latin typeface="Century Gothic Regular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Char char="§"/>
        <a:tabLst/>
        <a:defRPr sz="1500" b="0" i="0" kern="1200">
          <a:solidFill>
            <a:schemeClr val="tx2">
              <a:lumMod val="75000"/>
            </a:schemeClr>
          </a:solidFill>
          <a:latin typeface="Century Gothic Regular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.AppleSystemUIFont"/>
        <a:buChar char="–"/>
        <a:tabLst/>
        <a:defRPr sz="1500" b="0" i="0" kern="1200">
          <a:solidFill>
            <a:schemeClr val="tx2">
              <a:lumMod val="75000"/>
            </a:schemeClr>
          </a:solidFill>
          <a:latin typeface="Century Gothic Regular"/>
          <a:ea typeface="+mn-ea"/>
          <a:cs typeface="+mn-cs"/>
        </a:defRPr>
      </a:lvl4pPr>
      <a:lvl5pPr marL="863600" indent="-169863" algn="l" defTabSz="914400" rtl="0" eaLnBrk="1" latinLnBrk="0" hangingPunct="1">
        <a:lnSpc>
          <a:spcPts val="21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500" b="0" i="0" kern="1200">
          <a:solidFill>
            <a:schemeClr val="tx2">
              <a:lumMod val="75000"/>
            </a:schemeClr>
          </a:solidFill>
          <a:latin typeface="Century Gothic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828" userDrawn="1">
          <p15:clr>
            <a:srgbClr val="F26B43"/>
          </p15:clr>
        </p15:guide>
        <p15:guide id="8" orient="horz" pos="2892" userDrawn="1">
          <p15:clr>
            <a:srgbClr val="F26B43"/>
          </p15:clr>
        </p15:guide>
        <p15:guide id="9" orient="horz" pos="156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pos="5472" userDrawn="1">
          <p15:clr>
            <a:srgbClr val="F26B43"/>
          </p15:clr>
        </p15:guide>
        <p15:guide id="12" pos="360" userDrawn="1">
          <p15:clr>
            <a:srgbClr val="F26B43"/>
          </p15:clr>
        </p15:guide>
        <p15:guide id="13" pos="5400" userDrawn="1">
          <p15:clr>
            <a:srgbClr val="F26B43"/>
          </p15:clr>
        </p15:guide>
        <p15:guide id="14" orient="horz" pos="3108" userDrawn="1">
          <p15:clr>
            <a:srgbClr val="F26B43"/>
          </p15:clr>
        </p15:guide>
        <p15:guide id="17" orient="horz" pos="588" userDrawn="1">
          <p15:clr>
            <a:srgbClr val="F26B43"/>
          </p15:clr>
        </p15:guide>
        <p15:guide id="18" pos="2880" userDrawn="1">
          <p15:clr>
            <a:srgbClr val="F26B43"/>
          </p15:clr>
        </p15:guide>
        <p15:guide id="19" pos="3096" userDrawn="1">
          <p15:clr>
            <a:srgbClr val="F26B43"/>
          </p15:clr>
        </p15:guide>
        <p15:guide id="20" pos="2664" userDrawn="1">
          <p15:clr>
            <a:srgbClr val="F26B43"/>
          </p15:clr>
        </p15:guide>
        <p15:guide id="22" pos="648" userDrawn="1">
          <p15:clr>
            <a:srgbClr val="F26B43"/>
          </p15:clr>
        </p15:guide>
        <p15:guide id="23" pos="5112" userDrawn="1">
          <p15:clr>
            <a:srgbClr val="F26B43"/>
          </p15:clr>
        </p15:guide>
        <p15:guide id="24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27" y="2255901"/>
            <a:ext cx="5945665" cy="502702"/>
          </a:xfrm>
        </p:spPr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And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28" y="2737301"/>
            <a:ext cx="5092810" cy="338554"/>
          </a:xfrm>
        </p:spPr>
        <p:txBody>
          <a:bodyPr/>
          <a:lstStyle/>
          <a:p>
            <a:r>
              <a:rPr lang="en-US" sz="1600" dirty="0"/>
              <a:t>With some RAT design for seasoning</a:t>
            </a:r>
          </a:p>
        </p:txBody>
      </p:sp>
    </p:spTree>
    <p:extLst>
      <p:ext uri="{BB962C8B-B14F-4D97-AF65-F5344CB8AC3E}">
        <p14:creationId xmlns:p14="http://schemas.microsoft.com/office/powerpoint/2010/main" val="170267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 in 5 minutes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PE files are primarily organized as sections and data directories</a:t>
            </a:r>
          </a:p>
          <a:p>
            <a:pPr lvl="1"/>
            <a:r>
              <a:rPr lang="en-US" sz="1800" dirty="0"/>
              <a:t>We’re skipping most of the minutiae for this talk</a:t>
            </a:r>
          </a:p>
          <a:p>
            <a:r>
              <a:rPr lang="en-US" sz="1800" dirty="0"/>
              <a:t>Sections are chunks of data in the file</a:t>
            </a:r>
          </a:p>
          <a:p>
            <a:r>
              <a:rPr lang="en-US" sz="1800" dirty="0"/>
              <a:t>Data directories describe things about how a PE should run</a:t>
            </a:r>
          </a:p>
          <a:p>
            <a:r>
              <a:rPr lang="en-US" sz="1800" dirty="0"/>
              <a:t>When you click to run an EXE the OS maps these sections into memory for you</a:t>
            </a:r>
          </a:p>
          <a:p>
            <a:pPr lvl="1"/>
            <a:r>
              <a:rPr lang="en-US" sz="1800" dirty="0"/>
              <a:t>The same process is done for DLLs via a call to </a:t>
            </a:r>
            <a:r>
              <a:rPr lang="en-US" sz="1800" i="1" dirty="0" err="1"/>
              <a:t>LoadLibrary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9305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 in 5 minutes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Sections are how the data in a PE is chunked</a:t>
            </a:r>
          </a:p>
          <a:p>
            <a:r>
              <a:rPr lang="en-US" dirty="0"/>
              <a:t>Sections have permissions (read, write, execute,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Sections have virtual (in-memory) and raw (on-disk) sizes</a:t>
            </a:r>
          </a:p>
          <a:p>
            <a:r>
              <a:rPr lang="en-US" dirty="0"/>
              <a:t>Sections in a PE file have standard contents:</a:t>
            </a:r>
          </a:p>
          <a:p>
            <a:pPr lvl="1"/>
            <a:r>
              <a:rPr lang="en-US" dirty="0"/>
              <a:t>.text – code that executes</a:t>
            </a:r>
          </a:p>
          <a:p>
            <a:pPr lvl="1"/>
            <a:r>
              <a:rPr lang="en-US" dirty="0"/>
              <a:t>.data – global variables use in the code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rsrc</a:t>
            </a:r>
            <a:r>
              <a:rPr lang="en-US" dirty="0"/>
              <a:t> – resources (pictures, icons,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– Imports, exports, other metadata about the PE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pdata</a:t>
            </a:r>
            <a:r>
              <a:rPr lang="en-US" dirty="0"/>
              <a:t> – exception information (x64 PEs)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reloc</a:t>
            </a:r>
            <a:r>
              <a:rPr lang="en-US" dirty="0"/>
              <a:t> - relocations</a:t>
            </a:r>
          </a:p>
          <a:p>
            <a:r>
              <a:rPr lang="en-US" dirty="0"/>
              <a:t>Section names and contents are compiler-specific</a:t>
            </a:r>
          </a:p>
        </p:txBody>
      </p:sp>
    </p:spTree>
    <p:extLst>
      <p:ext uri="{BB962C8B-B14F-4D97-AF65-F5344CB8AC3E}">
        <p14:creationId xmlns:p14="http://schemas.microsoft.com/office/powerpoint/2010/main" val="19892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B855-8D02-4644-830B-AB78E92B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 in 5 minutes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4B2D-B2DB-4454-8A25-729EB9568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19424"/>
            <a:ext cx="8229600" cy="2346158"/>
          </a:xfrm>
        </p:spPr>
      </p:pic>
    </p:spTree>
    <p:extLst>
      <p:ext uri="{BB962C8B-B14F-4D97-AF65-F5344CB8AC3E}">
        <p14:creationId xmlns:p14="http://schemas.microsoft.com/office/powerpoint/2010/main" val="259029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C9D9-4E91-4D70-933B-166264E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ED6A8-4052-4801-A8DD-FC17DDDBE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63" y="1200150"/>
            <a:ext cx="6805873" cy="3394075"/>
          </a:xfrm>
        </p:spPr>
      </p:pic>
    </p:spTree>
    <p:extLst>
      <p:ext uri="{BB962C8B-B14F-4D97-AF65-F5344CB8AC3E}">
        <p14:creationId xmlns:p14="http://schemas.microsoft.com/office/powerpoint/2010/main" val="56764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just run a DLL?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9E351-C680-4BA2-8F7B-D42F2DF1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128" y="1200150"/>
            <a:ext cx="6815743" cy="3394075"/>
          </a:xfrm>
        </p:spPr>
      </p:pic>
    </p:spTree>
    <p:extLst>
      <p:ext uri="{BB962C8B-B14F-4D97-AF65-F5344CB8AC3E}">
        <p14:creationId xmlns:p14="http://schemas.microsoft.com/office/powerpoint/2010/main" val="412101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PE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 files need to be </a:t>
            </a:r>
            <a:r>
              <a:rPr lang="en-US" i="1" dirty="0"/>
              <a:t>loaded</a:t>
            </a:r>
            <a:r>
              <a:rPr lang="en-US" dirty="0"/>
              <a:t> to run correctly</a:t>
            </a:r>
          </a:p>
          <a:p>
            <a:r>
              <a:rPr lang="en-US" dirty="0"/>
              <a:t>The loading process resolves:</a:t>
            </a:r>
          </a:p>
          <a:p>
            <a:pPr lvl="1"/>
            <a:r>
              <a:rPr lang="en-US" dirty="0"/>
              <a:t>Imports</a:t>
            </a:r>
          </a:p>
          <a:p>
            <a:pPr lvl="1"/>
            <a:r>
              <a:rPr lang="en-US" dirty="0"/>
              <a:t>How sections should be in memory (where, sizes, permissions)</a:t>
            </a:r>
          </a:p>
          <a:p>
            <a:pPr lvl="1"/>
            <a:r>
              <a:rPr lang="en-US" dirty="0"/>
              <a:t>Relocations</a:t>
            </a:r>
          </a:p>
          <a:p>
            <a:pPr lvl="1"/>
            <a:r>
              <a:rPr lang="en-US" dirty="0"/>
              <a:t>Internal OS lists (exceptions, blah blah)</a:t>
            </a:r>
          </a:p>
          <a:p>
            <a:r>
              <a:rPr lang="en-US" dirty="0"/>
              <a:t>Our shellcode will be responsible for doing this to itself and other modules</a:t>
            </a:r>
          </a:p>
          <a:p>
            <a:pPr lvl="1"/>
            <a:r>
              <a:rPr lang="en-US" dirty="0"/>
              <a:t>This is sometimes called </a:t>
            </a:r>
            <a:r>
              <a:rPr lang="en-US" i="1" dirty="0"/>
              <a:t>Reflective Loading</a:t>
            </a:r>
          </a:p>
        </p:txBody>
      </p:sp>
    </p:spTree>
    <p:extLst>
      <p:ext uri="{BB962C8B-B14F-4D97-AF65-F5344CB8AC3E}">
        <p14:creationId xmlns:p14="http://schemas.microsoft.com/office/powerpoint/2010/main" val="268729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Your shellcode should be the transition from Assembly-land to C-land</a:t>
            </a:r>
          </a:p>
          <a:p>
            <a:pPr lvl="1"/>
            <a:r>
              <a:rPr lang="en-US" sz="1400" i="1" dirty="0"/>
              <a:t>Setting the stage</a:t>
            </a:r>
          </a:p>
          <a:p>
            <a:r>
              <a:rPr lang="en-US" sz="1600" dirty="0"/>
              <a:t>We want to do the setup so our main code can execute as if it were loaded normally</a:t>
            </a:r>
          </a:p>
          <a:p>
            <a:r>
              <a:rPr lang="en-US" sz="1600" dirty="0"/>
              <a:t>This mainly involves three steps:</a:t>
            </a:r>
          </a:p>
          <a:p>
            <a:pPr lvl="1"/>
            <a:r>
              <a:rPr lang="en-US" sz="1400" dirty="0"/>
              <a:t>Figuring out where we are in memory</a:t>
            </a:r>
          </a:p>
          <a:p>
            <a:pPr lvl="1"/>
            <a:r>
              <a:rPr lang="en-US" sz="1400" dirty="0"/>
              <a:t>Getting necessary function pointers</a:t>
            </a:r>
          </a:p>
          <a:p>
            <a:pPr lvl="1"/>
            <a:r>
              <a:rPr lang="en-US" sz="1400" dirty="0"/>
              <a:t>Finding our main payload and jumping to it</a:t>
            </a:r>
          </a:p>
          <a:p>
            <a:r>
              <a:rPr lang="en-US" sz="1600" dirty="0"/>
              <a:t>From there, our main payload can download additional modules, </a:t>
            </a:r>
            <a:r>
              <a:rPr lang="en-US" sz="1600" i="1" dirty="0"/>
              <a:t>do the thing</a:t>
            </a:r>
            <a:r>
              <a:rPr lang="en-US" sz="1600" dirty="0"/>
              <a:t>, 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1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– Finding Yourself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Position Independent Code (PIC) is meant to run from any address</a:t>
            </a:r>
          </a:p>
          <a:p>
            <a:pPr lvl="1"/>
            <a:r>
              <a:rPr lang="en-US" sz="1400" dirty="0"/>
              <a:t>Could be an exploit</a:t>
            </a:r>
          </a:p>
          <a:p>
            <a:pPr lvl="1"/>
            <a:r>
              <a:rPr lang="en-US" sz="1400" dirty="0"/>
              <a:t>Could be the result of </a:t>
            </a:r>
            <a:r>
              <a:rPr lang="en-US" sz="1400" dirty="0" err="1"/>
              <a:t>VirtualAlloc</a:t>
            </a:r>
            <a:endParaRPr lang="en-US" sz="1400" dirty="0"/>
          </a:p>
          <a:p>
            <a:pPr lvl="1"/>
            <a:r>
              <a:rPr lang="en-US" sz="1400" dirty="0"/>
              <a:t>Could be based on somewhere you get loaded by </a:t>
            </a:r>
            <a:r>
              <a:rPr lang="en-US" sz="1400" dirty="0" err="1"/>
              <a:t>LoadLibrary</a:t>
            </a:r>
            <a:endParaRPr lang="en-US" sz="1400" dirty="0"/>
          </a:p>
          <a:p>
            <a:r>
              <a:rPr lang="en-US" sz="1600" dirty="0"/>
              <a:t>The Intel instruction set does not allow you to modify/use EIP/RIP directly</a:t>
            </a:r>
          </a:p>
          <a:p>
            <a:pPr lvl="1"/>
            <a:r>
              <a:rPr lang="en-US" sz="1400" dirty="0"/>
              <a:t>Can’t do mov </a:t>
            </a:r>
            <a:r>
              <a:rPr lang="en-US" sz="1400" dirty="0" err="1"/>
              <a:t>eax</a:t>
            </a:r>
            <a:r>
              <a:rPr lang="en-US" sz="1400" dirty="0"/>
              <a:t>, </a:t>
            </a:r>
            <a:r>
              <a:rPr lang="en-US" sz="1400" dirty="0" err="1"/>
              <a:t>eip</a:t>
            </a:r>
            <a:r>
              <a:rPr lang="en-US" sz="1400" dirty="0"/>
              <a:t> or similar</a:t>
            </a:r>
          </a:p>
          <a:p>
            <a:r>
              <a:rPr lang="en-US" sz="1600" dirty="0"/>
              <a:t>So how do we know where we are?</a:t>
            </a:r>
          </a:p>
          <a:p>
            <a:pPr lvl="1"/>
            <a:r>
              <a:rPr lang="en-US" sz="1400" dirty="0"/>
              <a:t>Tricks!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01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– Finding Yourself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/>
              <a:t>Possible to find the address that you’re executing from using floating point instructions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FSTENV</a:t>
            </a:r>
            <a:r>
              <a:rPr lang="en-US" sz="1600" dirty="0"/>
              <a:t> instruction stores the address of the last floating point instruction on the stack</a:t>
            </a:r>
          </a:p>
          <a:p>
            <a:pPr lvl="1"/>
            <a:r>
              <a:rPr lang="en-US" sz="1600" dirty="0"/>
              <a:t>Do any floating point opcode -&gt; </a:t>
            </a:r>
            <a:r>
              <a:rPr lang="en-US" sz="1600" dirty="0" err="1"/>
              <a:t>fstenv</a:t>
            </a:r>
            <a:r>
              <a:rPr lang="en-US" sz="1600" dirty="0"/>
              <a:t> -&gt; get address from stack -&gt; gg</a:t>
            </a:r>
          </a:p>
          <a:p>
            <a:pPr lvl="1"/>
            <a:r>
              <a:rPr lang="en-US" sz="1600" dirty="0"/>
              <a:t>More trouble to maintain</a:t>
            </a:r>
          </a:p>
          <a:p>
            <a:r>
              <a:rPr lang="en-US" sz="1900" dirty="0"/>
              <a:t>A better solution is the </a:t>
            </a:r>
            <a:r>
              <a:rPr lang="en-US" sz="1900" dirty="0" err="1"/>
              <a:t>jmp</a:t>
            </a:r>
            <a:r>
              <a:rPr lang="en-US" sz="1900" dirty="0"/>
              <a:t> -&gt; call -&gt; pop sequence</a:t>
            </a:r>
          </a:p>
          <a:p>
            <a:pPr lvl="1"/>
            <a:r>
              <a:rPr lang="en-US" sz="1600" dirty="0"/>
              <a:t>Fewer changes and less math we need to do </a:t>
            </a:r>
          </a:p>
          <a:p>
            <a:r>
              <a:rPr lang="en-US" sz="1900" dirty="0"/>
              <a:t>Basic sequence:</a:t>
            </a:r>
          </a:p>
          <a:p>
            <a:pPr lvl="1"/>
            <a:r>
              <a:rPr lang="en-US" sz="1600" dirty="0" err="1"/>
              <a:t>jmp</a:t>
            </a:r>
            <a:r>
              <a:rPr lang="en-US" sz="1600" dirty="0"/>
              <a:t> to the bottom of our shellcode</a:t>
            </a:r>
          </a:p>
          <a:p>
            <a:pPr lvl="1"/>
            <a:r>
              <a:rPr lang="en-US" sz="1600" dirty="0"/>
              <a:t>call back to the top of our shellcode</a:t>
            </a:r>
          </a:p>
          <a:p>
            <a:pPr lvl="1"/>
            <a:r>
              <a:rPr lang="en-US" sz="1600" dirty="0"/>
              <a:t>call instruction puts the return address on the stack</a:t>
            </a:r>
          </a:p>
          <a:p>
            <a:pPr lvl="1"/>
            <a:r>
              <a:rPr lang="en-US" sz="1600" dirty="0"/>
              <a:t>pop the return address</a:t>
            </a:r>
          </a:p>
          <a:p>
            <a:pPr lvl="1"/>
            <a:r>
              <a:rPr lang="en-US" sz="1600" dirty="0"/>
              <a:t>Our data (payload modules, </a:t>
            </a:r>
            <a:r>
              <a:rPr lang="en-US" sz="1600" dirty="0" err="1"/>
              <a:t>etc</a:t>
            </a:r>
            <a:r>
              <a:rPr lang="en-US" sz="1600" dirty="0"/>
              <a:t>) will be appended to our PIC</a:t>
            </a:r>
          </a:p>
        </p:txBody>
      </p:sp>
    </p:spTree>
    <p:extLst>
      <p:ext uri="{BB962C8B-B14F-4D97-AF65-F5344CB8AC3E}">
        <p14:creationId xmlns:p14="http://schemas.microsoft.com/office/powerpoint/2010/main" val="52142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– Getting Function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order to run a real payload we need to use a bunch of Windows APIs</a:t>
            </a:r>
          </a:p>
          <a:p>
            <a:r>
              <a:rPr lang="en-US" sz="1400" dirty="0"/>
              <a:t>Normally, the Windows Loader would find these for us</a:t>
            </a:r>
          </a:p>
          <a:p>
            <a:pPr lvl="1"/>
            <a:r>
              <a:rPr lang="en-US" dirty="0"/>
              <a:t>Since we’re writing shellcode, we’re on our own</a:t>
            </a:r>
          </a:p>
          <a:p>
            <a:r>
              <a:rPr lang="en-US" dirty="0"/>
              <a:t>Goal: Once we have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 we can find any API we want</a:t>
            </a:r>
          </a:p>
          <a:p>
            <a:r>
              <a:rPr lang="en-US" dirty="0"/>
              <a:t>How do we find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 before we have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Both of these functions are exported from kernel32 (PE header)</a:t>
            </a:r>
          </a:p>
          <a:p>
            <a:pPr lvl="1"/>
            <a:r>
              <a:rPr lang="en-US" dirty="0"/>
              <a:t>The PEB has a list of all modules that are loaded in the process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3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shellcode?</a:t>
            </a:r>
          </a:p>
          <a:p>
            <a:r>
              <a:rPr lang="en-US" sz="1800" dirty="0"/>
              <a:t>Why do I care?</a:t>
            </a:r>
          </a:p>
          <a:p>
            <a:r>
              <a:rPr lang="en-US" sz="1800" dirty="0"/>
              <a:t>How do I write it?</a:t>
            </a:r>
          </a:p>
          <a:p>
            <a:r>
              <a:rPr lang="en-US" sz="1800" dirty="0"/>
              <a:t>How do I use it?</a:t>
            </a:r>
          </a:p>
          <a:p>
            <a:r>
              <a:rPr lang="en-US" sz="1800" dirty="0"/>
              <a:t>How do I design a Red Team (RT) toolkit around it?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02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Function Pointers – the PEB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Process Environment Block (PEB) contains process metadata</a:t>
            </a:r>
          </a:p>
          <a:p>
            <a:r>
              <a:rPr lang="en-US" dirty="0"/>
              <a:t>The PEB can be retrieved using fs:[30h] on x86 and </a:t>
            </a:r>
            <a:r>
              <a:rPr lang="en-US" dirty="0" err="1"/>
              <a:t>gs</a:t>
            </a:r>
            <a:r>
              <a:rPr lang="en-US" dirty="0"/>
              <a:t>:[60h] on x64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6FA5-80DF-4964-8654-32CAEEF7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82" y="2042509"/>
            <a:ext cx="3147635" cy="25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Function Pointers – finding kernel32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Technically the PEB is either undocumented or subject to changes in future versions</a:t>
            </a:r>
          </a:p>
          <a:p>
            <a:r>
              <a:rPr lang="en-US" sz="1600" dirty="0"/>
              <a:t>Most internal lists on Windows use a LIST_ENTRY embedded in a parent structure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imports we want to go PEB -&gt; </a:t>
            </a:r>
            <a:r>
              <a:rPr lang="en-US" dirty="0" err="1"/>
              <a:t>Ldr</a:t>
            </a:r>
            <a:r>
              <a:rPr lang="en-US" dirty="0"/>
              <a:t> -&gt; </a:t>
            </a:r>
            <a:r>
              <a:rPr lang="en-US" dirty="0" err="1"/>
              <a:t>InMemoryOrderModuleList</a:t>
            </a:r>
            <a:r>
              <a:rPr lang="en-US" dirty="0"/>
              <a:t> (or any list)</a:t>
            </a:r>
          </a:p>
          <a:p>
            <a:r>
              <a:rPr lang="en-US" dirty="0" err="1"/>
              <a:t>Ldr</a:t>
            </a:r>
            <a:r>
              <a:rPr lang="en-US" dirty="0"/>
              <a:t> is a PEB_LDR_DATA structure</a:t>
            </a:r>
          </a:p>
          <a:p>
            <a:r>
              <a:rPr lang="en-US" dirty="0"/>
              <a:t>Walking the list points to a LIST_ENTRY inside of LDR_DATA_TABLE_ENTRY structures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and Blink point to the beginning of the LIST_ENTRY, not the beginning of the parent structure</a:t>
            </a:r>
          </a:p>
          <a:p>
            <a:endParaRPr lang="en-US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1B54-83C2-4BA1-9087-B857FEE2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7" y="1985881"/>
            <a:ext cx="5807212" cy="9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Function Pointers – finding kernel32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C473A8-16A8-482B-8003-1F8CFF903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200151"/>
          <a:ext cx="180667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77">
                  <a:extLst>
                    <a:ext uri="{9D8B030D-6E8A-4147-A177-3AD203B41FA5}">
                      <a16:colId xmlns:a16="http://schemas.microsoft.com/office/drawing/2014/main" val="297590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_PEB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7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2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BeingDebugged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8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Ldr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ProcessParameters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141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79000B-6251-46BF-8C1C-CCADC26F7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5938" y="1200151"/>
          <a:ext cx="2671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16">
                  <a:extLst>
                    <a:ext uri="{9D8B030D-6E8A-4147-A177-3AD203B41FA5}">
                      <a16:colId xmlns:a16="http://schemas.microsoft.com/office/drawing/2014/main" val="254131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_PEB_LDR_DATA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2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InMemoryOrderModuleList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&lt;other lists&gt;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52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F01699-0FF8-4CC8-972B-C6D36CD589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9915" y="1205683"/>
          <a:ext cx="32471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104">
                  <a:extLst>
                    <a:ext uri="{9D8B030D-6E8A-4147-A177-3AD203B41FA5}">
                      <a16:colId xmlns:a16="http://schemas.microsoft.com/office/drawing/2014/main" val="226063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_LDR_DATA_TABLE_ENTRY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InLoadOrderLinks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1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InMemoryOrderModuleList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InInitOrderModuleList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2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DllBase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9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EntryPoint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6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SizeOfImage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4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FullDllName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2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88137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EF321FA-F099-4892-8999-D81248EA2BE6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263877" y="1200151"/>
            <a:ext cx="1728019" cy="1609420"/>
          </a:xfrm>
          <a:prstGeom prst="bentConnector4">
            <a:avLst>
              <a:gd name="adj1" fmla="val 11344"/>
              <a:gd name="adj2" fmla="val 1142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8DD87-126F-4A10-9CF6-FDE0559C7213}"/>
              </a:ext>
            </a:extLst>
          </p:cNvPr>
          <p:cNvCxnSpPr/>
          <p:nvPr/>
        </p:nvCxnSpPr>
        <p:spPr>
          <a:xfrm>
            <a:off x="5327854" y="2094271"/>
            <a:ext cx="392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9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Function Pointers – Writing </a:t>
            </a:r>
            <a:r>
              <a:rPr lang="en-US" dirty="0" err="1"/>
              <a:t>GetProcAddress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can’t use </a:t>
            </a:r>
            <a:r>
              <a:rPr lang="en-US" sz="1600" dirty="0" err="1"/>
              <a:t>GetProcAddress</a:t>
            </a:r>
            <a:r>
              <a:rPr lang="en-US" sz="1600" dirty="0"/>
              <a:t> since we don’t know where it is</a:t>
            </a:r>
          </a:p>
          <a:p>
            <a:r>
              <a:rPr lang="en-US" sz="1600" dirty="0"/>
              <a:t>APIs exported by a DLL are in the Export directory</a:t>
            </a:r>
          </a:p>
          <a:p>
            <a:r>
              <a:rPr lang="en-US" sz="1600" dirty="0"/>
              <a:t>Once we write our own export parser we can resolve </a:t>
            </a:r>
            <a:r>
              <a:rPr lang="en-US" sz="1600" dirty="0" err="1"/>
              <a:t>GetProcAddress</a:t>
            </a:r>
            <a:r>
              <a:rPr lang="en-US" sz="1600" dirty="0"/>
              <a:t> manually</a:t>
            </a:r>
          </a:p>
          <a:p>
            <a:pPr lvl="1"/>
            <a:r>
              <a:rPr lang="en-US" sz="1400" dirty="0" err="1"/>
              <a:t>LoadLibrary</a:t>
            </a:r>
            <a:r>
              <a:rPr lang="en-US" sz="1400" dirty="0"/>
              <a:t> + </a:t>
            </a:r>
            <a:r>
              <a:rPr lang="en-US" sz="1400" dirty="0" err="1"/>
              <a:t>GetProcAddress</a:t>
            </a:r>
            <a:r>
              <a:rPr lang="en-US" sz="1400" dirty="0"/>
              <a:t> = we can get any other API we need</a:t>
            </a:r>
          </a:p>
          <a:p>
            <a:pPr lvl="1"/>
            <a:r>
              <a:rPr lang="en-US" sz="1400" dirty="0"/>
              <a:t>Sandboxes may also hook </a:t>
            </a:r>
            <a:r>
              <a:rPr lang="en-US" sz="1400" dirty="0" err="1"/>
              <a:t>LoadLibrary</a:t>
            </a:r>
            <a:r>
              <a:rPr lang="en-US" sz="1400" dirty="0"/>
              <a:t> and </a:t>
            </a:r>
            <a:r>
              <a:rPr lang="en-US" sz="1400" dirty="0" err="1"/>
              <a:t>GetProcAddress</a:t>
            </a:r>
            <a:endParaRPr lang="en-US" sz="1400" dirty="0"/>
          </a:p>
          <a:p>
            <a:pPr lvl="1"/>
            <a:r>
              <a:rPr lang="en-US" sz="1400" dirty="0"/>
              <a:t>Might make sense to just use our manual functions forever</a:t>
            </a:r>
          </a:p>
          <a:p>
            <a:r>
              <a:rPr lang="en-US" sz="1600" dirty="0"/>
              <a:t>Exports are accessed via the </a:t>
            </a:r>
            <a:r>
              <a:rPr lang="en-US" sz="1600" dirty="0" err="1"/>
              <a:t>OptionalHeader.DataDirectory</a:t>
            </a:r>
            <a:endParaRPr lang="en-US" sz="1600" dirty="0"/>
          </a:p>
          <a:p>
            <a:pPr lvl="1"/>
            <a:r>
              <a:rPr lang="en-US" sz="1400" dirty="0"/>
              <a:t>IMAGE_DIRECTORY_ENTRY_EXPORT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614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– ASM SUX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A68F8-1902-4132-BDB7-AFBEB9618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2812" y="1482527"/>
            <a:ext cx="4658375" cy="2829320"/>
          </a:xfrm>
        </p:spPr>
      </p:pic>
    </p:spTree>
    <p:extLst>
      <p:ext uri="{BB962C8B-B14F-4D97-AF65-F5344CB8AC3E}">
        <p14:creationId xmlns:p14="http://schemas.microsoft.com/office/powerpoint/2010/main" val="152504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Shellcoding</a:t>
            </a:r>
            <a:r>
              <a:rPr lang="en-US" dirty="0"/>
              <a:t> – Writing PIC in 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Remember:</a:t>
            </a:r>
          </a:p>
          <a:p>
            <a:pPr lvl="1"/>
            <a:r>
              <a:rPr lang="en-US" dirty="0"/>
              <a:t>We don’t want to write assembly unless we have to. Writing C is quicker and more flexible</a:t>
            </a:r>
          </a:p>
          <a:p>
            <a:pPr lvl="1"/>
            <a:r>
              <a:rPr lang="en-US" dirty="0"/>
              <a:t>We can’t just compiled function into memory normally and execute it successfully</a:t>
            </a:r>
          </a:p>
          <a:p>
            <a:r>
              <a:rPr lang="en-US" sz="1600" dirty="0"/>
              <a:t>The root cause of this is relocations</a:t>
            </a:r>
          </a:p>
          <a:p>
            <a:r>
              <a:rPr lang="en-US" sz="1600" dirty="0"/>
              <a:t>A </a:t>
            </a:r>
            <a:r>
              <a:rPr lang="en-US" sz="1600" i="1" dirty="0"/>
              <a:t>relocation</a:t>
            </a:r>
            <a:r>
              <a:rPr lang="en-US" sz="1600" dirty="0"/>
              <a:t> is an address that changes depending on where a PE is loaded</a:t>
            </a:r>
          </a:p>
          <a:p>
            <a:pPr lvl="1"/>
            <a:r>
              <a:rPr lang="en-US" sz="1400" dirty="0"/>
              <a:t>When a PE is compiled it is done so assuming it can load at its preferred address</a:t>
            </a:r>
          </a:p>
          <a:p>
            <a:pPr lvl="1"/>
            <a:r>
              <a:rPr lang="en-US" sz="1400" dirty="0"/>
              <a:t>Is the PE is loaded at a different address the memory addresses in the code are wrong</a:t>
            </a:r>
          </a:p>
          <a:p>
            <a:pPr lvl="1"/>
            <a:r>
              <a:rPr lang="en-US" sz="1400" dirty="0"/>
              <a:t>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275E-BA47-431A-A1B8-17D3C50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PIC in C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DC9-3E1D-4B84-A1E0-B2D8369A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we compile this function, copy it directly into memory, and run it?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CA213-C3BD-457E-83A1-BDD95FD5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1593825"/>
            <a:ext cx="5095568" cy="30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275E-BA47-431A-A1B8-17D3C50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PIC in C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DC9-3E1D-4B84-A1E0-B2D8369A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6014E-B1C2-4D6A-891E-2CF5CF81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012933"/>
            <a:ext cx="7300453" cy="35381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178BF71-08DE-4B89-8751-1767D2B22838}"/>
              </a:ext>
            </a:extLst>
          </p:cNvPr>
          <p:cNvSpPr/>
          <p:nvPr/>
        </p:nvSpPr>
        <p:spPr>
          <a:xfrm>
            <a:off x="3362632" y="1548580"/>
            <a:ext cx="663678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4BFE58-BC47-4958-A47C-430AA9E97FC3}"/>
              </a:ext>
            </a:extLst>
          </p:cNvPr>
          <p:cNvSpPr/>
          <p:nvPr/>
        </p:nvSpPr>
        <p:spPr>
          <a:xfrm>
            <a:off x="5147187" y="1548580"/>
            <a:ext cx="1142999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F3CCFE-176E-4DC2-BAA3-AE96D1E30E56}"/>
              </a:ext>
            </a:extLst>
          </p:cNvPr>
          <p:cNvSpPr/>
          <p:nvPr/>
        </p:nvSpPr>
        <p:spPr>
          <a:xfrm>
            <a:off x="4864510" y="2865474"/>
            <a:ext cx="1142999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8D46B4-1C97-4F34-BD30-CBD8493039BB}"/>
              </a:ext>
            </a:extLst>
          </p:cNvPr>
          <p:cNvSpPr/>
          <p:nvPr/>
        </p:nvSpPr>
        <p:spPr>
          <a:xfrm>
            <a:off x="4864511" y="3246250"/>
            <a:ext cx="1425676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3D13BE-DC86-4E6B-91D3-06F95236173C}"/>
              </a:ext>
            </a:extLst>
          </p:cNvPr>
          <p:cNvSpPr/>
          <p:nvPr/>
        </p:nvSpPr>
        <p:spPr>
          <a:xfrm>
            <a:off x="4987414" y="4206739"/>
            <a:ext cx="1425676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7DF38-285F-4DA5-A155-67A9EB940BA1}"/>
              </a:ext>
            </a:extLst>
          </p:cNvPr>
          <p:cNvSpPr/>
          <p:nvPr/>
        </p:nvSpPr>
        <p:spPr>
          <a:xfrm>
            <a:off x="3515032" y="2855641"/>
            <a:ext cx="663678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18BFA7-151A-4E03-8DB2-AF54CAC17CDF}"/>
              </a:ext>
            </a:extLst>
          </p:cNvPr>
          <p:cNvSpPr/>
          <p:nvPr/>
        </p:nvSpPr>
        <p:spPr>
          <a:xfrm>
            <a:off x="3508887" y="3246250"/>
            <a:ext cx="663678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DB1252-6C82-42E4-9CF1-56D2EEAC812C}"/>
              </a:ext>
            </a:extLst>
          </p:cNvPr>
          <p:cNvSpPr/>
          <p:nvPr/>
        </p:nvSpPr>
        <p:spPr>
          <a:xfrm>
            <a:off x="3481848" y="4206739"/>
            <a:ext cx="663678" cy="20647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5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275E-BA47-431A-A1B8-17D3C50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PIC in C – How do I fix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DC9-3E1D-4B84-A1E0-B2D8369A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7020-9952-4269-847F-8A18696C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5" y="1084669"/>
            <a:ext cx="6688780" cy="35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5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275E-BA47-431A-A1B8-17D3C50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PIC in C – How do I fix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DC9-3E1D-4B84-A1E0-B2D8369A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86B610-534B-42AD-8364-7697F4C6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0664"/>
            <a:ext cx="8105575" cy="26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Shellcode?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Shellcode refers to executable code that isn’t tied to a PE or binary</a:t>
            </a:r>
          </a:p>
          <a:p>
            <a:r>
              <a:rPr lang="en-US" sz="1800" i="1" dirty="0"/>
              <a:t>Position Independent Code</a:t>
            </a:r>
            <a:r>
              <a:rPr lang="en-US" sz="1800" dirty="0"/>
              <a:t> refers to code that can be run from any address</a:t>
            </a:r>
          </a:p>
          <a:p>
            <a:pPr lvl="1"/>
            <a:r>
              <a:rPr lang="en-US" sz="1600" dirty="0"/>
              <a:t>Really any useful shellcode is going to be Position Independent</a:t>
            </a:r>
          </a:p>
          <a:p>
            <a:pPr lvl="1"/>
            <a:r>
              <a:rPr lang="en-US" sz="1600" dirty="0"/>
              <a:t>Who knows where we’re going to be running from an exploit, after injection,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800" dirty="0"/>
              <a:t>Shellcode is commonly referenced in terms of exploits but is also a core piece of RT tools</a:t>
            </a:r>
          </a:p>
          <a:p>
            <a:pPr lvl="1"/>
            <a:r>
              <a:rPr lang="en-US" sz="1600" dirty="0"/>
              <a:t>Often need to start with shellcode first before we can use full modules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838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PIC in C – Tips and tricks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Disable stack cookies</a:t>
            </a:r>
          </a:p>
          <a:p>
            <a:r>
              <a:rPr lang="en-US" sz="1600" dirty="0"/>
              <a:t>Don’t import any APIs. Instead, use a structure of function pointers</a:t>
            </a:r>
          </a:p>
          <a:p>
            <a:pPr lvl="1"/>
            <a:r>
              <a:rPr lang="en-US" dirty="0"/>
              <a:t>You can get needed exports by walking the PE header</a:t>
            </a:r>
          </a:p>
          <a:p>
            <a:r>
              <a:rPr lang="en-US" dirty="0"/>
              <a:t>Don’t use global variables</a:t>
            </a:r>
          </a:p>
          <a:p>
            <a:pPr lvl="1"/>
            <a:r>
              <a:rPr lang="en-US" dirty="0"/>
              <a:t>Strings get compiled as global variable automagically. Use stack strings instead</a:t>
            </a:r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4016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PEB parsing and PE loading are involved</a:t>
            </a:r>
          </a:p>
          <a:p>
            <a:r>
              <a:rPr lang="en-US" sz="1800" dirty="0"/>
              <a:t>Now that we can write our shellcode in C this is easier to manage</a:t>
            </a:r>
          </a:p>
          <a:p>
            <a:r>
              <a:rPr lang="en-US" sz="1800" dirty="0"/>
              <a:t>PE loading is a whole separate talk</a:t>
            </a:r>
          </a:p>
          <a:p>
            <a:pPr lvl="1"/>
            <a:r>
              <a:rPr lang="en-US" dirty="0"/>
              <a:t>Plenty of examples online</a:t>
            </a:r>
          </a:p>
          <a:p>
            <a:r>
              <a:rPr lang="en-US" sz="1800" dirty="0"/>
              <a:t>This is mostly just </a:t>
            </a:r>
            <a:r>
              <a:rPr lang="en-US" sz="1800" i="1" dirty="0"/>
              <a:t>work</a:t>
            </a:r>
            <a:endParaRPr lang="en-US" sz="1800" dirty="0"/>
          </a:p>
          <a:p>
            <a:r>
              <a:rPr lang="en-US" sz="1800" dirty="0"/>
              <a:t>Since we’re focusing on shellcode the next question is how to we run it to avoid AV?</a:t>
            </a:r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005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our PEB parsing and PE loading code we can make a shellcode buffer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execution at the beginning</a:t>
            </a:r>
          </a:p>
          <a:p>
            <a:r>
              <a:rPr lang="en-US" dirty="0"/>
              <a:t>Assembly jumps to where our PIC code in C is located</a:t>
            </a:r>
          </a:p>
          <a:p>
            <a:r>
              <a:rPr lang="en-US" dirty="0"/>
              <a:t>Shellcode DLL loads itself and other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04F0-3312-4004-AAAE-B273B61B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43" y="1635287"/>
            <a:ext cx="58301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can break the rest of our RAT up into different modules (DLLs)</a:t>
            </a:r>
          </a:p>
          <a:p>
            <a:pPr lvl="1"/>
            <a:r>
              <a:rPr lang="en-US" dirty="0"/>
              <a:t>Injection</a:t>
            </a:r>
          </a:p>
          <a:p>
            <a:pPr lvl="1"/>
            <a:r>
              <a:rPr lang="en-US" dirty="0"/>
              <a:t>Keylogging</a:t>
            </a:r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/>
              <a:t>VNC/RDP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sz="1800" dirty="0"/>
              <a:t>We can use the same loading code to load additional payloads</a:t>
            </a:r>
          </a:p>
          <a:p>
            <a:endParaRPr lang="en-US" sz="1800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65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and 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already had a few notes about avoiding AV</a:t>
            </a:r>
          </a:p>
          <a:p>
            <a:r>
              <a:rPr lang="en-US" sz="1800" dirty="0"/>
              <a:t>AV knows about how to do most malicious actions</a:t>
            </a:r>
          </a:p>
          <a:p>
            <a:pPr lvl="1"/>
            <a:r>
              <a:rPr lang="en-US" dirty="0" err="1"/>
              <a:t>CreateRemoteThread</a:t>
            </a:r>
            <a:r>
              <a:rPr lang="en-US" dirty="0"/>
              <a:t> is baby’s first injection</a:t>
            </a:r>
          </a:p>
          <a:p>
            <a:r>
              <a:rPr lang="en-US" sz="1800" dirty="0"/>
              <a:t>Since we can’t hide what we’re doing we have two options:</a:t>
            </a:r>
          </a:p>
          <a:p>
            <a:pPr lvl="1"/>
            <a:r>
              <a:rPr lang="en-US" dirty="0"/>
              <a:t>Try to attack/disable the AV directly – hard to maintain</a:t>
            </a:r>
          </a:p>
          <a:p>
            <a:pPr lvl="1"/>
            <a:r>
              <a:rPr lang="en-US" dirty="0"/>
              <a:t>Try to blend in and look legitimate</a:t>
            </a:r>
          </a:p>
          <a:p>
            <a:r>
              <a:rPr lang="en-US" sz="1800" dirty="0"/>
              <a:t>AV’s need to worry about not flagging on false positives</a:t>
            </a:r>
          </a:p>
          <a:p>
            <a:pPr lvl="1"/>
            <a:r>
              <a:rPr lang="en-US" dirty="0"/>
              <a:t>We don’t, so we can abuse these decision-making processes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95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and 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Distributing as a shellcode buffer gives us a lot of options</a:t>
            </a:r>
          </a:p>
          <a:p>
            <a:r>
              <a:rPr lang="en-US" sz="1800" dirty="0"/>
              <a:t>We can append more PEs to our shellcode blob</a:t>
            </a:r>
          </a:p>
          <a:p>
            <a:pPr lvl="1"/>
            <a:r>
              <a:rPr lang="en-US" sz="1800" dirty="0"/>
              <a:t>Minimal code changes</a:t>
            </a:r>
          </a:p>
          <a:p>
            <a:r>
              <a:rPr lang="en-US" sz="1800" dirty="0"/>
              <a:t>Worried about static scanning? Append an encoder</a:t>
            </a:r>
          </a:p>
          <a:p>
            <a:r>
              <a:rPr lang="en-US" sz="1800" dirty="0"/>
              <a:t>Need to be in a different process? Add an injection module</a:t>
            </a:r>
          </a:p>
          <a:p>
            <a:r>
              <a:rPr lang="en-US" sz="1800" dirty="0"/>
              <a:t>Append your config,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Gives you an easy way to build up a buffer per-system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marL="29718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33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Most Red Team (RT) tools use shellcode in some capacity</a:t>
            </a:r>
          </a:p>
          <a:p>
            <a:pPr lvl="1"/>
            <a:r>
              <a:rPr lang="en-US" dirty="0"/>
              <a:t>A tool can be anything, a RAT, a keylogger, a downloader,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1800" dirty="0"/>
              <a:t>Most shellcode tutorials detail writing shellcode in assembly</a:t>
            </a:r>
          </a:p>
          <a:p>
            <a:pPr lvl="1"/>
            <a:r>
              <a:rPr lang="en-US" dirty="0"/>
              <a:t>This isn’t most tutorials</a:t>
            </a:r>
          </a:p>
          <a:p>
            <a:r>
              <a:rPr lang="en-US" dirty="0"/>
              <a:t>We want most of our capabilities to be real executables written in C</a:t>
            </a:r>
          </a:p>
          <a:p>
            <a:pPr lvl="1"/>
            <a:r>
              <a:rPr lang="en-US" dirty="0"/>
              <a:t>Easier to develop, maintain, test,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Shellcode </a:t>
            </a:r>
            <a:r>
              <a:rPr lang="en-US" sz="1800" dirty="0"/>
              <a:t>written</a:t>
            </a:r>
            <a:r>
              <a:rPr lang="en-US" dirty="0"/>
              <a:t> in assembly should be the </a:t>
            </a:r>
            <a:r>
              <a:rPr lang="en-US" i="1" dirty="0"/>
              <a:t>glue</a:t>
            </a:r>
            <a:endParaRPr lang="en-US" dirty="0"/>
          </a:p>
          <a:p>
            <a:pPr lvl="1"/>
            <a:r>
              <a:rPr lang="en-US" dirty="0"/>
              <a:t>Jump from arbitrary address -&gt; real PEs</a:t>
            </a:r>
          </a:p>
        </p:txBody>
      </p:sp>
    </p:spTree>
    <p:extLst>
      <p:ext uri="{BB962C8B-B14F-4D97-AF65-F5344CB8AC3E}">
        <p14:creationId xmlns:p14="http://schemas.microsoft.com/office/powerpoint/2010/main" val="22434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Writing assembly is hard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er</a:t>
            </a:r>
            <a:r>
              <a:rPr lang="en-US" dirty="0"/>
              <a:t> than writing C code</a:t>
            </a:r>
          </a:p>
          <a:p>
            <a:r>
              <a:rPr lang="en-US" sz="1800" dirty="0"/>
              <a:t>Full Red Team tools need to do a lot of </a:t>
            </a:r>
            <a:r>
              <a:rPr lang="en-US" sz="1800" i="1" dirty="0"/>
              <a:t>stuff</a:t>
            </a:r>
            <a:endParaRPr lang="en-US" sz="1800" dirty="0"/>
          </a:p>
          <a:p>
            <a:pPr lvl="1"/>
            <a:r>
              <a:rPr lang="en-US" dirty="0"/>
              <a:t>Keyloggers, screenshots, injection,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1800" dirty="0"/>
              <a:t>Shellcode gives us flexibility in how we can run</a:t>
            </a:r>
          </a:p>
          <a:p>
            <a:pPr lvl="1"/>
            <a:r>
              <a:rPr lang="en-US" dirty="0"/>
              <a:t>Run anywhere in memory</a:t>
            </a:r>
          </a:p>
          <a:p>
            <a:pPr lvl="1"/>
            <a:r>
              <a:rPr lang="en-US" dirty="0"/>
              <a:t>Run after an exploit</a:t>
            </a:r>
          </a:p>
          <a:p>
            <a:r>
              <a:rPr lang="en-US" sz="1800" dirty="0"/>
              <a:t>C code allows us to write sophisticated toolsets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9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Antivirus and other security products are our bane</a:t>
            </a:r>
          </a:p>
          <a:p>
            <a:r>
              <a:rPr lang="en-US" sz="2000" dirty="0"/>
              <a:t>We already mentioned that we want to run in memory</a:t>
            </a:r>
          </a:p>
          <a:p>
            <a:pPr lvl="1"/>
            <a:r>
              <a:rPr lang="en-US" sz="1800" dirty="0"/>
              <a:t>As position independent code</a:t>
            </a:r>
          </a:p>
          <a:p>
            <a:r>
              <a:rPr lang="en-US" sz="2000" dirty="0"/>
              <a:t>Some products look for PE files in buffers to extract and scan</a:t>
            </a:r>
          </a:p>
          <a:p>
            <a:pPr lvl="1"/>
            <a:r>
              <a:rPr lang="en-US" sz="1800" dirty="0"/>
              <a:t>Will need obfuscate these</a:t>
            </a:r>
          </a:p>
          <a:p>
            <a:r>
              <a:rPr lang="en-US" sz="1800" dirty="0"/>
              <a:t>We also want our toolkit to be </a:t>
            </a:r>
            <a:r>
              <a:rPr lang="en-US" sz="1800" i="1" dirty="0"/>
              <a:t>modular</a:t>
            </a:r>
            <a:endParaRPr lang="en-US" sz="1800" dirty="0"/>
          </a:p>
          <a:p>
            <a:pPr lvl="1"/>
            <a:r>
              <a:rPr lang="en-US" sz="1800" dirty="0"/>
              <a:t>No sense getting our keylogger caught when we just want screenshots</a:t>
            </a:r>
          </a:p>
        </p:txBody>
      </p:sp>
    </p:spTree>
    <p:extLst>
      <p:ext uri="{BB962C8B-B14F-4D97-AF65-F5344CB8AC3E}">
        <p14:creationId xmlns:p14="http://schemas.microsoft.com/office/powerpoint/2010/main" val="314948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616" y="534000"/>
            <a:ext cx="8330184" cy="424732"/>
          </a:xfrm>
        </p:spPr>
        <p:txBody>
          <a:bodyPr/>
          <a:lstStyle/>
          <a:p>
            <a:r>
              <a:rPr lang="en-US" dirty="0"/>
              <a:t>Let’s Review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Knowing all of this what does our ideal RAT look like?</a:t>
            </a:r>
          </a:p>
          <a:p>
            <a:r>
              <a:rPr lang="en-US" sz="2000" dirty="0"/>
              <a:t>Run totally in memory</a:t>
            </a:r>
          </a:p>
          <a:p>
            <a:pPr lvl="1"/>
            <a:r>
              <a:rPr lang="en-US" sz="1800" dirty="0"/>
              <a:t>To avoid AV</a:t>
            </a:r>
          </a:p>
          <a:p>
            <a:r>
              <a:rPr lang="en-US" sz="1800" dirty="0"/>
              <a:t>Architected as a sequence of modules</a:t>
            </a:r>
          </a:p>
          <a:p>
            <a:pPr lvl="1"/>
            <a:r>
              <a:rPr lang="en-US" sz="1800" dirty="0"/>
              <a:t>To avoid AV</a:t>
            </a:r>
          </a:p>
          <a:p>
            <a:r>
              <a:rPr lang="en-US" sz="1800" dirty="0"/>
              <a:t>Distributed as a shellcode package</a:t>
            </a:r>
          </a:p>
          <a:p>
            <a:pPr lvl="1"/>
            <a:r>
              <a:rPr lang="en-US" sz="1800" dirty="0"/>
              <a:t>So we can run it however we want</a:t>
            </a:r>
          </a:p>
          <a:p>
            <a:r>
              <a:rPr lang="en-US" sz="1800" dirty="0"/>
              <a:t>Sound easy?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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04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files in 5 minutes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Shellcode is the glue that will take us from </a:t>
            </a:r>
            <a:r>
              <a:rPr lang="en-US" sz="1800" i="1" dirty="0"/>
              <a:t>run anywhere</a:t>
            </a:r>
            <a:r>
              <a:rPr lang="en-US" sz="1800" dirty="0"/>
              <a:t> to </a:t>
            </a:r>
            <a:r>
              <a:rPr lang="en-US" sz="1800" i="1" dirty="0"/>
              <a:t>run as a PE</a:t>
            </a:r>
            <a:endParaRPr lang="en-US" sz="1800" dirty="0"/>
          </a:p>
          <a:p>
            <a:r>
              <a:rPr lang="en-US" sz="1800" dirty="0"/>
              <a:t>Before we can do that we need to know what makes a PE a PE</a:t>
            </a:r>
          </a:p>
          <a:p>
            <a:r>
              <a:rPr lang="en-US" sz="1800" dirty="0"/>
              <a:t>If I want to write code in C can I just copy a DLL and run it in memory?</a:t>
            </a:r>
          </a:p>
          <a:p>
            <a:r>
              <a:rPr lang="en-US" sz="1800" dirty="0"/>
              <a:t>If not, how do I run a PE?</a:t>
            </a:r>
          </a:p>
          <a:p>
            <a:pPr lvl="1"/>
            <a:r>
              <a:rPr lang="en-US" sz="1800" dirty="0"/>
              <a:t>What happens when I double-click a .exe file?</a:t>
            </a:r>
          </a:p>
          <a:p>
            <a:r>
              <a:rPr lang="en-US" sz="1800" dirty="0"/>
              <a:t>Portable Executable (PE) files are the unit of execution on Windows</a:t>
            </a:r>
          </a:p>
          <a:p>
            <a:pPr lvl="1"/>
            <a:r>
              <a:rPr lang="en-US" sz="1800" dirty="0"/>
              <a:t>.</a:t>
            </a:r>
            <a:r>
              <a:rPr lang="en-US" sz="1800" dirty="0" err="1"/>
              <a:t>dll</a:t>
            </a:r>
            <a:r>
              <a:rPr lang="en-US" sz="1800" dirty="0"/>
              <a:t> files, .exe files, .sys files are the main ones</a:t>
            </a:r>
          </a:p>
          <a:p>
            <a:pPr lvl="1"/>
            <a:r>
              <a:rPr lang="en-US" sz="1800" dirty="0"/>
              <a:t>We’ll be focusing on DLLs </a:t>
            </a:r>
          </a:p>
        </p:txBody>
      </p:sp>
    </p:spTree>
    <p:extLst>
      <p:ext uri="{BB962C8B-B14F-4D97-AF65-F5344CB8AC3E}">
        <p14:creationId xmlns:p14="http://schemas.microsoft.com/office/powerpoint/2010/main" val="200523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DLLs – the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Link Libraries (DLLs) are PE files loaded and unloaded at the request of an EXE</a:t>
            </a:r>
          </a:p>
          <a:p>
            <a:pPr lvl="1"/>
            <a:r>
              <a:rPr lang="en-US" dirty="0"/>
              <a:t>DLLs can contain code, data, or both</a:t>
            </a:r>
          </a:p>
          <a:p>
            <a:r>
              <a:rPr lang="en-US" dirty="0"/>
              <a:t>Most RT tools will end up being DLLs</a:t>
            </a:r>
          </a:p>
          <a:p>
            <a:pPr lvl="1"/>
            <a:r>
              <a:rPr lang="en-US" dirty="0"/>
              <a:t>Easier to port, distribute, and execute in a variety of ways</a:t>
            </a:r>
          </a:p>
          <a:p>
            <a:r>
              <a:rPr lang="en-US" dirty="0"/>
              <a:t>DLLs have </a:t>
            </a:r>
            <a:r>
              <a:rPr lang="en-US" i="1" dirty="0"/>
              <a:t>imports</a:t>
            </a:r>
            <a:r>
              <a:rPr lang="en-US" dirty="0"/>
              <a:t> and (usually) </a:t>
            </a:r>
            <a:r>
              <a:rPr lang="en-US" i="1" dirty="0"/>
              <a:t>exports</a:t>
            </a:r>
          </a:p>
          <a:p>
            <a:pPr lvl="1"/>
            <a:r>
              <a:rPr lang="en-US" dirty="0"/>
              <a:t>Imports: APIs used by the DLL’s code (</a:t>
            </a:r>
            <a:r>
              <a:rPr lang="en-US" dirty="0" err="1"/>
              <a:t>CreateFile</a:t>
            </a:r>
            <a:r>
              <a:rPr lang="en-US" dirty="0"/>
              <a:t>, </a:t>
            </a:r>
            <a:r>
              <a:rPr lang="en-US" dirty="0" err="1"/>
              <a:t>CreateThread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Exports: Functions that the DLL exposes for other components to call</a:t>
            </a:r>
          </a:p>
        </p:txBody>
      </p:sp>
    </p:spTree>
    <p:extLst>
      <p:ext uri="{BB962C8B-B14F-4D97-AF65-F5344CB8AC3E}">
        <p14:creationId xmlns:p14="http://schemas.microsoft.com/office/powerpoint/2010/main" val="12681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56565"/>
      </a:dk2>
      <a:lt2>
        <a:srgbClr val="B1B1B1"/>
      </a:lt2>
      <a:accent1>
        <a:srgbClr val="B2282C"/>
      </a:accent1>
      <a:accent2>
        <a:srgbClr val="2E5799"/>
      </a:accent2>
      <a:accent3>
        <a:srgbClr val="F99B1C"/>
      </a:accent3>
      <a:accent4>
        <a:srgbClr val="69823A"/>
      </a:accent4>
      <a:accent5>
        <a:srgbClr val="E61E26"/>
      </a:accent5>
      <a:accent6>
        <a:srgbClr val="D6E2F3"/>
      </a:accent6>
      <a:hlink>
        <a:srgbClr val="1099D6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36D15BC72849A513CA943715BC71" ma:contentTypeVersion="10" ma:contentTypeDescription="Create a new document." ma:contentTypeScope="" ma:versionID="165d834ff7fee5aa4876f81e5e6aab16">
  <xsd:schema xmlns:xsd="http://www.w3.org/2001/XMLSchema" xmlns:xs="http://www.w3.org/2001/XMLSchema" xmlns:p="http://schemas.microsoft.com/office/2006/metadata/properties" xmlns:ns2="e5d69ceb-2787-4d7e-b896-15df767ffe6d" xmlns:ns3="ee3aae77-a1df-41f4-aa3e-21e4ef1f2df8" targetNamespace="http://schemas.microsoft.com/office/2006/metadata/properties" ma:root="true" ma:fieldsID="9e47aeabf1278221e85ab9baf2e3b25f" ns2:_="" ns3:_="">
    <xsd:import namespace="e5d69ceb-2787-4d7e-b896-15df767ffe6d"/>
    <xsd:import namespace="ee3aae77-a1df-41f4-aa3e-21e4ef1f2d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9ceb-2787-4d7e-b896-15df767ffe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aae77-a1df-41f4-aa3e-21e4ef1f2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53985-28B0-4426-BC00-F849C08317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62D910-0533-4145-B833-672607E1A0BB}">
  <ds:schemaRefs>
    <ds:schemaRef ds:uri="http://schemas.microsoft.com/office/2006/metadata/properties"/>
    <ds:schemaRef ds:uri="http://purl.org/dc/elements/1.1/"/>
    <ds:schemaRef ds:uri="e5d69ceb-2787-4d7e-b896-15df767ffe6d"/>
    <ds:schemaRef ds:uri="http://www.w3.org/XML/1998/namespace"/>
    <ds:schemaRef ds:uri="http://purl.org/dc/dcmitype/"/>
    <ds:schemaRef ds:uri="ee3aae77-a1df-41f4-aa3e-21e4ef1f2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A859411-AA14-48EB-B822-27ACB09A7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69ceb-2787-4d7e-b896-15df767ffe6d"/>
    <ds:schemaRef ds:uri="ee3aae77-a1df-41f4-aa3e-21e4ef1f2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2169</Words>
  <Application>Microsoft Office PowerPoint</Application>
  <PresentationFormat>On-screen Show (16:9)</PresentationFormat>
  <Paragraphs>305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.AppleSystemUIFont</vt:lpstr>
      <vt:lpstr>.HelveticaNeueDeskInterface-Regular</vt:lpstr>
      <vt:lpstr>Arial</vt:lpstr>
      <vt:lpstr>Century Gothic</vt:lpstr>
      <vt:lpstr>Century Gothic Regular</vt:lpstr>
      <vt:lpstr>Wingdings</vt:lpstr>
      <vt:lpstr>Office Theme</vt:lpstr>
      <vt:lpstr>Shellcoding And You</vt:lpstr>
      <vt:lpstr>Outline</vt:lpstr>
      <vt:lpstr>What is Shellcode?</vt:lpstr>
      <vt:lpstr>Why Do I Care? </vt:lpstr>
      <vt:lpstr>Why Do I Care? </vt:lpstr>
      <vt:lpstr>A Note About Security</vt:lpstr>
      <vt:lpstr>Let’s Review</vt:lpstr>
      <vt:lpstr>PE files in 5 minutes</vt:lpstr>
      <vt:lpstr>DLLs – the basics</vt:lpstr>
      <vt:lpstr>PE files in 5 minutes</vt:lpstr>
      <vt:lpstr>PE files in 5 minutes</vt:lpstr>
      <vt:lpstr>PE Files in 5 minutes</vt:lpstr>
      <vt:lpstr>PE Files</vt:lpstr>
      <vt:lpstr>Why can’t I just run a DLL? </vt:lpstr>
      <vt:lpstr>Running PE files</vt:lpstr>
      <vt:lpstr>Shellcoding</vt:lpstr>
      <vt:lpstr>Shellcoding – Finding Yourself</vt:lpstr>
      <vt:lpstr>Shellcoding – Finding Yourself</vt:lpstr>
      <vt:lpstr>Shellcoding – Getting Function Pointers</vt:lpstr>
      <vt:lpstr>Getting Function Pointers – the PEB</vt:lpstr>
      <vt:lpstr>Getting Function Pointers – finding kernel32</vt:lpstr>
      <vt:lpstr>Getting Function Pointers – finding kernel32</vt:lpstr>
      <vt:lpstr>Getting Function Pointers – Writing GetProcAddress</vt:lpstr>
      <vt:lpstr>Shellcoding – ASM SUX</vt:lpstr>
      <vt:lpstr>Shellcoding – Writing PIC in C</vt:lpstr>
      <vt:lpstr>Writing PIC in C – What’s the Problem?</vt:lpstr>
      <vt:lpstr>Writing PIC in C – What’s the Problem?</vt:lpstr>
      <vt:lpstr>Writing PIC in C – How do I fix these?</vt:lpstr>
      <vt:lpstr>Writing PIC in C – How do I fix these?</vt:lpstr>
      <vt:lpstr>Writing PIC in C – Tips and tricks</vt:lpstr>
      <vt:lpstr>Now What?</vt:lpstr>
      <vt:lpstr>The Story So Far</vt:lpstr>
      <vt:lpstr>The Story So Far</vt:lpstr>
      <vt:lpstr>AV and Me</vt:lpstr>
      <vt:lpstr>AV and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Kip</dc:creator>
  <cp:lastModifiedBy>Ryan Warns</cp:lastModifiedBy>
  <cp:revision>254</cp:revision>
  <cp:lastPrinted>2017-12-22T01:44:16Z</cp:lastPrinted>
  <dcterms:created xsi:type="dcterms:W3CDTF">2015-10-26T15:05:25Z</dcterms:created>
  <dcterms:modified xsi:type="dcterms:W3CDTF">2019-02-26T19:26:38Z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0x010100E8B136D15BC72849A513CA943715BC71</vt:lpwstr>
  </property>
</Properties>
</file>