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8" r:id="rId5"/>
    <p:sldId id="269" r:id="rId6"/>
    <p:sldId id="271" r:id="rId7"/>
    <p:sldId id="270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17.09.2024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340768"/>
            <a:ext cx="201622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Throwable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420888"/>
            <a:ext cx="115212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996952"/>
            <a:ext cx="1656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OutOfMemoryError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501008"/>
            <a:ext cx="1656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StackOverflowError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005064"/>
            <a:ext cx="1656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ThreadDeath</a:t>
            </a:r>
          </a:p>
        </p:txBody>
      </p:sp>
      <p:cxnSp>
        <p:nvCxnSpPr>
          <p:cNvPr id="12" name="Прямая со стрелкой 11"/>
          <p:cNvCxnSpPr>
            <a:stCxn id="5" idx="2"/>
            <a:endCxn id="6" idx="0"/>
          </p:cNvCxnSpPr>
          <p:nvPr/>
        </p:nvCxnSpPr>
        <p:spPr>
          <a:xfrm flipH="1">
            <a:off x="1331640" y="1648545"/>
            <a:ext cx="3096344" cy="772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2040" y="2276872"/>
            <a:ext cx="201622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Exception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9752" y="2996952"/>
            <a:ext cx="151216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RuntimeException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0032" y="2924944"/>
            <a:ext cx="108012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IOException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9752" y="3501008"/>
            <a:ext cx="23042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NullPointerException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4365104"/>
            <a:ext cx="23042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IllegalArgumentException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9752" y="3933056"/>
            <a:ext cx="23042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IndexOutOfBoundsException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797152"/>
            <a:ext cx="23042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ArithmeticException</a:t>
            </a:r>
          </a:p>
        </p:txBody>
      </p:sp>
      <p:cxnSp>
        <p:nvCxnSpPr>
          <p:cNvPr id="23" name="Прямая со стрелкой 22"/>
          <p:cNvCxnSpPr>
            <a:stCxn id="5" idx="2"/>
            <a:endCxn id="14" idx="0"/>
          </p:cNvCxnSpPr>
          <p:nvPr/>
        </p:nvCxnSpPr>
        <p:spPr>
          <a:xfrm>
            <a:off x="4427984" y="1648545"/>
            <a:ext cx="1512168" cy="628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4" idx="2"/>
            <a:endCxn id="15" idx="0"/>
          </p:cNvCxnSpPr>
          <p:nvPr/>
        </p:nvCxnSpPr>
        <p:spPr>
          <a:xfrm flipH="1">
            <a:off x="3095836" y="2584649"/>
            <a:ext cx="2844316" cy="412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9752" y="5229200"/>
            <a:ext cx="23042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ClassCastException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1520" y="4509120"/>
            <a:ext cx="1656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InternalError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4328" y="2924944"/>
            <a:ext cx="129614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SQLException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4221088"/>
            <a:ext cx="1728192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InterruptedException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20072" y="3645024"/>
            <a:ext cx="180020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RemoteException</a:t>
            </a:r>
          </a:p>
        </p:txBody>
      </p:sp>
      <p:cxnSp>
        <p:nvCxnSpPr>
          <p:cNvPr id="42" name="Прямая со стрелкой 41"/>
          <p:cNvCxnSpPr>
            <a:stCxn id="14" idx="2"/>
            <a:endCxn id="16" idx="0"/>
          </p:cNvCxnSpPr>
          <p:nvPr/>
        </p:nvCxnSpPr>
        <p:spPr>
          <a:xfrm flipH="1">
            <a:off x="5400092" y="2584649"/>
            <a:ext cx="54006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40" idx="0"/>
          </p:cNvCxnSpPr>
          <p:nvPr/>
        </p:nvCxnSpPr>
        <p:spPr>
          <a:xfrm>
            <a:off x="5940152" y="2584649"/>
            <a:ext cx="180020" cy="10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4" idx="2"/>
            <a:endCxn id="38" idx="0"/>
          </p:cNvCxnSpPr>
          <p:nvPr/>
        </p:nvCxnSpPr>
        <p:spPr>
          <a:xfrm>
            <a:off x="5940152" y="2584649"/>
            <a:ext cx="2232248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4" idx="2"/>
            <a:endCxn id="39" idx="0"/>
          </p:cNvCxnSpPr>
          <p:nvPr/>
        </p:nvCxnSpPr>
        <p:spPr>
          <a:xfrm>
            <a:off x="5940152" y="2584649"/>
            <a:ext cx="1872208" cy="163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6093296"/>
            <a:ext cx="44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Проверяемые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checked)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 не проверяемые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Вложенные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public class Main { </a:t>
            </a:r>
          </a:p>
          <a:p>
            <a:pPr>
              <a:buNone/>
            </a:pPr>
            <a:r>
              <a:rPr lang="en-US" sz="2800" dirty="0" smtClean="0"/>
              <a:t>	private int value; </a:t>
            </a:r>
          </a:p>
          <a:p>
            <a:pPr>
              <a:buNone/>
            </a:pPr>
            <a:r>
              <a:rPr lang="en-US" sz="2800" dirty="0" smtClean="0"/>
              <a:t>     public int mainCalc() { … 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class Nested { </a:t>
            </a:r>
          </a:p>
          <a:p>
            <a:pPr>
              <a:buNone/>
            </a:pPr>
            <a:r>
              <a:rPr lang="en-US" sz="2800" dirty="0" smtClean="0"/>
              <a:t>		int calc() {</a:t>
            </a:r>
          </a:p>
          <a:p>
            <a:pPr>
              <a:buNone/>
            </a:pPr>
            <a:r>
              <a:rPr lang="en-US" sz="2800" dirty="0" smtClean="0"/>
              <a:t>		    return value + mainCal();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// Main.this.value;</a:t>
            </a:r>
          </a:p>
          <a:p>
            <a:pPr>
              <a:buNone/>
            </a:pPr>
            <a:r>
              <a:rPr lang="en-US" sz="2800" dirty="0" smtClean="0"/>
              <a:t>		}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Статические вложенные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public class Outer2 { </a:t>
            </a:r>
          </a:p>
          <a:p>
            <a:pPr marL="457200" lvl="0" indent="-457200">
              <a:buNone/>
            </a:pPr>
            <a:r>
              <a:rPr lang="en-US" sz="2400" dirty="0" smtClean="0"/>
              <a:t>	public static final int VALUE = 1; </a:t>
            </a:r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r>
              <a:rPr lang="en-US" sz="2400" dirty="0" smtClean="0"/>
              <a:t>	public </a:t>
            </a:r>
            <a:r>
              <a:rPr lang="en-US" sz="2400" b="1" dirty="0" smtClean="0"/>
              <a:t>static</a:t>
            </a:r>
            <a:r>
              <a:rPr lang="en-US" sz="2400" dirty="0" smtClean="0"/>
              <a:t> class Nested2{ </a:t>
            </a:r>
          </a:p>
          <a:p>
            <a:pPr marL="457200" lvl="0" indent="-457200">
              <a:buNone/>
            </a:pPr>
            <a:r>
              <a:rPr lang="en-US" sz="2400" dirty="0" smtClean="0"/>
              <a:t>		public int calc() {</a:t>
            </a:r>
          </a:p>
          <a:p>
            <a:pPr marL="457200" lvl="0" indent="-457200">
              <a:buNone/>
            </a:pPr>
            <a:r>
              <a:rPr lang="en-US" sz="2400" dirty="0" smtClean="0"/>
              <a:t>			return VALUE;</a:t>
            </a:r>
          </a:p>
          <a:p>
            <a:pPr marL="457200" lvl="0" indent="-457200">
              <a:buNone/>
            </a:pPr>
            <a:r>
              <a:rPr lang="en-US" sz="2400" dirty="0" smtClean="0"/>
              <a:t>		}</a:t>
            </a:r>
          </a:p>
          <a:p>
            <a:pPr marL="457200" lvl="0" indent="-45720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}</a:t>
            </a:r>
            <a:endParaRPr lang="en-US" sz="2400" dirty="0" smtClean="0"/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r>
              <a:rPr lang="ru-RU" sz="2400" dirty="0" smtClean="0"/>
              <a:t> }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Локальные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3970784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public class Main { </a:t>
            </a:r>
          </a:p>
          <a:p>
            <a:pPr>
              <a:buNone/>
            </a:pPr>
            <a:r>
              <a:rPr lang="en-US" sz="1800" dirty="0" smtClean="0"/>
              <a:t>    private int value; </a:t>
            </a:r>
          </a:p>
          <a:p>
            <a:pPr>
              <a:buNone/>
            </a:pPr>
            <a:r>
              <a:rPr lang="en-US" sz="1800" dirty="0" smtClean="0"/>
              <a:t>    public int mainCalc() { …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public int anoverCalc() {</a:t>
            </a:r>
          </a:p>
          <a:p>
            <a:pPr>
              <a:buNone/>
            </a:pPr>
            <a:r>
              <a:rPr lang="en-US" sz="1800" dirty="0" smtClean="0"/>
              <a:t>        class Nested { </a:t>
            </a:r>
          </a:p>
          <a:p>
            <a:pPr>
              <a:buNone/>
            </a:pPr>
            <a:r>
              <a:rPr lang="en-US" sz="1800" dirty="0" smtClean="0"/>
              <a:t>             int calc() {</a:t>
            </a:r>
          </a:p>
          <a:p>
            <a:pPr>
              <a:buNone/>
            </a:pPr>
            <a:r>
              <a:rPr lang="en-US" sz="1800" dirty="0" smtClean="0"/>
              <a:t>                 return value + mainCal();</a:t>
            </a:r>
          </a:p>
          <a:p>
            <a:pPr>
              <a:buNone/>
            </a:pPr>
            <a:r>
              <a:rPr lang="en-US" sz="1800" dirty="0" smtClean="0"/>
              <a:t>             }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    return new Nested().calc();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44008" y="1196752"/>
            <a:ext cx="403244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static {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class LocalInit{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LocalInit(){</a:t>
            </a:r>
          </a:p>
          <a:p>
            <a:pPr marL="457200" lvl="0" indent="-457200"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System.out.println</a:t>
            </a:r>
            <a:r>
              <a:rPr lang="en-US" dirty="0" smtClean="0"/>
              <a:t>("Hello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LocalInit localInit = new LocalInit();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   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Анонимные (безымянные)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public class Main extends JFrame {</a:t>
            </a:r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r>
              <a:rPr lang="en-US" sz="2400" dirty="0" smtClean="0"/>
              <a:t>    public static void main(String[] args)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Main main = new Main();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main.addFocusListener(</a:t>
            </a:r>
            <a:r>
              <a:rPr lang="en-US" sz="2400" b="1" dirty="0" smtClean="0"/>
              <a:t>new FocusAdapter()</a:t>
            </a:r>
            <a:r>
              <a:rPr lang="en-US" sz="2400" dirty="0" smtClean="0"/>
              <a:t>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@Override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public void focusGained(FocusEvent e)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    System.out.println("focusGained");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}</a:t>
            </a:r>
          </a:p>
          <a:p>
            <a:pPr marL="457200" lvl="0" indent="-457200">
              <a:buNone/>
            </a:pPr>
            <a:r>
              <a:rPr lang="en-US" sz="2400" dirty="0" smtClean="0"/>
              <a:t>        });</a:t>
            </a:r>
          </a:p>
          <a:p>
            <a:pPr marL="457200" lvl="0" indent="-457200">
              <a:buNone/>
            </a:pPr>
            <a:r>
              <a:rPr lang="en-US" sz="2400" dirty="0" smtClean="0"/>
              <a:t>    }</a:t>
            </a:r>
          </a:p>
          <a:p>
            <a:pPr marL="457200" lvl="0" indent="-457200"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Лямбды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public class Main {</a:t>
            </a:r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r>
              <a:rPr lang="en-US" sz="2400" dirty="0" smtClean="0"/>
              <a:t>    public static void main(String[] args)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Thread thread = new Thread(() -&gt;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System.out.println("thread run");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});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thread.start();</a:t>
            </a:r>
          </a:p>
          <a:p>
            <a:pPr marL="457200" lvl="0" indent="-457200">
              <a:buNone/>
            </a:pPr>
            <a:r>
              <a:rPr lang="en-US" sz="2400" dirty="0" smtClean="0"/>
              <a:t>    }</a:t>
            </a:r>
          </a:p>
          <a:p>
            <a:pPr marL="457200" lvl="0" indent="-457200"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Лямбды</a:t>
            </a:r>
            <a:r>
              <a:rPr lang="en-US" dirty="0" smtClean="0"/>
              <a:t> 2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400" dirty="0" smtClean="0"/>
              <a:t>	 String[] values = new String[10];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Arrays.sort(values, (v1, v2) -&gt; v1.length() - v2.length());</a:t>
            </a:r>
          </a:p>
          <a:p>
            <a:pPr marL="457200" lvl="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r>
              <a:rPr lang="en-US" sz="2400" dirty="0" smtClean="0"/>
              <a:t>	 Arrays.sort(values, (String v1, String v2) -&gt; {</a:t>
            </a:r>
          </a:p>
          <a:p>
            <a:pPr marL="457200" lvl="0" indent="-457200">
              <a:buNone/>
            </a:pPr>
            <a:r>
              <a:rPr lang="en-US" sz="2400" dirty="0" smtClean="0"/>
              <a:t>            return v1.length() - v2.length();</a:t>
            </a:r>
          </a:p>
          <a:p>
            <a:pPr marL="457200" lvl="0" indent="-457200">
              <a:buNone/>
            </a:pPr>
            <a:r>
              <a:rPr lang="en-US" sz="2400" dirty="0" smtClean="0"/>
              <a:t>        });</a:t>
            </a:r>
          </a:p>
          <a:p>
            <a:pPr marL="457200" lvl="0" indent="-45720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Указание типа для выбора нужного перегруженного метода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Лямбды</a:t>
            </a:r>
            <a:r>
              <a:rPr lang="en-US" dirty="0" smtClean="0"/>
              <a:t> 3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Использование переменных внутри лямбды</a:t>
            </a:r>
          </a:p>
          <a:p>
            <a:pPr marL="457200" lvl="0" indent="-457200">
              <a:buNone/>
            </a:pPr>
            <a:r>
              <a:rPr lang="en-US" sz="2000" dirty="0" smtClean="0"/>
              <a:t>	int v = 1;</a:t>
            </a:r>
          </a:p>
          <a:p>
            <a:pPr marL="457200" lvl="0" indent="-457200">
              <a:buNone/>
            </a:pPr>
            <a:r>
              <a:rPr lang="en-US" sz="2000" dirty="0" smtClean="0"/>
              <a:t>       //v = 2;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v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final</a:t>
            </a:r>
          </a:p>
          <a:p>
            <a:pPr marL="457200" lvl="0" indent="-457200">
              <a:buNone/>
            </a:pPr>
            <a:r>
              <a:rPr lang="en-US" sz="2000" dirty="0" smtClean="0"/>
              <a:t>	Arrays.sort(values, (String v1, String v2) -&gt; v);</a:t>
            </a:r>
          </a:p>
          <a:p>
            <a:pPr marL="457200" indent="-457200">
              <a:buNone/>
            </a:pPr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Обращение к методу (объекта или класса)</a:t>
            </a:r>
            <a:endParaRPr lang="en-US" sz="1400" dirty="0" smtClean="0"/>
          </a:p>
          <a:p>
            <a:pPr marL="457200" lvl="0" indent="-457200">
              <a:buNone/>
            </a:pPr>
            <a:r>
              <a:rPr lang="en-US" sz="2000" dirty="0" smtClean="0"/>
              <a:t>	Arrays.sort(values, String::compareToIgnoreCase);</a:t>
            </a:r>
          </a:p>
          <a:p>
            <a:pPr marL="457200" lvl="0" indent="-457200">
              <a:buNone/>
            </a:pPr>
            <a:r>
              <a:rPr lang="en-US" sz="2000" dirty="0" smtClean="0"/>
              <a:t>------------------------------------------------------------------------------</a:t>
            </a:r>
          </a:p>
          <a:p>
            <a:pPr marL="457200" lvl="0" indent="-457200">
              <a:buNone/>
            </a:pPr>
            <a:r>
              <a:rPr lang="en-US" sz="2000" dirty="0" smtClean="0"/>
              <a:t>public static class Car {</a:t>
            </a:r>
          </a:p>
          <a:p>
            <a:pPr marL="457200" lvl="0" indent="-457200">
              <a:buNone/>
            </a:pPr>
            <a:r>
              <a:rPr lang="en-US" sz="2000" dirty="0" smtClean="0"/>
              <a:t>    public void stop() {}</a:t>
            </a:r>
          </a:p>
          <a:p>
            <a:pPr marL="457200" lvl="0" indent="-457200">
              <a:buNone/>
            </a:pPr>
            <a:r>
              <a:rPr lang="en-US" sz="2000" dirty="0" smtClean="0"/>
              <a:t>}</a:t>
            </a:r>
          </a:p>
          <a:p>
            <a:pPr marL="457200" lvl="0" indent="-457200">
              <a:buNone/>
            </a:pPr>
            <a:endParaRPr lang="en-US" sz="2000" dirty="0" smtClean="0"/>
          </a:p>
          <a:p>
            <a:pPr marL="457200" lvl="0" indent="-457200">
              <a:buNone/>
            </a:pPr>
            <a:r>
              <a:rPr lang="en-US" sz="2000" dirty="0" smtClean="0"/>
              <a:t>List&lt;Car&gt; list = …</a:t>
            </a:r>
          </a:p>
          <a:p>
            <a:pPr marL="457200" lvl="0" indent="-457200">
              <a:buNone/>
            </a:pPr>
            <a:r>
              <a:rPr lang="en-US" sz="2000" dirty="0" smtClean="0"/>
              <a:t>list.forEach(Car::stop());</a:t>
            </a:r>
          </a:p>
          <a:p>
            <a:pPr marL="457200" lvl="0" indent="-45720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private void test (byte[] buf, String name) </a:t>
            </a:r>
            <a:r>
              <a:rPr lang="en-US" sz="1600" b="1" dirty="0" smtClean="0"/>
              <a:t>throws IOException </a:t>
            </a:r>
            <a:r>
              <a:rPr lang="en-US" sz="1600" dirty="0" smtClean="0"/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InputStream stream = new FileInputStream(name);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stream.read(buf);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stream.close();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  <a:endParaRPr lang="ru-RU" sz="1600" dirty="0" smtClean="0"/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throws IOException, IndexOutOfBoundsException {</a:t>
            </a:r>
            <a:endParaRPr lang="ru-RU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private void test (byte[] buf, String name) </a:t>
            </a:r>
            <a:r>
              <a:rPr lang="en-US" sz="1600" b="1" dirty="0" smtClean="0"/>
              <a:t>throws IOException </a:t>
            </a:r>
            <a:r>
              <a:rPr lang="en-US" sz="1600" dirty="0" smtClean="0"/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InputStream stream = null;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try</a:t>
            </a:r>
            <a:r>
              <a:rPr lang="en-US" sz="1600" dirty="0" smtClean="0"/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 = new FileInputStream(name);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stream.read(buf);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 </a:t>
            </a:r>
            <a:r>
              <a:rPr lang="en-US" sz="1600" b="1" dirty="0" smtClean="0"/>
              <a:t>finally</a:t>
            </a:r>
            <a:r>
              <a:rPr lang="en-US" sz="1600" dirty="0" smtClean="0"/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if (stream != null) stream.close();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private void test (byte[] buf, String name)</a:t>
            </a:r>
            <a:r>
              <a:rPr lang="en-US" sz="1600" b="1" dirty="0" smtClean="0"/>
              <a:t> </a:t>
            </a:r>
            <a:r>
              <a:rPr lang="en-US" sz="1600" dirty="0" smtClean="0"/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InputStream stream = null;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try</a:t>
            </a:r>
            <a:r>
              <a:rPr lang="en-US" sz="1600" dirty="0" smtClean="0"/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 = new FileInputStream(name);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stream.read(buf);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 </a:t>
            </a:r>
            <a:r>
              <a:rPr lang="en-US" sz="1600" b="1" dirty="0" smtClean="0"/>
              <a:t>catch</a:t>
            </a:r>
            <a:r>
              <a:rPr lang="en-US" sz="1600" dirty="0" smtClean="0"/>
              <a:t> (IOException ex)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System.out.println("</a:t>
            </a:r>
            <a:r>
              <a:rPr lang="ru-RU" sz="1600" dirty="0" smtClean="0"/>
              <a:t>Ошибка: " + </a:t>
            </a:r>
            <a:r>
              <a:rPr lang="en-US" sz="1600" dirty="0" smtClean="0"/>
              <a:t>ex.getMessage());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 </a:t>
            </a:r>
            <a:r>
              <a:rPr lang="en-US" sz="1600" b="1" dirty="0" smtClean="0"/>
              <a:t>finally</a:t>
            </a:r>
            <a:r>
              <a:rPr lang="en-US" sz="1600" dirty="0" smtClean="0"/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if (stream != null) stream.close();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  <a:endParaRPr lang="ru-RU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private void test(byte[] buf, String name)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try (InputStream stream = new FileInputStream(name))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stream.read(buf);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 catch (IOException ex) {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//AutoCloseable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System.out.println("</a:t>
            </a:r>
            <a:r>
              <a:rPr lang="ru-RU" sz="1600" dirty="0" smtClean="0"/>
              <a:t>Ошибка: " + </a:t>
            </a:r>
            <a:r>
              <a:rPr lang="en-US" sz="1600" dirty="0" smtClean="0"/>
              <a:t>ex.getMessage());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6203032" cy="54006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private void test(byte[] buf, String name) </a:t>
            </a:r>
            <a:r>
              <a:rPr lang="en-US" sz="1400" b="1" dirty="0" smtClean="0"/>
              <a:t>throws IOException</a:t>
            </a:r>
            <a:r>
              <a:rPr lang="en-US" sz="1400" dirty="0" smtClean="0"/>
              <a:t>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try (InputStream stream = new FileInputStream(name))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    stream.read(buf);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----------------------------------------------------------------------------------------------------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try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   …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 catch (IOException | MarshalException ex)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System.out.println("</a:t>
            </a:r>
            <a:r>
              <a:rPr lang="ru-RU" sz="1400" dirty="0" smtClean="0"/>
              <a:t>Ошибка: " + </a:t>
            </a:r>
            <a:r>
              <a:rPr lang="en-US" sz="1400" dirty="0" smtClean="0"/>
              <a:t>ex.getMessage());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>
              <a:spcBef>
                <a:spcPts val="300"/>
              </a:spcBef>
              <a:buNone/>
            </a:pPr>
            <a:endParaRPr lang="en-US" sz="1400" dirty="0" smtClean="0"/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----------------------------------------------------------------------------------------------------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private static final Logger LOGGER = Logger.getLogger(App.class.getName());</a:t>
            </a:r>
          </a:p>
          <a:p>
            <a:pPr>
              <a:spcBef>
                <a:spcPts val="300"/>
              </a:spcBef>
              <a:buNone/>
            </a:pPr>
            <a:endParaRPr lang="en-US" sz="1400" dirty="0" smtClean="0"/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try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   …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 catch (Throwable ex)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LOGGER.log(ex); 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smtClean="0"/>
              <a:t>throw</a:t>
            </a:r>
            <a:r>
              <a:rPr lang="en-US" sz="1400" dirty="0" smtClean="0"/>
              <a:t> ex;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83968" y="4509120"/>
            <a:ext cx="4608512" cy="1863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catch (Throwable ex)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LOGGER.log(ex);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UserException(ex);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716016" y="2348880"/>
            <a:ext cx="4248472" cy="1863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try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   …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 catch (IOException)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System.out.println("</a:t>
            </a:r>
            <a:r>
              <a:rPr lang="ru-RU" sz="1400" dirty="0" smtClean="0"/>
              <a:t>Ошибка: " + </a:t>
            </a:r>
            <a:r>
              <a:rPr lang="en-US" sz="1400" dirty="0" smtClean="0"/>
              <a:t>fileName);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</a:t>
            </a:r>
            <a:r>
              <a:rPr lang="ru-RU" sz="1400" dirty="0" smtClean="0"/>
              <a:t> </a:t>
            </a:r>
            <a:r>
              <a:rPr lang="en-US" sz="1400" dirty="0" smtClean="0"/>
              <a:t>catch (MarshalException ex) {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    System.out.println("</a:t>
            </a:r>
            <a:r>
              <a:rPr lang="ru-RU" sz="1400" dirty="0" smtClean="0"/>
              <a:t>Ошибка: " + </a:t>
            </a:r>
            <a:r>
              <a:rPr lang="en-US" sz="1400" dirty="0" smtClean="0"/>
              <a:t>ex.getMessage());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Генерация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class UserException extends Exception {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UserException(String message)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super(message);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UserException(Throwable cause)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super(cause);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if (a &lt; 5 || a &gt; 100)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throw new UserException(</a:t>
            </a:r>
            <a:r>
              <a:rPr lang="ru-RU" sz="1600" dirty="0" smtClean="0"/>
              <a:t>"Введены некорректные данные"</a:t>
            </a:r>
            <a:r>
              <a:rPr lang="en-US" sz="1600" dirty="0" smtClean="0"/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interface 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public static final </a:t>
            </a:r>
            <a:r>
              <a:rPr lang="en-US" sz="1600" dirty="0" smtClean="0"/>
              <a:t>int LEFT = 1;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public static final </a:t>
            </a:r>
            <a:r>
              <a:rPr lang="en-US" sz="1600" dirty="0" smtClean="0"/>
              <a:t>int RIGHT = 2;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public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int turn(int direction, double radius);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default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public</a:t>
            </a:r>
            <a:r>
              <a:rPr lang="en-US" sz="1600" dirty="0" smtClean="0"/>
              <a:t> int turn(int direction)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return turn(direction, 10.0);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public </a:t>
            </a:r>
            <a:r>
              <a:rPr lang="en-US" sz="1600" dirty="0" smtClean="0"/>
              <a:t>static String directionName(int direction)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return direction == 1 ? "LEFT"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        : (direction == 2 ? "RIGHT" : null);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 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 public static </a:t>
            </a:r>
            <a:r>
              <a:rPr lang="en-US" sz="1600" dirty="0" smtClean="0"/>
              <a:t>class Coord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int x, y;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//constants, method signatures, default methods, static methods, nested types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4906888" cy="54006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</a:t>
            </a:r>
            <a:r>
              <a:rPr lang="en-US" sz="1600" b="1" dirty="0" smtClean="0"/>
              <a:t>abstract</a:t>
            </a:r>
            <a:r>
              <a:rPr lang="en-US" sz="1600" dirty="0" smtClean="0"/>
              <a:t> class AbstractCar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static final int LEFT = 1;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static final int RIGHT = 2;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</a:t>
            </a:r>
            <a:r>
              <a:rPr lang="en-US" sz="1600" b="1" dirty="0" smtClean="0"/>
              <a:t>abstract</a:t>
            </a:r>
            <a:r>
              <a:rPr lang="en-US" sz="1600" dirty="0" smtClean="0"/>
              <a:t> int turn(int direction, double radius);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int turn(int direction)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return turn(direction, 10.0);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 class MyCar </a:t>
            </a:r>
            <a:r>
              <a:rPr lang="en-US" sz="1600" b="1" dirty="0" smtClean="0"/>
              <a:t>extends</a:t>
            </a:r>
            <a:r>
              <a:rPr lang="en-US" sz="1600" dirty="0" smtClean="0"/>
              <a:t> AbstractCar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int turn(int direction, double radius)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 …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public int fastTurn(int direction)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 </a:t>
            </a:r>
            <a:r>
              <a:rPr lang="en-US" sz="1600" b="1" dirty="0" smtClean="0"/>
              <a:t>super</a:t>
            </a:r>
            <a:r>
              <a:rPr lang="en-US" sz="1600" dirty="0" smtClean="0"/>
              <a:t>.turn(direction) 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 ….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16016" y="4005064"/>
            <a:ext cx="4125144" cy="230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 class MyCar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int turn(int direction, double radius)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…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BigCar extends Car, BigMachine { …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Интерфейсы</a:t>
            </a:r>
            <a:r>
              <a:rPr lang="en-US" dirty="0" smtClean="0"/>
              <a:t> (default)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interface 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int turn(int direction, double radius);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int turn(int direction);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interface SmallCar extends 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default int turn(int direction) {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Можно добавлять реализации по умолчанию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return turn(direction, 10.0);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interface VerySmallCar extends SmallCar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default int turn(int direction) {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можно перекрывать в классах и интерфейсах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    return turn(direction, 5.0);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public interface SpecialSmallCar extends SmallCar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    int turn(int direction);</a:t>
            </a:r>
            <a:r>
              <a:rPr lang="ru-RU" sz="1600" dirty="0" smtClean="0"/>
              <a:t>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Можно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удалять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реализации по умолчанию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Вложенные классы java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2400" dirty="0" smtClean="0"/>
              <a:t>Класс называется вложенным (nested), если он определен внутри другого класса.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В Java существуют 4 типа вложенных (nested) классов:</a:t>
            </a:r>
            <a:endParaRPr lang="en-US" sz="2400" dirty="0" smtClean="0"/>
          </a:p>
          <a:p>
            <a:r>
              <a:rPr lang="ru-RU" sz="2400" dirty="0" smtClean="0"/>
              <a:t>Вложенные классы</a:t>
            </a:r>
          </a:p>
          <a:p>
            <a:r>
              <a:rPr lang="ru-RU" sz="2400" dirty="0" smtClean="0"/>
              <a:t>Статические вложенные классы</a:t>
            </a:r>
          </a:p>
          <a:p>
            <a:r>
              <a:rPr lang="ru-RU" sz="2400" dirty="0" smtClean="0"/>
              <a:t>Локальные классы</a:t>
            </a:r>
          </a:p>
          <a:p>
            <a:r>
              <a:rPr lang="ru-RU" sz="2400" dirty="0" smtClean="0"/>
              <a:t>Анонимные (безымянные) классы</a:t>
            </a:r>
          </a:p>
          <a:p>
            <a:pPr marL="457200" indent="-457200">
              <a:buAutoNum type="arabicPeriod"/>
            </a:pPr>
            <a:endParaRPr 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979</Words>
  <Application>Microsoft Office PowerPoint</Application>
  <PresentationFormat>Экран (4:3)</PresentationFormat>
  <Paragraphs>279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Исключительные ситуации</vt:lpstr>
      <vt:lpstr>Обработка ошибок</vt:lpstr>
      <vt:lpstr>Обработка ошибок</vt:lpstr>
      <vt:lpstr>Обработка ошибок</vt:lpstr>
      <vt:lpstr>Генерация исключений</vt:lpstr>
      <vt:lpstr>Интерфейсы</vt:lpstr>
      <vt:lpstr>Абстрактные классы</vt:lpstr>
      <vt:lpstr>Интерфейсы (default)</vt:lpstr>
      <vt:lpstr>Вложенные классы java</vt:lpstr>
      <vt:lpstr>Вложенные классы</vt:lpstr>
      <vt:lpstr>Статические вложенные классы</vt:lpstr>
      <vt:lpstr>Локальные классы</vt:lpstr>
      <vt:lpstr>Анонимные (безымянные) классы</vt:lpstr>
      <vt:lpstr>Лямбды</vt:lpstr>
      <vt:lpstr>Лямбды 2</vt:lpstr>
      <vt:lpstr>Лямбды 3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177</cp:revision>
  <dcterms:created xsi:type="dcterms:W3CDTF">2023-09-19T09:20:31Z</dcterms:created>
  <dcterms:modified xsi:type="dcterms:W3CDTF">2024-09-17T11:41:34Z</dcterms:modified>
</cp:coreProperties>
</file>