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9" r:id="rId4"/>
    <p:sldId id="285" r:id="rId5"/>
    <p:sldId id="268" r:id="rId6"/>
    <p:sldId id="266" r:id="rId7"/>
    <p:sldId id="270" r:id="rId8"/>
    <p:sldId id="271" r:id="rId9"/>
    <p:sldId id="273" r:id="rId10"/>
    <p:sldId id="274" r:id="rId11"/>
    <p:sldId id="272" r:id="rId12"/>
    <p:sldId id="276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19.09.2024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Системы сборки проектов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/>
              <a:t>Сборка проекта != компиляция</a:t>
            </a:r>
          </a:p>
          <a:p>
            <a:r>
              <a:rPr lang="ru-RU" sz="1600" dirty="0" smtClean="0"/>
              <a:t>Проверка</a:t>
            </a:r>
          </a:p>
          <a:p>
            <a:r>
              <a:rPr lang="ru-RU" sz="1600" dirty="0" smtClean="0"/>
              <a:t>Генерация исходников (по декларациям) или автоматическая модификация</a:t>
            </a:r>
          </a:p>
          <a:p>
            <a:r>
              <a:rPr lang="ru-RU" sz="1600" dirty="0" smtClean="0"/>
              <a:t>Генерация различных версий кода в зависимости от платформы (или версии </a:t>
            </a:r>
            <a:r>
              <a:rPr lang="en-US" sz="1600" dirty="0" smtClean="0"/>
              <a:t>Java)</a:t>
            </a:r>
            <a:endParaRPr lang="ru-RU" sz="1600" dirty="0" smtClean="0"/>
          </a:p>
          <a:p>
            <a:r>
              <a:rPr lang="ru-RU" sz="1600" dirty="0" smtClean="0"/>
              <a:t>Компиляция файлов</a:t>
            </a:r>
          </a:p>
          <a:p>
            <a:r>
              <a:rPr lang="ru-RU" sz="1600" dirty="0" smtClean="0"/>
              <a:t>Разрешение зависимостей (репозитории)</a:t>
            </a:r>
          </a:p>
          <a:p>
            <a:r>
              <a:rPr lang="ru-RU" sz="1600" dirty="0" smtClean="0"/>
              <a:t>Сборка пакетов (</a:t>
            </a:r>
            <a:r>
              <a:rPr lang="en-US" sz="1600" dirty="0" smtClean="0"/>
              <a:t>jar, war, ear </a:t>
            </a:r>
            <a:r>
              <a:rPr lang="ru-RU" sz="1600" dirty="0" smtClean="0"/>
              <a:t>и т.д)</a:t>
            </a:r>
          </a:p>
          <a:p>
            <a:r>
              <a:rPr lang="ru-RU" sz="1600" dirty="0" smtClean="0"/>
              <a:t>Компиляция и запуск тестов</a:t>
            </a:r>
          </a:p>
          <a:p>
            <a:r>
              <a:rPr lang="ru-RU" sz="1600" dirty="0" smtClean="0"/>
              <a:t>Развертывание (вкладывание пакетов на сервер или в репозиторий)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Классический вариант </a:t>
            </a:r>
            <a:r>
              <a:rPr lang="en-US" sz="1600" b="1" dirty="0" smtClean="0"/>
              <a:t>Make</a:t>
            </a:r>
          </a:p>
          <a:p>
            <a:endParaRPr lang="en-US" sz="1600" dirty="0" smtClean="0"/>
          </a:p>
          <a:p>
            <a:r>
              <a:rPr lang="en-US" sz="1600" dirty="0" smtClean="0"/>
              <a:t>Ant</a:t>
            </a:r>
            <a:r>
              <a:rPr lang="ru-RU" sz="1600" dirty="0" smtClean="0"/>
              <a:t> – конфигурация на </a:t>
            </a:r>
            <a:r>
              <a:rPr lang="en-US" sz="1600" dirty="0" smtClean="0"/>
              <a:t>XML (</a:t>
            </a:r>
            <a:r>
              <a:rPr lang="ru-RU" sz="1600" dirty="0" smtClean="0"/>
              <a:t>2000</a:t>
            </a:r>
            <a:r>
              <a:rPr lang="en-US" sz="1600" dirty="0" smtClean="0"/>
              <a:t>)</a:t>
            </a:r>
            <a:r>
              <a:rPr lang="ru-RU" sz="1600" dirty="0" smtClean="0"/>
              <a:t>, вдохновлен </a:t>
            </a:r>
            <a:r>
              <a:rPr lang="en-US" sz="1600" dirty="0" smtClean="0"/>
              <a:t>Make (target)</a:t>
            </a:r>
            <a:endParaRPr lang="ru-RU" sz="1600" dirty="0" smtClean="0"/>
          </a:p>
          <a:p>
            <a:r>
              <a:rPr lang="ru-RU" sz="1600" dirty="0" smtClean="0"/>
              <a:t>Maven - </a:t>
            </a:r>
            <a:r>
              <a:rPr lang="ru-RU" sz="1600" i="1" u="sng" dirty="0" smtClean="0"/>
              <a:t>фреймворк</a:t>
            </a:r>
            <a:r>
              <a:rPr lang="ru-RU" sz="1600" dirty="0" smtClean="0"/>
              <a:t>  для  автоматизации  </a:t>
            </a:r>
            <a:r>
              <a:rPr lang="ru-RU" sz="1600" i="1" u="sng" dirty="0" smtClean="0"/>
              <a:t>сборки</a:t>
            </a:r>
            <a:r>
              <a:rPr lang="ru-RU" sz="1600" dirty="0" smtClean="0"/>
              <a:t> проектов,  описанных на  XML-языке  POM  (англ. </a:t>
            </a:r>
            <a:r>
              <a:rPr lang="en-US" sz="1600" dirty="0" smtClean="0"/>
              <a:t>Project  Object  Model). (</a:t>
            </a:r>
            <a:r>
              <a:rPr lang="ru-RU" sz="1600" dirty="0" smtClean="0"/>
              <a:t>2004, более декларативный, использует соглашения по умолчанию – т.е. необходимо указывать только исключения, умеет выполнять разрешение зависимостей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r>
              <a:rPr lang="en-US" sz="1600" dirty="0" smtClean="0"/>
              <a:t>Gradle</a:t>
            </a:r>
            <a:r>
              <a:rPr lang="ru-RU" sz="1600" dirty="0" smtClean="0"/>
              <a:t> – конфигурация </a:t>
            </a:r>
            <a:r>
              <a:rPr lang="en-US" sz="1600" dirty="0" smtClean="0"/>
              <a:t> Gradle DSL</a:t>
            </a:r>
            <a:r>
              <a:rPr lang="ru-RU" sz="1600" dirty="0" smtClean="0"/>
              <a:t> на основе </a:t>
            </a:r>
            <a:r>
              <a:rPr lang="en-US" sz="1600" dirty="0" smtClean="0"/>
              <a:t>Groovy </a:t>
            </a:r>
            <a:r>
              <a:rPr lang="ru-RU" sz="1600" dirty="0" smtClean="0"/>
              <a:t>и </a:t>
            </a:r>
            <a:r>
              <a:rPr lang="en-US" sz="1600" dirty="0" smtClean="0"/>
              <a:t>Kotlin</a:t>
            </a:r>
            <a:r>
              <a:rPr lang="ru-RU" sz="1600" dirty="0" smtClean="0"/>
              <a:t> (2008)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maven pom-</a:t>
            </a:r>
            <a:r>
              <a:rPr lang="ru-RU" dirty="0" smtClean="0"/>
              <a:t>проекты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&lt;project ... 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&lt;modelVersion&gt;4.0.0&lt;/modelVersion&gt;</a:t>
            </a:r>
          </a:p>
          <a:p>
            <a:pPr marL="0" lvl="0" indent="0" latinLnBrk="1">
              <a:spcBef>
                <a:spcPts val="400"/>
              </a:spcBef>
              <a:buNone/>
            </a:pPr>
            <a:endParaRPr lang="en-US" sz="1600" spc="-6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&lt;groupId&gt;ru.emelyanov.st&lt;/groupId&gt;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&lt;artifactId&gt;parent&lt;/artifactId&gt;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&lt;packaging&gt;pom&lt;/packaging&gt;</a:t>
            </a:r>
          </a:p>
          <a:p>
            <a:pPr mar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&lt;name&gt;ru.emelyanov.st:parent&lt;/name&gt;</a:t>
            </a:r>
          </a:p>
          <a:p>
            <a:pPr marL="0" lvl="0" indent="0" latinLnBrk="1">
              <a:spcBef>
                <a:spcPts val="400"/>
              </a:spcBef>
              <a:buNone/>
            </a:pPr>
            <a:endParaRPr lang="en-US" sz="1600" spc="-6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    &lt;module&gt;laba01&lt;/module&gt;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    &lt;module&gt;laba02&lt;/module&gt;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    &lt;module&gt;common&lt;/module&gt;</a:t>
            </a: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marL="0" lvl="0" indent="0" latinLnBrk="1">
              <a:spcBef>
                <a:spcPts val="400"/>
              </a:spcBef>
              <a:buNone/>
            </a:pPr>
            <a:endParaRPr lang="en-US" sz="1600" spc="-6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&lt;dependencyManagement&gt; ... &lt;/dependencyManagement&gt;</a:t>
            </a:r>
          </a:p>
          <a:p>
            <a:pPr marL="0" lvl="0" indent="0" latinLnBrk="1">
              <a:spcBef>
                <a:spcPts val="400"/>
              </a:spcBef>
              <a:buNone/>
            </a:pPr>
            <a:endParaRPr lang="en-US" sz="1600" spc="-6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 latinLnBrk="1">
              <a:spcBef>
                <a:spcPts val="400"/>
              </a:spcBef>
              <a:buNone/>
            </a:pPr>
            <a:r>
              <a:rPr lang="en-US" sz="1600" spc="-60" dirty="0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600" spc="-6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en-US" dirty="0" smtClean="0"/>
              <a:t>maven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lvl="0" indent="0" latinLnBrk="1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mvn –version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 latinLnBrk="1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mvn archetype:generate -D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=com.mycompany.app -D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=my-app -D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archetypeArtifactId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=maven-archetype-quickstart -D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archetypeVersion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=1.4 -DinteractiveMode=false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mvn package</a:t>
            </a:r>
            <a:endParaRPr lang="ru-RU" sz="1600" spc="-6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&lt;dependency&gt;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&lt;groupId&gt;junit&lt;/groupId&gt;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&lt;artifactId&gt;junit&lt;/artifactId&gt;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&lt;version&gt;4.12&lt;/version&gt;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&lt;type&gt;jar&lt;/type&gt;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&lt;scope&gt;test&lt;/scope&gt;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&lt;/dependency&gt;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&lt;/dependencies&gt;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version (soft vs hard – build may fails):</a:t>
            </a:r>
          </a:p>
          <a:p>
            <a:r>
              <a:rPr lang="en-US" sz="1600" dirty="0" smtClean="0"/>
              <a:t>1.0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Soft requirement for 1.0</a:t>
            </a:r>
          </a:p>
          <a:p>
            <a:r>
              <a:rPr lang="en-US" sz="1600" dirty="0" smtClean="0"/>
              <a:t>[1.0]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Hard requirement for 1.0</a:t>
            </a:r>
          </a:p>
          <a:p>
            <a:r>
              <a:rPr lang="en-US" sz="1600" dirty="0" smtClean="0"/>
              <a:t>(,1.0]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Hard requirement for any version &lt;= 1.0</a:t>
            </a:r>
          </a:p>
          <a:p>
            <a:r>
              <a:rPr lang="en-US" sz="1600" dirty="0" smtClean="0"/>
              <a:t>[1.2,1.3]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Hard requirement for any version between 1.2 and 1.3 inclusive</a:t>
            </a:r>
          </a:p>
          <a:p>
            <a:r>
              <a:rPr lang="en-US" sz="1600" dirty="0" smtClean="0"/>
              <a:t>[1.0,2.0)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1.0 &lt;= x &lt; 2.0</a:t>
            </a:r>
          </a:p>
          <a:p>
            <a:r>
              <a:rPr lang="en-US" sz="1600" dirty="0" smtClean="0"/>
              <a:t>(,1.1),(1.1,)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except 1.1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dependencies (exclusion)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&lt;dependency&gt;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&lt;groupId&gt;org.apache.maven&lt;/groupId&gt;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&lt;artifactId&gt;maven-embedder&lt;/artifactId&gt;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&lt;version&gt;3.9.9&lt;/version&gt;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&lt;exclusions&gt;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&lt;exclusion&gt;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&lt;groupId&gt;org.apache.maven&lt;/groupId&gt;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&lt;artifactId&gt;maven-core&lt;/artifactId&gt;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&lt;/exclusion&gt;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&lt;/exclusions&gt;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&lt;/dependency&gt;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dependencies (version)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72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&lt;dependencyManagement&gt;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&lt;dependencies&gt;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&lt;dependency&gt;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&lt;groupId&gt;org.apache.maven&lt;/groupId&gt;</a:t>
            </a: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&lt;artifactId&gt;maven-embedder&lt;/artifactId&gt;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&lt;version&gt;3.9.9&lt;/version&gt;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&lt;/dependency&gt;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&lt;/dependencies&gt;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&lt;/dependencyManagement&gt;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&lt;groupId&gt;org.apache.maven&lt;/groupId&gt;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&lt;artifactId&gt;maven-embedder&lt;/artifactId&gt;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&lt;properties&gt;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maven-embedder.version</a:t>
            </a:r>
            <a:r>
              <a:rPr lang="en-US" sz="1400" dirty="0" smtClean="0">
                <a:latin typeface="Courier New" pitchFamily="49" charset="0"/>
              </a:rPr>
              <a:t>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3.9.9</a:t>
            </a:r>
            <a:r>
              <a:rPr lang="en-US" sz="1400" dirty="0" smtClean="0">
                <a:latin typeface="Courier New" pitchFamily="49" charset="0"/>
              </a:rPr>
              <a:t>&lt;/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maven-embedder.version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&lt;/properties&gt;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&lt;groupId&gt;org.apache.maven&lt;/groupId&gt;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&lt;artifactId&gt;maven-embedder&lt;/artifactId&gt;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&lt;version&gt;${maven-embedder.version}&lt;/version&gt;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&lt;/dependency&gt;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groupId, artifactId, version, packaging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&lt;parent&gt;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&lt;properties&gt;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&lt;modules&gt;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только для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pom)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&lt;dependencies&gt;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&lt;dependencyManagement&gt;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&lt;repositories&gt;</a:t>
            </a:r>
          </a:p>
          <a:p>
            <a:pPr marL="342000" indent="-342000" latinLnBrk="1">
              <a:spcBef>
                <a:spcPts val="600"/>
              </a:spcBef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&lt;profiles&gt;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(profiles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&lt;profiles&gt;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&lt;profile&gt;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&lt;id&gt;profile_name&lt;/id&gt;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&lt;activation&gt;...&lt;/activation&gt;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&lt;build&gt;...&lt;/build&gt;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&lt;modules&gt;...&lt;/modules&gt;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&lt;repositories&gt;...&lt;/repositories&gt;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&lt;dependencies&gt;...&lt;/dependencies&gt;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&lt;dependencyManagement&gt;...&lt;/dependencyManagement&gt;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&lt;/profile&gt;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&lt;/profiles&gt;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(build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&lt;defaultGoal&gt;clean install&lt;/defaultGoal&gt;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&lt;finalName&gt;${artifactId}-${version}&lt;/finalName&gt;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&lt;directory&gt;${project.basedir}/target&lt;/directory&gt;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&lt;sourceDirectory&gt;${project.basedir}/src/main/java&lt;/sourceDirectory&gt;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&lt;testSourceDirectory&gt;${project.basedir}/src/test/java&lt;/testSourceDirectory&gt;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&lt;outputDirectory&gt;${project.basedir}/target/classes&lt;/outputDirectory&gt;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&lt;testOutputDirectory&gt;${project.basedir}/target/test-classes&lt;/testOutputDirectory&gt;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&lt;resources&gt;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&lt;resource&gt;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  &lt;directory&gt;${project.basedir}/src/main/resources&lt;/directory&gt;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&lt;/resource&gt;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&lt;/resources&gt;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&lt;testResources&gt;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&lt;resource&gt;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  &lt;directory&gt;${project.basedir}/src/test/resources&lt;/directory&gt;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    &lt;/resource&gt;</a:t>
            </a:r>
          </a:p>
          <a:p>
            <a:pPr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  <a:cs typeface="Courier New" pitchFamily="49" charset="0"/>
              </a:rPr>
              <a:t>    &lt;/testResources&gt;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(build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&lt;pluginManagement&gt;. . .&lt;/pluginManagement&gt;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&lt;plugins&gt;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&lt;plugin&gt;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&lt;artifactId&gt;maven-jar-plugin&lt;/artifactId&gt;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&lt;version&gt;3.3.0&lt;/version&gt;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&lt;executions&gt;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&lt;execution&gt;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&lt;id&gt;default-jar&lt;/id&gt;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&lt;phase&gt;package&lt;/phase&gt;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&lt;goals&gt;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&lt;goal&gt;jar&lt;/goal&gt;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&lt;/goals&gt;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&lt;configuration&gt;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&lt;archive&gt;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&lt;manifestEntries&gt;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&lt;ChangeSet&gt;${changeSet}&lt;/ChangeSet&gt;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&lt;ChangeSetDate&gt;${changeSetDate}&lt;/ChangeSetDate&gt;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&lt;/manifestEntries&gt;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&lt;/archive&gt;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&lt;/configuration&gt;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&lt;/execution&gt;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&lt;/executions&gt;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&lt;/plugin&gt;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&lt;/plugins&gt;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&lt;/build&gt;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(compile-options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&lt;groupId&gt;org.apache.maven.plugins&lt;/groupId&gt;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&lt;artifactId&gt;maven-compiler-plugin&lt;/artifactId&gt;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&lt;version&gt;3.11.0&lt;/version&gt;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&lt;configuration&gt;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&lt;compilerArgs&gt;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&lt;arg&gt;-verbose&lt;/arg&gt;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&lt;arg&gt;-Xlint:all,-options,-path&lt;/arg&gt;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&lt;/compilerArgs&gt;</a:t>
            </a:r>
          </a:p>
          <a:p>
            <a:pPr lvl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lvl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&lt;/plugin&gt;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в секции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&lt;execution&gt;,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т.е. общий (дефолтный)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Жизненный цикл и фазы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/>
              <a:t>validate</a:t>
            </a:r>
            <a:r>
              <a:rPr lang="en-US" sz="1600" dirty="0" smtClean="0"/>
              <a:t>: validate the project is correct and all necessary information is available</a:t>
            </a:r>
          </a:p>
          <a:p>
            <a:pPr lvl="0"/>
            <a:r>
              <a:rPr lang="en-US" sz="1600" b="1" dirty="0" smtClean="0"/>
              <a:t>compile</a:t>
            </a:r>
            <a:r>
              <a:rPr lang="en-US" sz="1600" dirty="0" smtClean="0"/>
              <a:t>: compile the source code of the project</a:t>
            </a:r>
          </a:p>
          <a:p>
            <a:pPr lvl="0"/>
            <a:r>
              <a:rPr lang="en-US" sz="1600" b="1" dirty="0" smtClean="0"/>
              <a:t>test</a:t>
            </a:r>
            <a:r>
              <a:rPr lang="en-US" sz="1600" dirty="0" smtClean="0"/>
              <a:t>: test the compiled source code using a suitable unit testing framework. These tests should not require the code be packaged or deployed</a:t>
            </a:r>
          </a:p>
          <a:p>
            <a:pPr lvl="0"/>
            <a:r>
              <a:rPr lang="en-US" sz="1600" b="1" dirty="0" smtClean="0"/>
              <a:t>package</a:t>
            </a:r>
            <a:r>
              <a:rPr lang="en-US" sz="1600" dirty="0" smtClean="0"/>
              <a:t>: take the compiled code and package it in its distributable format, such as a JAR.</a:t>
            </a:r>
          </a:p>
          <a:p>
            <a:pPr lvl="0"/>
            <a:r>
              <a:rPr lang="en-US" sz="1600" b="1" dirty="0" smtClean="0"/>
              <a:t>verify</a:t>
            </a:r>
            <a:r>
              <a:rPr lang="en-US" sz="1600" dirty="0" smtClean="0"/>
              <a:t>: run any checks on results of integration tests to ensure quality criteria are met</a:t>
            </a:r>
          </a:p>
          <a:p>
            <a:pPr lvl="0"/>
            <a:r>
              <a:rPr lang="en-US" sz="1600" b="1" dirty="0" smtClean="0"/>
              <a:t>install</a:t>
            </a:r>
            <a:r>
              <a:rPr lang="en-US" sz="1600" dirty="0" smtClean="0"/>
              <a:t>: install the package into the local repository, for use as a dependency in other projects locally</a:t>
            </a:r>
          </a:p>
          <a:p>
            <a:pPr lvl="0"/>
            <a:r>
              <a:rPr lang="en-US" sz="1600" b="1" dirty="0" smtClean="0"/>
              <a:t>deploy</a:t>
            </a:r>
            <a:r>
              <a:rPr lang="en-US" sz="1600" dirty="0" smtClean="0"/>
              <a:t>: done in the build environment, copies the final package to the remote repository for sharing with other developers and projects.</a:t>
            </a:r>
            <a:endParaRPr lang="ru-RU" sz="1600" dirty="0" smtClean="0"/>
          </a:p>
          <a:p>
            <a:pPr lvl="0"/>
            <a:endParaRPr lang="ru-RU" sz="1600" b="1" dirty="0" smtClean="0"/>
          </a:p>
          <a:p>
            <a:pPr lvl="0"/>
            <a:r>
              <a:rPr lang="en-US" sz="1600" b="1" dirty="0" smtClean="0"/>
              <a:t>clean</a:t>
            </a:r>
            <a:r>
              <a:rPr lang="en-US" sz="1600" dirty="0" smtClean="0"/>
              <a:t>: cleans up artifacts created by prior builds</a:t>
            </a:r>
            <a:endParaRPr lang="ru-RU" sz="1600" dirty="0" smtClean="0"/>
          </a:p>
          <a:p>
            <a:pPr lvl="0"/>
            <a:r>
              <a:rPr lang="en-US" sz="1600" b="1" dirty="0" smtClean="0"/>
              <a:t>site</a:t>
            </a:r>
            <a:r>
              <a:rPr lang="en-US" sz="1600" dirty="0" smtClean="0"/>
              <a:t>: generates site documentation for this project (javadoc /** */, @param args)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//default Lifecycle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включает более 20 фаз, а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clean Lifecycle - 3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&gt; mvn verify</a:t>
            </a:r>
          </a:p>
          <a:p>
            <a:pPr lvl="0">
              <a:buNone/>
            </a:pPr>
            <a:r>
              <a:rPr lang="en-US" sz="1600" dirty="0" smtClean="0"/>
              <a:t>&gt; mvn clean deploy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(manifest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&lt;artifactId&gt;maven-jar-plugin&lt;/artifactId&gt;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&lt;version&gt;3.3.0&lt;/version&gt;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&lt;configuration&gt;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&lt;archive&gt;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&lt;manifest&gt;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&lt;addClasspath&gt;true&lt;/addClasspath&gt;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&lt;mainClass&gt;ru.rsatu.App&lt;/mainClass&gt;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&lt;/manifest&gt;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&lt;/archive&gt;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&lt;/configuration&gt;</a:t>
            </a: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&lt;/plugin&gt;</a:t>
            </a:r>
          </a:p>
          <a:p>
            <a:pPr>
              <a:spcBef>
                <a:spcPts val="0"/>
              </a:spcBef>
              <a:buNone/>
            </a:pP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Раздел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&lt;manifestEntries&gt;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позволяет добавлять произвольные пары имя=значение, а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&lt;manifest&gt;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- предопределенные или вообще флаги (параметры)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pom-</a:t>
            </a:r>
            <a:r>
              <a:rPr lang="ru-RU" dirty="0" smtClean="0"/>
              <a:t>файл</a:t>
            </a:r>
            <a:r>
              <a:rPr lang="en-US" dirty="0" smtClean="0"/>
              <a:t> (lib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&lt;groupId&gt;org.apache.maven.plugins&lt;/groupId&gt;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&lt;artifactId&gt;maven-dependency-plugin&lt;/artifactId&gt;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&lt;executions&gt;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&lt;execution&gt;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&lt;id&gt;rep-def&lt;/id&gt;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&lt;phase&gt;install&lt;/phase&gt;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&lt;goals&gt;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&lt;goal&gt;copy-dependencies&lt;/goal&gt;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&lt;/goals&gt;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&lt;/execution&gt;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&lt;/executions&gt;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&lt;configuration&gt;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&lt;outputDirectory&gt;${project.build.directory}/lib&lt;/outputDirectory&gt;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&lt;/configuration&gt;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&lt;/plugin&gt;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&lt;plugin&gt;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&lt;groupId&gt;org.apache.maven.plugins&lt;/groupId&gt;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&lt;artifactId&gt;maven-jar-plugin&lt;/artifactId&gt;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&lt;version&gt;2.3.2&lt;/version&gt;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&lt;configuration&gt;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&lt;archive&gt;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&lt;manifest&gt;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&lt;addClasspath&gt;true&lt;/addClasspath&gt;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&lt;classpathPrefix&gt;lib/&lt;/classpathPrefix&gt;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&lt;mainClass&gt;ru.rsatu.App&lt;/mainClass&gt;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&lt;/manifest&gt;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&lt;/archive&gt;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&lt;/configuration&gt;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&lt;/plugin&gt;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Артефакты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600" b="1" dirty="0" smtClean="0"/>
              <a:t>Artifact</a:t>
            </a:r>
            <a:r>
              <a:rPr lang="ru-RU" sz="1600" dirty="0" smtClean="0"/>
              <a:t> (</a:t>
            </a:r>
            <a:r>
              <a:rPr lang="en-US" sz="1600" dirty="0" smtClean="0"/>
              <a:t>maven) </a:t>
            </a:r>
            <a:r>
              <a:rPr lang="ru-RU" sz="1600" dirty="0" smtClean="0"/>
              <a:t>– это любой файл который может быть адресован с использованием </a:t>
            </a:r>
            <a:r>
              <a:rPr lang="en-US" sz="1600" dirty="0" smtClean="0"/>
              <a:t>“</a:t>
            </a:r>
            <a:r>
              <a:rPr lang="ru-RU" sz="1600" dirty="0" smtClean="0"/>
              <a:t>координат</a:t>
            </a:r>
            <a:r>
              <a:rPr lang="en-US" sz="1600" dirty="0" smtClean="0"/>
              <a:t>”</a:t>
            </a:r>
            <a:r>
              <a:rPr lang="ru-RU" sz="1600" dirty="0" smtClean="0"/>
              <a:t> </a:t>
            </a:r>
            <a:r>
              <a:rPr lang="en-US" sz="1600" dirty="0" smtClean="0"/>
              <a:t>maven. </a:t>
            </a:r>
            <a:r>
              <a:rPr lang="ru-RU" sz="1600" dirty="0" smtClean="0"/>
              <a:t>Чаще всего это </a:t>
            </a:r>
            <a:r>
              <a:rPr lang="en-US" sz="1600" dirty="0" smtClean="0"/>
              <a:t>pom, jar, war, ear, zip </a:t>
            </a:r>
            <a:r>
              <a:rPr lang="ru-RU" sz="1600" dirty="0" smtClean="0"/>
              <a:t>файлы.</a:t>
            </a:r>
          </a:p>
          <a:p>
            <a:pPr lvl="0">
              <a:buNone/>
            </a:pPr>
            <a:r>
              <a:rPr lang="ru-RU" sz="1600" dirty="0" smtClean="0"/>
              <a:t>Чаще всего адрес выглядит так </a:t>
            </a:r>
            <a:r>
              <a:rPr lang="en-US" sz="1600" b="1" dirty="0" smtClean="0"/>
              <a:t>groupId:artifactId:version</a:t>
            </a:r>
            <a:endParaRPr lang="ru-RU" sz="1600" b="1" dirty="0" smtClean="0"/>
          </a:p>
          <a:p>
            <a:pPr lvl="0">
              <a:buNone/>
            </a:pPr>
            <a:endParaRPr lang="ru-RU" sz="1600" dirty="0" smtClean="0"/>
          </a:p>
          <a:p>
            <a:pPr lvl="0">
              <a:buNone/>
            </a:pPr>
            <a:r>
              <a:rPr lang="ru-RU" sz="1600" dirty="0" smtClean="0"/>
              <a:t>Свойства артефакта</a:t>
            </a:r>
            <a:r>
              <a:rPr lang="en-US" sz="1600" dirty="0" smtClean="0"/>
              <a:t>:</a:t>
            </a:r>
          </a:p>
          <a:p>
            <a:pPr lvl="0">
              <a:buNone/>
            </a:pPr>
            <a:r>
              <a:rPr lang="en-US" sz="1600" dirty="0" smtClean="0"/>
              <a:t>groupId</a:t>
            </a:r>
          </a:p>
          <a:p>
            <a:pPr lvl="0">
              <a:buNone/>
            </a:pPr>
            <a:r>
              <a:rPr lang="en-US" sz="1600" dirty="0" smtClean="0"/>
              <a:t>artifactId</a:t>
            </a:r>
          </a:p>
          <a:p>
            <a:pPr lvl="0">
              <a:buNone/>
            </a:pPr>
            <a:r>
              <a:rPr lang="en-US" sz="1600" dirty="0" smtClean="0"/>
              <a:t>version</a:t>
            </a:r>
          </a:p>
          <a:p>
            <a:pPr lvl="0">
              <a:buNone/>
            </a:pPr>
            <a:r>
              <a:rPr lang="en-US" sz="1600" dirty="0" smtClean="0"/>
              <a:t>classifier</a:t>
            </a:r>
          </a:p>
          <a:p>
            <a:pPr>
              <a:buNone/>
            </a:pPr>
            <a:r>
              <a:rPr lang="en-US" sz="1600" dirty="0" smtClean="0"/>
              <a:t>packaging  (</a:t>
            </a:r>
            <a:r>
              <a:rPr lang="ru-RU" sz="1600" dirty="0" smtClean="0"/>
              <a:t>или тип, по умолчанию </a:t>
            </a:r>
            <a:r>
              <a:rPr lang="en-US" sz="1600" dirty="0" smtClean="0"/>
              <a:t>jar)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org.project:reusable-test-support:1.0:tests:jar</a:t>
            </a:r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ru-RU" sz="1600" dirty="0" smtClean="0"/>
              <a:t>Локальный и удаленный репозитарий (центральный)</a:t>
            </a:r>
          </a:p>
          <a:p>
            <a:pPr lvl="0"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b="1" dirty="0" smtClean="0"/>
              <a:t>Release vs. Snapshot Artifacts</a:t>
            </a:r>
          </a:p>
          <a:p>
            <a:pPr lvl="0">
              <a:buNone/>
            </a:pPr>
            <a:r>
              <a:rPr lang="en-US" sz="1600" dirty="0" smtClean="0"/>
              <a:t>version   </a:t>
            </a:r>
            <a:r>
              <a:rPr lang="en-US" sz="1600" i="1" dirty="0" smtClean="0"/>
              <a:t> </a:t>
            </a:r>
            <a:r>
              <a:rPr lang="ru-RU" sz="1600" dirty="0" smtClean="0"/>
              <a:t>1.2.1    </a:t>
            </a:r>
            <a:r>
              <a:rPr lang="en-US" sz="1600" dirty="0" smtClean="0"/>
              <a:t>vs</a:t>
            </a:r>
            <a:r>
              <a:rPr lang="ru-RU" sz="1600" dirty="0" smtClean="0"/>
              <a:t>  </a:t>
            </a:r>
            <a:r>
              <a:rPr lang="en-US" sz="1600" dirty="0" smtClean="0"/>
              <a:t>  1.2.1-SNAPSHOT  (</a:t>
            </a:r>
            <a:r>
              <a:rPr lang="ru-RU" sz="1600" dirty="0" smtClean="0"/>
              <a:t>закачка из репозитария </a:t>
            </a:r>
            <a:r>
              <a:rPr lang="en-US" sz="1600" dirty="0" smtClean="0"/>
              <a:t>~ </a:t>
            </a:r>
            <a:r>
              <a:rPr lang="ru-RU" sz="1600" dirty="0" smtClean="0"/>
              <a:t>раз в день)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Плагины и фазы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941168"/>
            <a:ext cx="6059016" cy="1584176"/>
          </a:xfrm>
        </p:spPr>
        <p:txBody>
          <a:bodyPr>
            <a:noAutofit/>
          </a:bodyPr>
          <a:lstStyle/>
          <a:p>
            <a:pPr marL="0" lvl="0" indent="0">
              <a:spcBef>
                <a:spcPts val="400"/>
              </a:spcBef>
              <a:buNone/>
            </a:pPr>
            <a:r>
              <a:rPr lang="ru-RU" sz="1600" dirty="0" smtClean="0"/>
              <a:t>Гибкая система плагинов, которые привязываются к фазам сборки.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ru-RU" sz="1600" dirty="0" smtClean="0"/>
              <a:t>У каждого плагина есть </a:t>
            </a:r>
            <a:r>
              <a:rPr lang="ru-RU" sz="1600" b="1" dirty="0" smtClean="0"/>
              <a:t>цели</a:t>
            </a:r>
            <a:r>
              <a:rPr lang="ru-RU" sz="1600" dirty="0" smtClean="0"/>
              <a:t> (</a:t>
            </a:r>
            <a:r>
              <a:rPr lang="en-US" sz="1600" b="1" dirty="0" smtClean="0"/>
              <a:t>goal</a:t>
            </a:r>
            <a:r>
              <a:rPr lang="ru-RU" sz="1600" dirty="0" smtClean="0"/>
              <a:t>) (можно рассматривать как метод). К фазе можно привязать несколько целей.</a:t>
            </a:r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</p:txBody>
      </p:sp>
      <p:grpSp>
        <p:nvGrpSpPr>
          <p:cNvPr id="24" name="Группа 23"/>
          <p:cNvGrpSpPr/>
          <p:nvPr/>
        </p:nvGrpSpPr>
        <p:grpSpPr>
          <a:xfrm>
            <a:off x="6660232" y="908720"/>
            <a:ext cx="1944216" cy="1512168"/>
            <a:chOff x="6300192" y="1052736"/>
            <a:chExt cx="1944216" cy="151216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00192" y="1052736"/>
              <a:ext cx="1944216" cy="1512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60232" y="1412776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А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0232" y="1844824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Б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21328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105273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Плагин </a:t>
              </a:r>
              <a:r>
                <a:rPr lang="en-US" dirty="0" smtClean="0"/>
                <a:t>I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979712" y="1124744"/>
            <a:ext cx="1944216" cy="3168352"/>
            <a:chOff x="827584" y="1052736"/>
            <a:chExt cx="1944216" cy="316835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827584" y="1052736"/>
              <a:ext cx="1944216" cy="3168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1844824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Фаза 1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2348880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Фаза 2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7624" y="2852936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Фаза 3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7624" y="3717032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Фаза </a:t>
              </a:r>
              <a:r>
                <a:rPr lang="en-US" dirty="0" smtClean="0"/>
                <a:t>N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7624" y="321297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608" y="105273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Жизненный цикл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6660232" y="2564904"/>
            <a:ext cx="1944216" cy="1512168"/>
            <a:chOff x="6300192" y="1052736"/>
            <a:chExt cx="1944216" cy="1512168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6300192" y="1052736"/>
              <a:ext cx="1944216" cy="1512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232" y="1412776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В</a:t>
              </a:r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0232" y="1844824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Г</a:t>
              </a:r>
              <a:endParaRPr lang="ru-RU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0232" y="21328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16216" y="105273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Плагин </a:t>
              </a:r>
              <a:r>
                <a:rPr lang="en-US" dirty="0" smtClean="0"/>
                <a:t>II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6660232" y="4437112"/>
            <a:ext cx="1944216" cy="1512168"/>
            <a:chOff x="6300192" y="1052736"/>
            <a:chExt cx="1944216" cy="1512168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6300192" y="1052736"/>
              <a:ext cx="1944216" cy="1512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60232" y="1412776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Д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232" y="1844824"/>
              <a:ext cx="115212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Цель Е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60232" y="21328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. . .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16216" y="105273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Плагин </a:t>
              </a:r>
              <a:r>
                <a:rPr lang="en-US" dirty="0" smtClean="0"/>
                <a:t>III</a:t>
              </a:r>
              <a:endParaRPr lang="ru-RU" dirty="0"/>
            </a:p>
          </p:txBody>
        </p:sp>
      </p:grpSp>
      <p:cxnSp>
        <p:nvCxnSpPr>
          <p:cNvPr id="39" name="Прямая со стрелкой 38"/>
          <p:cNvCxnSpPr>
            <a:stCxn id="18" idx="3"/>
            <a:endCxn id="5" idx="1"/>
          </p:cNvCxnSpPr>
          <p:nvPr/>
        </p:nvCxnSpPr>
        <p:spPr>
          <a:xfrm flipV="1">
            <a:off x="3491880" y="1453426"/>
            <a:ext cx="35283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8" idx="3"/>
            <a:endCxn id="29" idx="1"/>
          </p:cNvCxnSpPr>
          <p:nvPr/>
        </p:nvCxnSpPr>
        <p:spPr>
          <a:xfrm>
            <a:off x="3491880" y="2101498"/>
            <a:ext cx="352839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0" idx="3"/>
            <a:endCxn id="34" idx="1"/>
          </p:cNvCxnSpPr>
          <p:nvPr/>
        </p:nvCxnSpPr>
        <p:spPr>
          <a:xfrm>
            <a:off x="3491880" y="3109610"/>
            <a:ext cx="352839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9992" y="1052736"/>
            <a:ext cx="141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</a:t>
            </a:r>
          </a:p>
          <a:p>
            <a:r>
              <a:rPr lang="ru-RU" dirty="0" smtClean="0"/>
              <a:t>вызова цели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Плагины и типы артефактов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pPr marL="0" lvl="0" indent="0">
              <a:spcBef>
                <a:spcPts val="400"/>
              </a:spcBef>
              <a:buNone/>
            </a:pPr>
            <a:r>
              <a:rPr lang="en-US" sz="1600" b="1" dirty="0" smtClean="0"/>
              <a:t>maven-core-&lt;version&gt;.jar</a:t>
            </a:r>
            <a:r>
              <a:rPr lang="ru-RU" sz="1600" b="1" dirty="0" smtClean="0"/>
              <a:t> </a:t>
            </a:r>
            <a:r>
              <a:rPr lang="ru-RU" sz="1600" dirty="0" smtClean="0"/>
              <a:t>– описание фаз для разных </a:t>
            </a:r>
            <a:r>
              <a:rPr lang="en-US" sz="1600" dirty="0" smtClean="0"/>
              <a:t>Lifecycle </a:t>
            </a:r>
            <a:r>
              <a:rPr lang="ru-RU" sz="1600" dirty="0" smtClean="0"/>
              <a:t>и привязка артефактов к фазам в зависимости от типа артефакта.</a:t>
            </a: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components.xml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default-bindings.xml</a:t>
            </a:r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en-US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ru-RU" sz="1600" dirty="0" smtClean="0"/>
          </a:p>
          <a:p>
            <a:pPr marL="0" lvl="0" indent="0">
              <a:spcBef>
                <a:spcPts val="400"/>
              </a:spcBef>
              <a:buNone/>
            </a:pPr>
            <a:endParaRPr lang="ru-RU" sz="1600" dirty="0" smtClean="0"/>
          </a:p>
          <a:p>
            <a:pPr marL="0" lvl="0" indent="0">
              <a:spcBef>
                <a:spcPts val="400"/>
              </a:spcBef>
              <a:buNone/>
            </a:pPr>
            <a:r>
              <a:rPr lang="en-US" sz="1600" dirty="0" smtClean="0"/>
              <a:t>&gt; mvn clean dependency:copy-dependencies package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1600" dirty="0" smtClean="0"/>
              <a:t>&gt; mvn dependency:tree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2492896"/>
          <a:ext cx="7632848" cy="251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29148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plugin:goal for the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</a:rPr>
                        <a:t>jar</a:t>
                      </a:r>
                      <a:r>
                        <a:rPr lang="en-US" sz="1800" dirty="0" smtClean="0"/>
                        <a:t> packaging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process-resources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resources:resources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compiler:compile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6021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process-test-resources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resources:testResources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test-compile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compiler:testCompile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6021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surefire:test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     </a:t>
                      </a:r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war:war </a:t>
                      </a:r>
                      <a:r>
                        <a:rPr lang="ru-RU" sz="1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для типа </a:t>
                      </a:r>
                      <a:r>
                        <a:rPr lang="en-US" sz="1800" b="0" i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war)</a:t>
                      </a:r>
                      <a:endParaRPr lang="ru-RU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0" marB="0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install:install</a:t>
                      </a:r>
                      <a:endParaRPr lang="ru-RU" sz="1800" dirty="0"/>
                    </a:p>
                  </a:txBody>
                  <a:tcPr marT="0" marB="0"/>
                </a:tc>
              </a:tr>
              <a:tr h="27087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eploy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deploy:deploy</a:t>
                      </a:r>
                      <a:endParaRPr lang="ru-RU" sz="1800" dirty="0"/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--- maven-dependency-plugin:2.8:tree (default-cli) @ foo ---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com.example:foo:jar:1.0.0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\- com.typesafe.play:play-ws-standalone_2.12:jar:1.0.1:compile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+- org.scala-lang:scala-library:jar:2.12.2:compile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+- javax.inject:javax.inject:jar:1:compile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+- com.typesafe:ssl-config-core_2.12:jar:0.2.2:compile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| +- com.typesafe:config:jar:1.2.0:compile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| \- org.scala-lang.modules:scala-parser-combinators_2.12:jar:1.0.4:compile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\- com.typesafe.akka:akka-stream_2.12:jar:2.5.3:compile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   +- com.typesafe.akka:akka-actor_2.12:jar:2.5.3:compile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   | \- org.scala-lang.modules:scala-java8-compat_2.12:jar:0.8.0:compile </a:t>
            </a:r>
            <a:endParaRPr lang="ru-RU" sz="1400" spc="-6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spc="-60" dirty="0" smtClean="0">
                <a:latin typeface="Courier New" pitchFamily="49" charset="0"/>
              </a:rPr>
              <a:t>[INFO]       \- org.reactivestreams:reactive-streams:jar:1.0.0:compile</a:t>
            </a:r>
            <a:endParaRPr lang="ru-RU" sz="1400" spc="-6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600" dirty="0" smtClean="0">
                <a:latin typeface="Courier New" pitchFamily="49" charset="0"/>
              </a:rPr>
              <a:t>Пример разрешения зависимостей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latin typeface="Courier New" pitchFamily="49" charset="0"/>
              </a:rPr>
              <a:t>A -&gt; B -&gt;</a:t>
            </a:r>
            <a:r>
              <a:rPr lang="ru-RU" sz="1600" dirty="0" smtClean="0">
                <a:latin typeface="Courier New" pitchFamily="49" charset="0"/>
              </a:rPr>
              <a:t> С -</a:t>
            </a:r>
            <a:r>
              <a:rPr lang="en-US" sz="1600" dirty="0" smtClean="0">
                <a:latin typeface="Courier New" pitchFamily="49" charset="0"/>
              </a:rPr>
              <a:t>&gt; D v2.0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latin typeface="Courier New" pitchFamily="49" charset="0"/>
              </a:rPr>
              <a:t>  -&gt; E </a:t>
            </a:r>
            <a:r>
              <a:rPr lang="ru-RU" sz="1600" dirty="0" smtClean="0">
                <a:latin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</a:rPr>
              <a:t>&gt; D v1.0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будет выбрана 1.0, т.к. путь короче</a:t>
            </a:r>
          </a:p>
          <a:p>
            <a:pPr marL="0" indent="0">
              <a:spcBef>
                <a:spcPts val="400"/>
              </a:spcBef>
              <a:buNone/>
            </a:pPr>
            <a:endParaRPr lang="ru-RU" sz="16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latin typeface="Courier New" pitchFamily="49" charset="0"/>
              </a:rPr>
              <a:t>A -&gt; B -&gt;</a:t>
            </a:r>
            <a:r>
              <a:rPr lang="ru-RU" sz="1600" dirty="0" smtClean="0">
                <a:latin typeface="Courier New" pitchFamily="49" charset="0"/>
              </a:rPr>
              <a:t> С -</a:t>
            </a:r>
            <a:r>
              <a:rPr lang="en-US" sz="1600" dirty="0" smtClean="0">
                <a:latin typeface="Courier New" pitchFamily="49" charset="0"/>
              </a:rPr>
              <a:t>&gt; D v2.0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latin typeface="Courier New" pitchFamily="49" charset="0"/>
              </a:rPr>
              <a:t>  -&gt; E </a:t>
            </a:r>
            <a:r>
              <a:rPr lang="ru-RU" sz="1600" dirty="0" smtClean="0">
                <a:latin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</a:rPr>
              <a:t>&gt; D v1.0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600" b="1" dirty="0" smtClean="0">
                <a:latin typeface="Courier New" pitchFamily="49" charset="0"/>
              </a:rPr>
              <a:t>  -</a:t>
            </a:r>
            <a:r>
              <a:rPr lang="en-US" sz="1600" b="1" dirty="0" smtClean="0">
                <a:latin typeface="Courier New" pitchFamily="49" charset="0"/>
              </a:rPr>
              <a:t>&gt; D v2.0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/>
              <a:t>Dependency Scope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compile  - </a:t>
            </a:r>
            <a:r>
              <a:rPr lang="en-US" sz="1600" dirty="0" smtClean="0"/>
              <a:t>compile + runtime cp  (default)</a:t>
            </a:r>
            <a:endParaRPr lang="en-US" sz="1600" b="1" dirty="0" smtClean="0"/>
          </a:p>
          <a:p>
            <a:r>
              <a:rPr lang="en-US" sz="1600" b="1" dirty="0" smtClean="0"/>
              <a:t>provided - </a:t>
            </a:r>
            <a:r>
              <a:rPr lang="en-US" sz="1600" dirty="0" smtClean="0"/>
              <a:t>only compile cp (container to provide the dependency at runtime)</a:t>
            </a:r>
          </a:p>
          <a:p>
            <a:r>
              <a:rPr lang="en-US" sz="1600" b="1" dirty="0" smtClean="0"/>
              <a:t>runtime </a:t>
            </a:r>
            <a:r>
              <a:rPr lang="en-US" sz="1600" dirty="0" smtClean="0"/>
              <a:t>- only runtime cp</a:t>
            </a:r>
          </a:p>
          <a:p>
            <a:r>
              <a:rPr lang="en-US" sz="1600" b="1" dirty="0" smtClean="0"/>
              <a:t>test</a:t>
            </a:r>
          </a:p>
          <a:p>
            <a:r>
              <a:rPr lang="en-US" sz="1600" b="1" dirty="0" smtClean="0"/>
              <a:t>system </a:t>
            </a:r>
            <a:r>
              <a:rPr lang="en-US" sz="1600" dirty="0" smtClean="0"/>
              <a:t>– </a:t>
            </a:r>
            <a:r>
              <a:rPr lang="ru-RU" sz="1600" dirty="0" smtClean="0"/>
              <a:t>аналогично </a:t>
            </a:r>
            <a:r>
              <a:rPr lang="en-US" sz="1600" dirty="0" smtClean="0"/>
              <a:t>provided</a:t>
            </a:r>
            <a:r>
              <a:rPr lang="ru-RU" sz="1600" dirty="0" smtClean="0"/>
              <a:t>, но путь к </a:t>
            </a:r>
            <a:r>
              <a:rPr lang="en-US" sz="1600" dirty="0" smtClean="0"/>
              <a:t>jar</a:t>
            </a:r>
            <a:r>
              <a:rPr lang="ru-RU" sz="1600" dirty="0" smtClean="0"/>
              <a:t>-файлу для </a:t>
            </a:r>
            <a:r>
              <a:rPr lang="en-US" sz="1600" dirty="0" smtClean="0"/>
              <a:t>compile cp </a:t>
            </a:r>
            <a:r>
              <a:rPr lang="ru-RU" sz="1600" dirty="0" smtClean="0"/>
              <a:t>указан явно</a:t>
            </a:r>
            <a:endParaRPr lang="ru-RU" sz="14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Конфигурация (</a:t>
            </a:r>
            <a:r>
              <a:rPr lang="en-US" dirty="0" smtClean="0"/>
              <a:t>pom.xml)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&lt;project ...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&lt;modelVersion&gt;4.0.0&lt;/modelVersion&gt;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&lt;groupId&gt;ru.emelyanov.st&lt;/groupId&gt;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&lt;artifactId&gt;laba01&lt;/artifactId&gt;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&lt;version&gt;1.0.0-SNAPSHOT&lt;/version&gt;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&lt;packaging&gt;jar&lt;/packaging&gt;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&lt;properties&gt;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    &lt;maven.compiler.source&gt;8&lt;/maven.compiler.source&gt;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    &lt;maven.compiler.target&gt;8&lt;/maven.compiler.target&gt;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    &lt;project.build.sourceEncoding&gt;UTF-8&lt;/project.build.sourceEncoding&gt;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&lt;/properties&gt;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&lt;/project&gt;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Конфигурация (наследование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&lt;project ...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&lt;modelVersion&gt;4.0.0&lt;/modelVersion&gt;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 &lt;parent&gt;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latin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</a:rPr>
              <a:t>&lt;groupId&gt;ru.emelyanov.st&lt;/groupId&gt;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latin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</a:rPr>
              <a:t> &lt;artifactId&gt;parent&lt;/artifactId&gt;</a:t>
            </a:r>
            <a:endParaRPr lang="ru-RU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    &lt;version&gt;1.0&lt;/version&gt;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&lt;/parent&gt;</a:t>
            </a:r>
            <a:endParaRPr lang="ru-RU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&lt;groupId&gt;ru.emelyanov.st&lt;/groupId&gt;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&lt;artifactId&gt;laba01&lt;/artifactId&gt;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&lt;version&gt;1.0.0-SNAPSHOT&lt;/version&gt;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&lt;packaging&gt;jar&lt;/packaging&gt;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    ...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</a:rPr>
              <a:t>&lt;/project&gt;</a:t>
            </a:r>
            <a:endParaRPr lang="ru-RU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b="1" dirty="0" smtClean="0">
                <a:latin typeface="Courier New" pitchFamily="49" charset="0"/>
              </a:rPr>
              <a:t>super pom</a:t>
            </a:r>
          </a:p>
          <a:p>
            <a:pPr marL="0" indent="0">
              <a:spcBef>
                <a:spcPts val="400"/>
              </a:spcBef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mvn help:effective-pom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1634</Words>
  <Application>Microsoft Office PowerPoint</Application>
  <PresentationFormat>Экран (4:3)</PresentationFormat>
  <Paragraphs>375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Системы сборки проектов</vt:lpstr>
      <vt:lpstr>Жизненный цикл и фазы</vt:lpstr>
      <vt:lpstr>Артефакты</vt:lpstr>
      <vt:lpstr>Плагины и фазы</vt:lpstr>
      <vt:lpstr>Плагины и типы артефактов</vt:lpstr>
      <vt:lpstr>Зависимости</vt:lpstr>
      <vt:lpstr>Зависимости</vt:lpstr>
      <vt:lpstr>Конфигурация (pom.xml)</vt:lpstr>
      <vt:lpstr>Конфигурация (наследование)</vt:lpstr>
      <vt:lpstr>maven pom-проекты</vt:lpstr>
      <vt:lpstr>Создание maven проекта</vt:lpstr>
      <vt:lpstr>dependencies</vt:lpstr>
      <vt:lpstr>dependencies (exclusion)</vt:lpstr>
      <vt:lpstr>dependencies (version)</vt:lpstr>
      <vt:lpstr>pom-файл</vt:lpstr>
      <vt:lpstr>pom-файл (profiles)</vt:lpstr>
      <vt:lpstr>pom-файл (build)</vt:lpstr>
      <vt:lpstr>pom-файл (build)</vt:lpstr>
      <vt:lpstr>pom-файл (compile-options)</vt:lpstr>
      <vt:lpstr>pom-файл (manifest)</vt:lpstr>
      <vt:lpstr>pom-файл (lib)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229</cp:revision>
  <dcterms:created xsi:type="dcterms:W3CDTF">2023-09-19T09:20:31Z</dcterms:created>
  <dcterms:modified xsi:type="dcterms:W3CDTF">2024-09-19T10:42:30Z</dcterms:modified>
</cp:coreProperties>
</file>