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5" r:id="rId3"/>
    <p:sldId id="296" r:id="rId4"/>
    <p:sldId id="297" r:id="rId5"/>
    <p:sldId id="293" r:id="rId6"/>
    <p:sldId id="294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Загрузчик </a:t>
            </a:r>
            <a:r>
              <a:rPr lang="en-US" dirty="0" smtClean="0"/>
              <a:t>Java </a:t>
            </a:r>
            <a:r>
              <a:rPr lang="ru-RU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1600" dirty="0" smtClean="0"/>
              <a:t>Чтобы попасть в JVM, класс должен быть загружен. Для этого существуют специальные классы-загрузчики: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ru-RU" sz="1600" dirty="0" smtClean="0"/>
              <a:t>Bootstrap — базовый загрузчик, загружает основные классы, необходимые для старта </a:t>
            </a:r>
            <a:r>
              <a:rPr lang="en-US" sz="1600" dirty="0" smtClean="0"/>
              <a:t>JVM</a:t>
            </a:r>
            <a:r>
              <a:rPr lang="ru-RU" sz="1600" dirty="0" smtClean="0"/>
              <a:t>. Этот загрузчик является родителем всех остальных классов и частью платформы.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ru-RU" sz="1600" dirty="0" smtClean="0"/>
              <a:t>Extension (</a:t>
            </a:r>
            <a:r>
              <a:rPr lang="en-US" sz="1600" dirty="0" smtClean="0"/>
              <a:t>Platform)</a:t>
            </a:r>
            <a:r>
              <a:rPr lang="ru-RU" sz="1600" dirty="0" smtClean="0"/>
              <a:t> ClassLoader — загрузчик расширений, потомок Bootstrap-загрузчика. Загружает классы расширений, которые</a:t>
            </a:r>
            <a:r>
              <a:rPr lang="en-US" sz="1600" dirty="0" smtClean="0"/>
              <a:t>,</a:t>
            </a:r>
            <a:r>
              <a:rPr lang="ru-RU" sz="1600" dirty="0" smtClean="0"/>
              <a:t> по умолчанию</a:t>
            </a:r>
            <a:r>
              <a:rPr lang="en-US" sz="1600" dirty="0" smtClean="0"/>
              <a:t>,</a:t>
            </a:r>
            <a:r>
              <a:rPr lang="ru-RU" sz="1600" dirty="0" smtClean="0"/>
              <a:t> находятся в каталоге jre/lib/ext.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ru-RU" sz="1600" dirty="0" smtClean="0"/>
              <a:t>AppClassLoader — системный загрузчик классов из classpath, который является непосредственным потомком Extension ClassLoader. Он загружает классы из каталогов и jar-файлов, указанных переменной среды CLASSPATH, системным свойством  </a:t>
            </a:r>
            <a:r>
              <a:rPr lang="en-US" sz="1600" dirty="0" smtClean="0"/>
              <a:t>java</a:t>
            </a:r>
            <a:r>
              <a:rPr lang="ru-RU" sz="1600" dirty="0" smtClean="0"/>
              <a:t>.class.path или параметром командной строки</a:t>
            </a:r>
            <a:r>
              <a:rPr lang="en-US" sz="1600" dirty="0" smtClean="0"/>
              <a:t> </a:t>
            </a:r>
            <a:r>
              <a:rPr lang="ru-RU" sz="1600" dirty="0" smtClean="0"/>
              <a:t>-classpath.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ru-RU" sz="1600" dirty="0" smtClean="0"/>
              <a:t>Собственный загрузчик — у приложения могут быть свои собственные загрузчики.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600" dirty="0" smtClean="0"/>
              <a:t> </a:t>
            </a:r>
          </a:p>
          <a:p>
            <a:pPr marL="0" indent="457200" algn="just">
              <a:spcBef>
                <a:spcPts val="400"/>
              </a:spcBef>
              <a:buNone/>
            </a:pPr>
            <a:r>
              <a:rPr lang="ru-RU" sz="1600" dirty="0" smtClean="0"/>
              <a:t>Главный класс приложения всегда загружается системным загрузчиком, остальные же классы могут быть загружены различными пользовательскими загрузчиками.</a:t>
            </a:r>
            <a:endParaRPr lang="en-US" sz="1600" dirty="0" smtClean="0"/>
          </a:p>
          <a:p>
            <a:pPr marL="0" indent="457200" algn="just">
              <a:spcBef>
                <a:spcPts val="400"/>
              </a:spcBef>
              <a:buNone/>
            </a:pPr>
            <a:r>
              <a:rPr lang="ru-RU" sz="1600" dirty="0" smtClean="0"/>
              <a:t>Имя загрузчика создаёт уникальное пространство имён, таким образом в программе может существовать несколько классов с одним и тем же полным именем, если они обрабатывались разными загрузчиками.</a:t>
            </a:r>
          </a:p>
          <a:p>
            <a:pPr marL="0" indent="457200" algn="just">
              <a:spcBef>
                <a:spcPts val="400"/>
              </a:spcBef>
              <a:buNone/>
            </a:pPr>
            <a:r>
              <a:rPr lang="ru-RU" sz="1600" dirty="0" smtClean="0"/>
              <a:t>Каждый загрузчик делегирует свои полномочия родителю, то есть перед загрузкой класса он проверяет, не был ли класс загружен нужный класс родительским загрузчиком. 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Reflection invoke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Main {</a:t>
            </a:r>
          </a:p>
          <a:p>
            <a:pPr>
              <a:buNone/>
            </a:pPr>
            <a:r>
              <a:rPr lang="en-US" sz="2000" dirty="0" smtClean="0"/>
              <a:t>    public Integer add(Integer a, Integer b) { return a + b;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public static void main(String[] args) throws Exception {</a:t>
            </a:r>
          </a:p>
          <a:p>
            <a:pPr>
              <a:buNone/>
            </a:pPr>
            <a:r>
              <a:rPr lang="en-US" sz="2000" dirty="0" smtClean="0"/>
              <a:t>        Class cls = Class.forName(“Main");</a:t>
            </a:r>
          </a:p>
          <a:p>
            <a:pPr>
              <a:buNone/>
            </a:pPr>
            <a:r>
              <a:rPr lang="en-US" sz="2000" dirty="0" smtClean="0"/>
              <a:t>        Method method = </a:t>
            </a:r>
            <a:r>
              <a:rPr lang="en-US" sz="2000" b="1" dirty="0" smtClean="0"/>
              <a:t>cls.getMethod("add", </a:t>
            </a:r>
          </a:p>
          <a:p>
            <a:pPr>
              <a:buNone/>
            </a:pPr>
            <a:r>
              <a:rPr lang="en-US" sz="2000" b="1" dirty="0" smtClean="0"/>
              <a:t>		new Class[]{Integer.class, Integer.class})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    Main obj = new Main();</a:t>
            </a:r>
          </a:p>
          <a:p>
            <a:pPr>
              <a:buNone/>
            </a:pPr>
            <a:r>
              <a:rPr lang="en-US" sz="2000" dirty="0" smtClean="0"/>
              <a:t>        Object arglist[] = new Object[] {37, 47};</a:t>
            </a:r>
          </a:p>
          <a:p>
            <a:pPr>
              <a:buNone/>
            </a:pPr>
            <a:r>
              <a:rPr lang="en-US" sz="2000" dirty="0" smtClean="0"/>
              <a:t>        Object retobj = </a:t>
            </a:r>
            <a:r>
              <a:rPr lang="en-US" sz="2000" b="1" dirty="0" smtClean="0"/>
              <a:t>method.invoke(obj, arglist);</a:t>
            </a:r>
          </a:p>
          <a:p>
            <a:pPr>
              <a:buNone/>
            </a:pPr>
            <a:r>
              <a:rPr lang="en-US" sz="2000" dirty="0" smtClean="0"/>
              <a:t>        Integer retval = (Integer) retobj;</a:t>
            </a:r>
          </a:p>
          <a:p>
            <a:pPr>
              <a:buNone/>
            </a:pPr>
            <a:r>
              <a:rPr lang="en-US" sz="2000" dirty="0" smtClean="0"/>
              <a:t>        System.out.println(retval.intValue());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Reflection invoke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Main {</a:t>
            </a:r>
          </a:p>
          <a:p>
            <a:pPr>
              <a:buNone/>
            </a:pPr>
            <a:r>
              <a:rPr lang="en-US" sz="2000" dirty="0" smtClean="0"/>
              <a:t>    public int add(int a, int b) { return a + b;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public static void main(String[] args) throws Exception {</a:t>
            </a:r>
          </a:p>
          <a:p>
            <a:pPr>
              <a:buNone/>
            </a:pPr>
            <a:r>
              <a:rPr lang="en-US" sz="2000" dirty="0" smtClean="0"/>
              <a:t>        Class cls = Class.forName(“Main");</a:t>
            </a:r>
          </a:p>
          <a:p>
            <a:pPr>
              <a:buNone/>
            </a:pPr>
            <a:r>
              <a:rPr lang="en-US" sz="2000" dirty="0" smtClean="0"/>
              <a:t>        Method method = cls.getMethod("add", </a:t>
            </a:r>
          </a:p>
          <a:p>
            <a:pPr>
              <a:buNone/>
            </a:pPr>
            <a:r>
              <a:rPr lang="en-US" sz="2000" dirty="0" smtClean="0"/>
              <a:t>		new Class[]{</a:t>
            </a:r>
            <a:r>
              <a:rPr lang="en-US" sz="2000" b="1" dirty="0" smtClean="0"/>
              <a:t>Integer.TYPE, Integer.TYPE</a:t>
            </a: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        Main obj = new Main();</a:t>
            </a:r>
          </a:p>
          <a:p>
            <a:pPr>
              <a:buNone/>
            </a:pPr>
            <a:r>
              <a:rPr lang="en-US" sz="2000" dirty="0" smtClean="0"/>
              <a:t>        Object arglist[] = new Object[] {37, 47};</a:t>
            </a:r>
          </a:p>
          <a:p>
            <a:pPr>
              <a:buNone/>
            </a:pPr>
            <a:r>
              <a:rPr lang="en-US" sz="2000" dirty="0" smtClean="0"/>
              <a:t>        Object retobj = method.invoke(obj, arglist);</a:t>
            </a:r>
          </a:p>
          <a:p>
            <a:pPr>
              <a:buNone/>
            </a:pPr>
            <a:r>
              <a:rPr lang="en-US" sz="2000" dirty="0" smtClean="0"/>
              <a:t>        Integer retval = (Integer) retobj;</a:t>
            </a:r>
          </a:p>
          <a:p>
            <a:pPr>
              <a:buNone/>
            </a:pPr>
            <a:r>
              <a:rPr lang="en-US" sz="2000" dirty="0" smtClean="0"/>
              <a:t>        System.out.println(retval.intValue());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invoke private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Method method = c.getDeclaredMethod("sampleMethod", null);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method.setAccessible(true);</a:t>
            </a:r>
          </a:p>
          <a:p>
            <a:pPr>
              <a:buNone/>
            </a:pPr>
            <a:r>
              <a:rPr lang="en-US" dirty="0" smtClean="0"/>
              <a:t>method.invoke(obj, null);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Прокси-объекты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Прокси — это шаблон проектирования. Мы создаем и используем его для добавления и изменения функционала уже существующих классов. В таком случае, прокси-объект применяется вместо исходного. Прокси может вызвать метод исходного объекта (если он есть).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Прокси-объекты применение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логирование вызова методов;</a:t>
            </a:r>
          </a:p>
          <a:p>
            <a:r>
              <a:rPr lang="ru-RU" dirty="0" smtClean="0"/>
              <a:t>дополнительную проверку аргументов;</a:t>
            </a:r>
          </a:p>
          <a:p>
            <a:r>
              <a:rPr lang="ru-RU" dirty="0" smtClean="0"/>
              <a:t>имитацию поведения исходного класса;</a:t>
            </a:r>
          </a:p>
          <a:p>
            <a:r>
              <a:rPr lang="ru-RU" dirty="0" smtClean="0"/>
              <a:t>реализацию отложенной инициализации затратных ресурсов;</a:t>
            </a:r>
          </a:p>
          <a:p>
            <a:r>
              <a:rPr lang="ru-RU" dirty="0" smtClean="0"/>
              <a:t>и т.д.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Динамические Proxy-классы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import java.lang.reflect.</a:t>
            </a:r>
            <a:r>
              <a:rPr lang="en-US" b="1" dirty="0" smtClean="0"/>
              <a:t>Proxy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Object </a:t>
            </a:r>
            <a:r>
              <a:rPr lang="en-US" b="1" dirty="0" smtClean="0"/>
              <a:t>newProxyInstance</a:t>
            </a:r>
            <a:r>
              <a:rPr lang="en-US" dirty="0" smtClean="0"/>
              <a:t>(ClassLoader loader,</a:t>
            </a:r>
          </a:p>
          <a:p>
            <a:pPr>
              <a:buNone/>
            </a:pPr>
            <a:r>
              <a:rPr lang="en-US" dirty="0" smtClean="0"/>
              <a:t>                                          Class&lt;?&gt;[] interfaces,</a:t>
            </a:r>
          </a:p>
          <a:p>
            <a:pPr>
              <a:buNone/>
            </a:pPr>
            <a:r>
              <a:rPr lang="en-US" dirty="0" smtClean="0"/>
              <a:t>                                          InvocationHandler h)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Динамические Proxy-классы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interface Itf {</a:t>
            </a:r>
          </a:p>
          <a:p>
            <a:pPr>
              <a:buNone/>
            </a:pPr>
            <a:r>
              <a:rPr lang="en-US" dirty="0" smtClean="0"/>
              <a:t>        void originalMethod(String s);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Original implements Itf {</a:t>
            </a:r>
          </a:p>
          <a:p>
            <a:pPr>
              <a:buNone/>
            </a:pPr>
            <a:r>
              <a:rPr lang="en-US" dirty="0" smtClean="0"/>
              <a:t>        public void originalMethod(String s) {</a:t>
            </a:r>
          </a:p>
          <a:p>
            <a:pPr>
              <a:buNone/>
            </a:pPr>
            <a:r>
              <a:rPr lang="en-US" dirty="0" smtClean="0"/>
              <a:t>            System.out.println(s);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Динамические Proxy-классы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Handler implements </a:t>
            </a:r>
            <a:r>
              <a:rPr lang="en-US" b="1" dirty="0" smtClean="0"/>
              <a:t>InvocationHandler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 private final Itf original;</a:t>
            </a:r>
          </a:p>
          <a:p>
            <a:pPr>
              <a:buNone/>
            </a:pPr>
            <a:r>
              <a:rPr lang="en-US" dirty="0" smtClean="0"/>
              <a:t>      public Handler(Itf original) { this.original = original;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public Object invoke(Object proxy, Method method, Object[] args)</a:t>
            </a:r>
          </a:p>
          <a:p>
            <a:pPr>
              <a:buNone/>
            </a:pPr>
            <a:r>
              <a:rPr lang="en-US" dirty="0" smtClean="0"/>
              <a:t>                throws </a:t>
            </a:r>
            <a:r>
              <a:rPr lang="ru-RU" dirty="0" smtClean="0"/>
              <a:t>…..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     System.out.println("BEFORE");</a:t>
            </a:r>
          </a:p>
          <a:p>
            <a:pPr>
              <a:buNone/>
            </a:pPr>
            <a:r>
              <a:rPr lang="en-US" dirty="0" smtClean="0"/>
              <a:t>          Object ret = method.invoke(original, args);</a:t>
            </a:r>
          </a:p>
          <a:p>
            <a:pPr>
              <a:buNone/>
            </a:pPr>
            <a:r>
              <a:rPr lang="en-US" dirty="0" smtClean="0"/>
              <a:t>          System.out.println("AFTER");</a:t>
            </a:r>
          </a:p>
          <a:p>
            <a:pPr>
              <a:buNone/>
            </a:pPr>
            <a:r>
              <a:rPr lang="en-US" dirty="0" smtClean="0"/>
              <a:t>          return ret;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Динамические Proxy-классы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static void main(String[] args) {</a:t>
            </a:r>
          </a:p>
          <a:p>
            <a:pPr>
              <a:buNone/>
            </a:pPr>
            <a:r>
              <a:rPr lang="en-US" dirty="0" smtClean="0"/>
              <a:t>        Original original = new Original();</a:t>
            </a:r>
          </a:p>
          <a:p>
            <a:pPr>
              <a:buNone/>
            </a:pPr>
            <a:r>
              <a:rPr lang="en-US" dirty="0" smtClean="0"/>
              <a:t>        Handler handler = new Handler(original);</a:t>
            </a:r>
          </a:p>
          <a:p>
            <a:pPr>
              <a:buNone/>
            </a:pPr>
            <a:r>
              <a:rPr lang="en-US" dirty="0" smtClean="0"/>
              <a:t>        Itf proxy = (Itf) </a:t>
            </a:r>
            <a:r>
              <a:rPr lang="en-US" b="1" dirty="0" smtClean="0"/>
              <a:t>Proxy.newProxyInstance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		     Itf.class.getClassLoader(),</a:t>
            </a:r>
          </a:p>
          <a:p>
            <a:pPr>
              <a:buNone/>
            </a:pPr>
            <a:r>
              <a:rPr lang="en-US" dirty="0" smtClean="0"/>
              <a:t>                new Class[] { Itf.class },</a:t>
            </a:r>
          </a:p>
          <a:p>
            <a:pPr>
              <a:buNone/>
            </a:pPr>
            <a:r>
              <a:rPr lang="en-US" dirty="0" smtClean="0"/>
              <a:t>                handler);</a:t>
            </a:r>
          </a:p>
          <a:p>
            <a:pPr>
              <a:buNone/>
            </a:pPr>
            <a:r>
              <a:rPr lang="en-US" dirty="0" smtClean="0"/>
              <a:t>        proxy.originalMethod("Hallo");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835696" y="1052736"/>
            <a:ext cx="1944216" cy="1152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*Native</a:t>
            </a: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Загрузка классов (</a:t>
            </a:r>
            <a:r>
              <a:rPr lang="en-US" dirty="0" smtClean="0"/>
              <a:t>Java 8)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79712" y="1412776"/>
            <a:ext cx="1440160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35696" y="2636912"/>
            <a:ext cx="1944216" cy="3672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*Java</a:t>
            </a: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79712" y="3068960"/>
            <a:ext cx="1440160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Extension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79712" y="4293096"/>
            <a:ext cx="1440160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979712" y="5517232"/>
            <a:ext cx="1440160" cy="648072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UserDefined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9" idx="0"/>
            <a:endCxn id="6" idx="2"/>
          </p:cNvCxnSpPr>
          <p:nvPr/>
        </p:nvCxnSpPr>
        <p:spPr>
          <a:xfrm flipV="1">
            <a:off x="2699792" y="2060848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0" idx="0"/>
            <a:endCxn id="9" idx="2"/>
          </p:cNvCxnSpPr>
          <p:nvPr/>
        </p:nvCxnSpPr>
        <p:spPr>
          <a:xfrm flipV="1">
            <a:off x="2699792" y="371703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1" idx="0"/>
            <a:endCxn id="10" idx="2"/>
          </p:cNvCxnSpPr>
          <p:nvPr/>
        </p:nvCxnSpPr>
        <p:spPr>
          <a:xfrm flipV="1">
            <a:off x="2699792" y="4941168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744" y="2348880"/>
            <a:ext cx="91909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делегирует</a:t>
            </a:r>
            <a:endParaRPr lang="ru-RU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889926"/>
            <a:ext cx="91909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делегирует</a:t>
            </a:r>
            <a:endParaRPr lang="ru-RU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5119688"/>
            <a:ext cx="91909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делегирует</a:t>
            </a:r>
            <a:endParaRPr lang="ru-RU" sz="1400" i="1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5508104" y="1412776"/>
            <a:ext cx="2880320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$JAVA_HOME/jre/lib/rt.jar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/>
          <p:cNvCxnSpPr>
            <a:stCxn id="6" idx="3"/>
            <a:endCxn id="30" idx="1"/>
          </p:cNvCxnSpPr>
          <p:nvPr/>
        </p:nvCxnSpPr>
        <p:spPr>
          <a:xfrm>
            <a:off x="3419872" y="1736812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5508104" y="3068960"/>
            <a:ext cx="2880320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$JAVA_HOME/jre/lib/ext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5508104" y="4293096"/>
            <a:ext cx="2880320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CLASSPATH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5508104" y="5517232"/>
            <a:ext cx="2880320" cy="648072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Откуда захочется …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9" idx="3"/>
            <a:endCxn id="37" idx="1"/>
          </p:cNvCxnSpPr>
          <p:nvPr/>
        </p:nvCxnSpPr>
        <p:spPr>
          <a:xfrm>
            <a:off x="3419872" y="3392996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0" idx="3"/>
            <a:endCxn id="38" idx="1"/>
          </p:cNvCxnSpPr>
          <p:nvPr/>
        </p:nvCxnSpPr>
        <p:spPr>
          <a:xfrm>
            <a:off x="3419872" y="4617132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1" idx="3"/>
            <a:endCxn id="39" idx="1"/>
          </p:cNvCxnSpPr>
          <p:nvPr/>
        </p:nvCxnSpPr>
        <p:spPr>
          <a:xfrm>
            <a:off x="3419872" y="5841268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39952" y="1484784"/>
            <a:ext cx="7648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грузит из</a:t>
            </a:r>
            <a:endParaRPr lang="ru-RU" sz="14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139952" y="3140968"/>
            <a:ext cx="7648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грузит из</a:t>
            </a:r>
            <a:endParaRPr lang="ru-RU" sz="14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4139952" y="4365104"/>
            <a:ext cx="7648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грузит из</a:t>
            </a:r>
            <a:endParaRPr lang="ru-RU" sz="14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4139952" y="5589240"/>
            <a:ext cx="7648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грузит из</a:t>
            </a:r>
            <a:endParaRPr lang="ru-RU" sz="1400" i="1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>
            <a:off x="1331640" y="1052736"/>
            <a:ext cx="0" cy="525658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560" y="2132856"/>
            <a:ext cx="103682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порядок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загрузки</a:t>
            </a:r>
            <a:endParaRPr lang="ru-RU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835696" y="1052736"/>
            <a:ext cx="1944216" cy="1152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*Native</a:t>
            </a: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Загрузка классов (</a:t>
            </a:r>
            <a:r>
              <a:rPr lang="en-US" dirty="0" smtClean="0"/>
              <a:t>Java 9+)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79712" y="1412776"/>
            <a:ext cx="1440160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35696" y="2636912"/>
            <a:ext cx="1944216" cy="3672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*Java</a:t>
            </a: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79712" y="3068960"/>
            <a:ext cx="1440160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79712" y="4293096"/>
            <a:ext cx="1440160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979712" y="5517232"/>
            <a:ext cx="1440160" cy="648072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UserDefined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9" idx="0"/>
            <a:endCxn id="6" idx="2"/>
          </p:cNvCxnSpPr>
          <p:nvPr/>
        </p:nvCxnSpPr>
        <p:spPr>
          <a:xfrm flipV="1">
            <a:off x="2699792" y="2060848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0" idx="0"/>
            <a:endCxn id="9" idx="2"/>
          </p:cNvCxnSpPr>
          <p:nvPr/>
        </p:nvCxnSpPr>
        <p:spPr>
          <a:xfrm flipV="1">
            <a:off x="2699792" y="371703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1" idx="0"/>
            <a:endCxn id="10" idx="2"/>
          </p:cNvCxnSpPr>
          <p:nvPr/>
        </p:nvCxnSpPr>
        <p:spPr>
          <a:xfrm flipV="1">
            <a:off x="2699792" y="4941168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744" y="2348880"/>
            <a:ext cx="91909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делегирует</a:t>
            </a:r>
            <a:endParaRPr lang="ru-RU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889926"/>
            <a:ext cx="91909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делегирует</a:t>
            </a:r>
            <a:endParaRPr lang="ru-RU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5119688"/>
            <a:ext cx="91909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делегирует</a:t>
            </a:r>
            <a:endParaRPr lang="ru-RU" sz="1400" i="1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5508104" y="1412776"/>
            <a:ext cx="2448272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$JAVA_HOME/jmods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2060848"/>
            <a:ext cx="1481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Java.base </a:t>
            </a:r>
            <a:r>
              <a:rPr lang="ru-RU" sz="1400" dirty="0" smtClean="0"/>
              <a:t>модуль</a:t>
            </a:r>
            <a:endParaRPr lang="ru-RU" sz="1400" dirty="0"/>
          </a:p>
        </p:txBody>
      </p:sp>
      <p:cxnSp>
        <p:nvCxnSpPr>
          <p:cNvPr id="33" name="Прямая со стрелкой 32"/>
          <p:cNvCxnSpPr>
            <a:stCxn id="6" idx="3"/>
            <a:endCxn id="30" idx="1"/>
          </p:cNvCxnSpPr>
          <p:nvPr/>
        </p:nvCxnSpPr>
        <p:spPr>
          <a:xfrm>
            <a:off x="3419872" y="1736812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5508104" y="3068960"/>
            <a:ext cx="2448272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SE platform APIs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5508104" y="4293096"/>
            <a:ext cx="2448272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CLASSPATH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5508104" y="5517232"/>
            <a:ext cx="2448272" cy="648072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Откуда захочется …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9" idx="3"/>
            <a:endCxn id="37" idx="1"/>
          </p:cNvCxnSpPr>
          <p:nvPr/>
        </p:nvCxnSpPr>
        <p:spPr>
          <a:xfrm>
            <a:off x="3419872" y="3392996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0" idx="3"/>
            <a:endCxn id="38" idx="1"/>
          </p:cNvCxnSpPr>
          <p:nvPr/>
        </p:nvCxnSpPr>
        <p:spPr>
          <a:xfrm>
            <a:off x="3419872" y="4617132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1" idx="3"/>
            <a:endCxn id="39" idx="1"/>
          </p:cNvCxnSpPr>
          <p:nvPr/>
        </p:nvCxnSpPr>
        <p:spPr>
          <a:xfrm>
            <a:off x="3419872" y="5841268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39952" y="1484784"/>
            <a:ext cx="7648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грузит из</a:t>
            </a:r>
            <a:endParaRPr lang="ru-RU" sz="14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139952" y="3140968"/>
            <a:ext cx="7648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грузит из</a:t>
            </a:r>
            <a:endParaRPr lang="ru-RU" sz="14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4139952" y="4365104"/>
            <a:ext cx="7648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грузит из</a:t>
            </a:r>
            <a:endParaRPr lang="ru-RU" sz="14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4139952" y="5589240"/>
            <a:ext cx="7648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i="1" dirty="0" smtClean="0"/>
              <a:t>грузит из</a:t>
            </a:r>
            <a:endParaRPr lang="ru-RU" sz="14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508104" y="3717032"/>
            <a:ext cx="2236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Java.sql, java.net.http, </a:t>
            </a:r>
            <a:r>
              <a:rPr lang="ru-RU" sz="1400" dirty="0" smtClean="0"/>
              <a:t>и т.д.</a:t>
            </a:r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508104" y="4941168"/>
            <a:ext cx="229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ru.rsatu</a:t>
            </a:r>
            <a:r>
              <a:rPr lang="ru-RU" sz="1400" dirty="0" smtClean="0"/>
              <a:t> (пользовательский)</a:t>
            </a:r>
            <a:endParaRPr lang="ru-RU" sz="1400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>
            <a:off x="1331640" y="1052736"/>
            <a:ext cx="0" cy="525658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560" y="2132856"/>
            <a:ext cx="103682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порядок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загрузки</a:t>
            </a:r>
            <a:endParaRPr lang="ru-RU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Загрузка классов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39752" y="1412776"/>
            <a:ext cx="1584176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339752" y="2420888"/>
            <a:ext cx="1584176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339752" y="3429000"/>
            <a:ext cx="1584176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339752" y="4797152"/>
            <a:ext cx="1584176" cy="648072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UserDefined</a:t>
            </a:r>
            <a:r>
              <a:rPr lang="ru-RU" dirty="0" smtClean="0">
                <a:solidFill>
                  <a:schemeClr val="tx1"/>
                </a:solidFill>
              </a:rPr>
              <a:t> 2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9" idx="0"/>
            <a:endCxn id="6" idx="2"/>
          </p:cNvCxnSpPr>
          <p:nvPr/>
        </p:nvCxnSpPr>
        <p:spPr>
          <a:xfrm flipV="1">
            <a:off x="3131840" y="206084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0" idx="0"/>
            <a:endCxn id="9" idx="2"/>
          </p:cNvCxnSpPr>
          <p:nvPr/>
        </p:nvCxnSpPr>
        <p:spPr>
          <a:xfrm flipV="1">
            <a:off x="3131840" y="306896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1" idx="0"/>
            <a:endCxn id="10" idx="2"/>
          </p:cNvCxnSpPr>
          <p:nvPr/>
        </p:nvCxnSpPr>
        <p:spPr>
          <a:xfrm flipV="1">
            <a:off x="3131840" y="407707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Скругленный прямоугольник 47"/>
          <p:cNvSpPr/>
          <p:nvPr/>
        </p:nvSpPr>
        <p:spPr>
          <a:xfrm>
            <a:off x="4211960" y="4797152"/>
            <a:ext cx="1584176" cy="648072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UserDefined</a:t>
            </a:r>
            <a:r>
              <a:rPr lang="ru-RU" dirty="0" smtClean="0">
                <a:solidFill>
                  <a:schemeClr val="tx1"/>
                </a:solidFill>
              </a:rPr>
              <a:t> 3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467544" y="4797152"/>
            <a:ext cx="1584176" cy="648072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UserDefined</a:t>
            </a:r>
            <a:r>
              <a:rPr lang="ru-RU" dirty="0" smtClean="0">
                <a:solidFill>
                  <a:schemeClr val="tx1"/>
                </a:solidFill>
              </a:rPr>
              <a:t> 1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4211960" y="5877272"/>
            <a:ext cx="1584176" cy="648072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UserDefined</a:t>
            </a:r>
            <a:r>
              <a:rPr lang="ru-RU" dirty="0" smtClean="0">
                <a:solidFill>
                  <a:schemeClr val="tx1"/>
                </a:solidFill>
              </a:rPr>
              <a:t> 4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Loader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2" name="Прямая со стрелкой 61"/>
          <p:cNvCxnSpPr>
            <a:stCxn id="50" idx="0"/>
            <a:endCxn id="48" idx="2"/>
          </p:cNvCxnSpPr>
          <p:nvPr/>
        </p:nvCxnSpPr>
        <p:spPr>
          <a:xfrm flipV="1">
            <a:off x="5004048" y="544522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48" idx="0"/>
            <a:endCxn id="10" idx="2"/>
          </p:cNvCxnSpPr>
          <p:nvPr/>
        </p:nvCxnSpPr>
        <p:spPr>
          <a:xfrm rot="16200000" flipV="1">
            <a:off x="3707904" y="3501008"/>
            <a:ext cx="720080" cy="1872208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49" idx="0"/>
            <a:endCxn id="10" idx="2"/>
          </p:cNvCxnSpPr>
          <p:nvPr/>
        </p:nvCxnSpPr>
        <p:spPr>
          <a:xfrm rot="5400000" flipH="1" flipV="1">
            <a:off x="1835696" y="3501008"/>
            <a:ext cx="720080" cy="18722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авая фигурная скобка 80"/>
          <p:cNvSpPr/>
          <p:nvPr/>
        </p:nvSpPr>
        <p:spPr>
          <a:xfrm>
            <a:off x="6156176" y="1268760"/>
            <a:ext cx="720080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>
            <a:off x="467544" y="328498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авая фигурная скобка 83"/>
          <p:cNvSpPr/>
          <p:nvPr/>
        </p:nvSpPr>
        <p:spPr>
          <a:xfrm>
            <a:off x="6156176" y="3356992"/>
            <a:ext cx="720080" cy="3240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876256" y="191683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</a:t>
            </a:r>
          </a:p>
          <a:p>
            <a:r>
              <a:rPr lang="en-US" dirty="0" smtClean="0"/>
              <a:t>Java</a:t>
            </a:r>
            <a:r>
              <a:rPr lang="ru-RU" dirty="0" smtClean="0"/>
              <a:t>-платформы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6876256" y="436510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</a:t>
            </a:r>
          </a:p>
          <a:p>
            <a:r>
              <a:rPr lang="ru-RU" dirty="0" smtClean="0"/>
              <a:t>пользователя</a:t>
            </a:r>
          </a:p>
          <a:p>
            <a:r>
              <a:rPr lang="ru-RU" dirty="0" smtClean="0"/>
              <a:t>и сторонние библиотеки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ClassLoader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8092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abstract class ClassLoader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ClassLoader getParent()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URL getResource(String name)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Enumeration&lt;URL&gt; getResources(String name)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InputStream getResourceAsStream(String name)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Class&lt;?&gt; loadClass(String name)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1.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ищет класс среди уже загруженных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2.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запрашивает класс у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parent-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3.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вызывает метод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findClass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– попытка найти и загрузить класс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Т.е. достаточно перекрыть метод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findClass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protected Class&lt;?&gt; findClass(String name)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throws ClassNotFoundException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protected Class&lt;?&gt; defineClass(String name, byte[] b,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int off, int len)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ClassLoader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80920" cy="5400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MyClassLoader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extends ClassLoader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Class&lt;?&gt;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 name)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byte[] bytes = . . .;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Загружаем данные класса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defineClass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(name, bytes, 0, bytes.length);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Для доступа к ресурсам нужно перекрыть методы поиска ресурсов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Например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поиск "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busyicons/idle-icon.png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может вернуть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file:/D:/MyJavaApp/busyicons/idle-icon.png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jar:file:/D:/MyJavaApp.jar!/busyicons/idle-icon.png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protected Enumeration&lt;URL&gt; findResources(String name)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protected URL findResource(String name)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InputStream getResourceAsStream(String name)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URL url = getResource(name);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url != null ? url.openStream() :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У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тоже есть методы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getResourceAsStream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getResource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– они перенаправляют вызов к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ClassLoader-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у, добавляя имя пакета к имени ресурса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имя не начинается со "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Reflection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Class</a:t>
            </a:r>
            <a:r>
              <a:rPr lang="en-US" sz="2400" dirty="0" smtClean="0"/>
              <a:t> c = </a:t>
            </a:r>
            <a:r>
              <a:rPr lang="en-US" sz="2400" b="1" dirty="0" smtClean="0"/>
              <a:t>Class.forName</a:t>
            </a:r>
            <a:r>
              <a:rPr lang="en-US" sz="2400" dirty="0" smtClean="0"/>
              <a:t>("java.lang.Object");</a:t>
            </a:r>
          </a:p>
          <a:p>
            <a:pPr>
              <a:buNone/>
            </a:pPr>
            <a:r>
              <a:rPr lang="en-US" sz="2400" dirty="0" smtClean="0"/>
              <a:t>Method m[] = c.getDeclaredMethods();</a:t>
            </a:r>
          </a:p>
          <a:p>
            <a:pPr>
              <a:buNone/>
            </a:pPr>
            <a:r>
              <a:rPr lang="en-US" sz="2400" dirty="0" smtClean="0"/>
              <a:t>for (int i = 0; i &lt; m.length; i++) {</a:t>
            </a:r>
          </a:p>
          <a:p>
            <a:pPr>
              <a:buNone/>
            </a:pPr>
            <a:r>
              <a:rPr lang="en-US" sz="2400" dirty="0" smtClean="0"/>
              <a:t>	System.out.println(m[i].toString());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ru-RU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Данный класс уже загружен, так как мы к нему обращаемся напрямую из кода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Class c1 = Integer.class;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Class c2 = java.sql.ResultSet.class;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Class c3 = </a:t>
            </a:r>
            <a:r>
              <a:rPr lang="en-US" sz="2400" dirty="0" err="1" smtClean="0"/>
              <a:t>Main.class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System.out.println(c1.getClassLoader());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//null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System.out.println(c2.getClassLoader());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//PlatformClassLoader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System.out.println(c3.getClassLoader());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//AppClassLoader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Reflection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Class cls = Class.forName("java.lang.Object");</a:t>
            </a:r>
          </a:p>
          <a:p>
            <a:pPr>
              <a:buNone/>
            </a:pPr>
            <a:r>
              <a:rPr lang="en-US" sz="2000" dirty="0" smtClean="0"/>
              <a:t>for (Method m : </a:t>
            </a:r>
            <a:r>
              <a:rPr lang="en-US" sz="2000" b="1" dirty="0" smtClean="0"/>
              <a:t>cls.getDeclaredMethods</a:t>
            </a:r>
            <a:r>
              <a:rPr lang="en-US" sz="2000" dirty="0" smtClean="0"/>
              <a:t>()) {</a:t>
            </a:r>
          </a:p>
          <a:p>
            <a:pPr>
              <a:buNone/>
            </a:pPr>
            <a:r>
              <a:rPr lang="en-US" sz="2000" dirty="0" smtClean="0"/>
              <a:t>    System.out.println("name = " + </a:t>
            </a:r>
            <a:r>
              <a:rPr lang="en-US" sz="2000" b="1" dirty="0" smtClean="0"/>
              <a:t>m.getName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smtClean="0"/>
              <a:t>    System.out.println("decl class = " + m.getDeclaringClass());</a:t>
            </a:r>
          </a:p>
          <a:p>
            <a:pPr>
              <a:buNone/>
            </a:pPr>
            <a:r>
              <a:rPr lang="en-US" sz="2000" dirty="0" smtClean="0"/>
              <a:t>    Class[] pvec = </a:t>
            </a:r>
            <a:r>
              <a:rPr lang="en-US" sz="2000" b="1" dirty="0" smtClean="0"/>
              <a:t>m.getParameterTypes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for (int i = 0; i &lt; pvec.length; i++) {</a:t>
            </a:r>
          </a:p>
          <a:p>
            <a:pPr>
              <a:buNone/>
            </a:pPr>
            <a:r>
              <a:rPr lang="en-US" sz="2000" dirty="0" smtClean="0"/>
              <a:t>        System.out.println("param #" + i + " " + pvec[i]);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    Annotation annot[] = </a:t>
            </a:r>
            <a:r>
              <a:rPr lang="en-US" sz="2000" b="1" dirty="0" smtClean="0"/>
              <a:t>m.getAnnotations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for (int i = 0; i &lt; annot.length; i++) {</a:t>
            </a:r>
          </a:p>
          <a:p>
            <a:pPr>
              <a:buNone/>
            </a:pPr>
            <a:r>
              <a:rPr lang="en-US" sz="2000" dirty="0" smtClean="0"/>
              <a:t>        System.out.println("annot #" + i + " " + annot[i]);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    System.out.println("return type = " + </a:t>
            </a:r>
            <a:r>
              <a:rPr lang="en-US" sz="2000" b="1" dirty="0" smtClean="0"/>
              <a:t>m.getReturnType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Reflection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Class cls = Class.forName("java.lang.Object");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Constructor[] ctorlist = cls.getDeclaredConstructors();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Methods[] m = cls.getMethods();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Field[] fieldlist = cls.getDeclaredFields();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Field[] fields = cls.getFields();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cls.newInstance();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938</Words>
  <Application>Microsoft Office PowerPoint</Application>
  <PresentationFormat>Экран (4:3)</PresentationFormat>
  <Paragraphs>238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Загрузчик Java классов</vt:lpstr>
      <vt:lpstr>Загрузка классов (Java 8)</vt:lpstr>
      <vt:lpstr>Загрузка классов (Java 9+)</vt:lpstr>
      <vt:lpstr>Загрузка классов</vt:lpstr>
      <vt:lpstr>ClassLoader</vt:lpstr>
      <vt:lpstr>ClassLoader</vt:lpstr>
      <vt:lpstr>Reflection</vt:lpstr>
      <vt:lpstr>Reflection 2</vt:lpstr>
      <vt:lpstr>Reflection 3</vt:lpstr>
      <vt:lpstr>Reflection invoke</vt:lpstr>
      <vt:lpstr>Reflection invoke 2</vt:lpstr>
      <vt:lpstr>Reflection invoke private</vt:lpstr>
      <vt:lpstr>Прокси-объекты</vt:lpstr>
      <vt:lpstr>Прокси-объекты применение</vt:lpstr>
      <vt:lpstr>Динамические Proxy-классы</vt:lpstr>
      <vt:lpstr>Динамические Proxy-классы 2</vt:lpstr>
      <vt:lpstr>Динамические Proxy-классы 3</vt:lpstr>
      <vt:lpstr>Динамические Proxy-классы 4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90</cp:revision>
  <dcterms:created xsi:type="dcterms:W3CDTF">2023-09-19T09:20:31Z</dcterms:created>
  <dcterms:modified xsi:type="dcterms:W3CDTF">2024-10-03T08:30:38Z</dcterms:modified>
</cp:coreProperties>
</file>