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279" r:id="rId4"/>
    <p:sldId id="280" r:id="rId5"/>
    <p:sldId id="281" r:id="rId6"/>
    <p:sldId id="339" r:id="rId7"/>
    <p:sldId id="282" r:id="rId8"/>
    <p:sldId id="283" r:id="rId9"/>
    <p:sldId id="285" r:id="rId10"/>
    <p:sldId id="286" r:id="rId11"/>
    <p:sldId id="289" r:id="rId12"/>
    <p:sldId id="305" r:id="rId13"/>
    <p:sldId id="290" r:id="rId14"/>
    <p:sldId id="291" r:id="rId15"/>
    <p:sldId id="298" r:id="rId16"/>
    <p:sldId id="292" r:id="rId17"/>
    <p:sldId id="293" r:id="rId18"/>
    <p:sldId id="318" r:id="rId19"/>
    <p:sldId id="307" r:id="rId20"/>
    <p:sldId id="306" r:id="rId21"/>
    <p:sldId id="312" r:id="rId22"/>
    <p:sldId id="313" r:id="rId23"/>
    <p:sldId id="314" r:id="rId24"/>
    <p:sldId id="315" r:id="rId25"/>
    <p:sldId id="309" r:id="rId26"/>
    <p:sldId id="294" r:id="rId27"/>
    <p:sldId id="340" r:id="rId28"/>
    <p:sldId id="311" r:id="rId29"/>
    <p:sldId id="317" r:id="rId30"/>
    <p:sldId id="341" r:id="rId31"/>
    <p:sldId id="342" r:id="rId32"/>
    <p:sldId id="343" r:id="rId33"/>
    <p:sldId id="344" r:id="rId34"/>
    <p:sldId id="346" r:id="rId35"/>
    <p:sldId id="345" r:id="rId36"/>
    <p:sldId id="347" r:id="rId37"/>
    <p:sldId id="348" r:id="rId38"/>
    <p:sldId id="349" r:id="rId39"/>
    <p:sldId id="350" r:id="rId40"/>
    <p:sldId id="351" r:id="rId41"/>
    <p:sldId id="352" r:id="rId42"/>
    <p:sldId id="353" r:id="rId43"/>
    <p:sldId id="354"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715D6EC-58F1-4F1C-8F1B-7F00A4724223}" type="datetimeFigureOut">
              <a:rPr lang="ru-RU" smtClean="0"/>
              <a:pPr/>
              <a:t>05.11.2024</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9CFFFAA9-C5FF-4FA0-A06D-59F2CEA3DDD1}" type="slidenum">
              <a:rPr lang="ru-RU" smtClean="0"/>
              <a:pPr/>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5D6EC-58F1-4F1C-8F1B-7F00A4724223}" type="datetimeFigureOut">
              <a:rPr lang="ru-RU" smtClean="0"/>
              <a:pPr/>
              <a:t>05.11.2024</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FFAA9-C5FF-4FA0-A06D-59F2CEA3DDD1}"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Servlet example</a:t>
            </a:r>
            <a:endParaRPr lang="ru-RU" dirty="0"/>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0"/>
              </a:spcBef>
              <a:buNone/>
            </a:pPr>
            <a:r>
              <a:rPr lang="en-US" sz="1400" spc="-10" dirty="0" smtClean="0">
                <a:solidFill>
                  <a:schemeClr val="bg1">
                    <a:lumMod val="50000"/>
                  </a:schemeClr>
                </a:solidFill>
                <a:latin typeface="Courier New" pitchFamily="49" charset="0"/>
                <a:cs typeface="Courier New" pitchFamily="49" charset="0"/>
              </a:rPr>
              <a:t>//Servlet API 4.0</a:t>
            </a:r>
          </a:p>
          <a:p>
            <a:pPr marL="0" indent="0">
              <a:spcBef>
                <a:spcPts val="0"/>
              </a:spcBef>
              <a:buNone/>
            </a:pPr>
            <a:endParaRPr lang="en-US" sz="1400" spc="-10" dirty="0" smtClean="0">
              <a:solidFill>
                <a:schemeClr val="bg1">
                  <a:lumMod val="50000"/>
                </a:schemeClr>
              </a:solidFill>
              <a:latin typeface="Courier New" pitchFamily="49" charset="0"/>
              <a:cs typeface="Courier New" pitchFamily="49" charset="0"/>
            </a:endParaRPr>
          </a:p>
          <a:p>
            <a:pPr marL="0" indent="0">
              <a:spcBef>
                <a:spcPts val="0"/>
              </a:spcBef>
              <a:buNone/>
            </a:pPr>
            <a:r>
              <a:rPr lang="en-US" sz="1400" b="1" spc="-10" dirty="0" smtClean="0">
                <a:latin typeface="Courier New" pitchFamily="49" charset="0"/>
                <a:cs typeface="Courier New" pitchFamily="49" charset="0"/>
              </a:rPr>
              <a:t>@WebServlet("/base“)</a:t>
            </a:r>
            <a:endParaRPr lang="en-US" sz="1400" b="1" spc="-10" dirty="0" smtClean="0">
              <a:solidFill>
                <a:schemeClr val="bg1">
                  <a:lumMod val="50000"/>
                </a:schemeClr>
              </a:solidFill>
              <a:latin typeface="Courier New" pitchFamily="49" charset="0"/>
              <a:cs typeface="Courier New" pitchFamily="49" charset="0"/>
            </a:endParaRPr>
          </a:p>
          <a:p>
            <a:pPr marL="0" indent="0">
              <a:spcBef>
                <a:spcPts val="0"/>
              </a:spcBef>
              <a:buNone/>
            </a:pPr>
            <a:r>
              <a:rPr lang="en-US" sz="1400" spc="-10" dirty="0" smtClean="0">
                <a:latin typeface="Courier New" pitchFamily="49" charset="0"/>
                <a:cs typeface="Courier New" pitchFamily="49" charset="0"/>
              </a:rPr>
              <a:t>public class BaseServlet extends </a:t>
            </a:r>
            <a:r>
              <a:rPr lang="en-US" sz="1400" b="1" spc="-10" dirty="0" smtClean="0">
                <a:latin typeface="Courier New" pitchFamily="49" charset="0"/>
                <a:cs typeface="Courier New" pitchFamily="49" charset="0"/>
              </a:rPr>
              <a:t>HttpServlet</a:t>
            </a:r>
            <a:r>
              <a:rPr lang="en-US" sz="1400" spc="-10" dirty="0" smtClean="0">
                <a:latin typeface="Courier New" pitchFamily="49" charset="0"/>
                <a:cs typeface="Courier New" pitchFamily="49" charset="0"/>
              </a:rPr>
              <a:t> {</a:t>
            </a:r>
          </a:p>
          <a:p>
            <a:pPr marL="0" indent="0">
              <a:spcBef>
                <a:spcPts val="0"/>
              </a:spcBef>
              <a:buNone/>
            </a:pPr>
            <a:endParaRPr lang="en-US" sz="1400" spc="-10" dirty="0" smtClean="0">
              <a:latin typeface="Courier New" pitchFamily="49" charset="0"/>
              <a:cs typeface="Courier New" pitchFamily="49" charset="0"/>
            </a:endParaRPr>
          </a:p>
          <a:p>
            <a:pPr marL="0" indent="0">
              <a:spcBef>
                <a:spcPts val="0"/>
              </a:spcBef>
              <a:buNone/>
            </a:pPr>
            <a:r>
              <a:rPr lang="en-US" sz="1400" spc="-10" dirty="0" smtClean="0">
                <a:latin typeface="Courier New" pitchFamily="49" charset="0"/>
                <a:cs typeface="Courier New" pitchFamily="49" charset="0"/>
              </a:rPr>
              <a:t>    @Override</a:t>
            </a:r>
          </a:p>
          <a:p>
            <a:pPr marL="0" indent="0">
              <a:spcBef>
                <a:spcPts val="0"/>
              </a:spcBef>
              <a:buNone/>
            </a:pPr>
            <a:r>
              <a:rPr lang="en-US" sz="1400" spc="-10" dirty="0" smtClean="0">
                <a:latin typeface="Courier New" pitchFamily="49" charset="0"/>
                <a:cs typeface="Courier New" pitchFamily="49" charset="0"/>
              </a:rPr>
              <a:t>    protected void </a:t>
            </a:r>
            <a:r>
              <a:rPr lang="en-US" sz="1400" b="1" spc="-10" dirty="0" smtClean="0">
                <a:latin typeface="Courier New" pitchFamily="49" charset="0"/>
                <a:cs typeface="Courier New" pitchFamily="49" charset="0"/>
              </a:rPr>
              <a:t>doGet</a:t>
            </a:r>
            <a:r>
              <a:rPr lang="en-US" sz="1400" spc="-10" dirty="0" smtClean="0">
                <a:latin typeface="Courier New" pitchFamily="49" charset="0"/>
                <a:cs typeface="Courier New" pitchFamily="49" charset="0"/>
              </a:rPr>
              <a:t>(HttpServletRequest req, HttpServletResponse resp)</a:t>
            </a:r>
          </a:p>
          <a:p>
            <a:pPr marL="0" indent="0">
              <a:spcBef>
                <a:spcPts val="0"/>
              </a:spcBef>
              <a:buNone/>
            </a:pPr>
            <a:r>
              <a:rPr lang="en-US" sz="1400" spc="-10" dirty="0" smtClean="0">
                <a:latin typeface="Courier New" pitchFamily="49" charset="0"/>
                <a:cs typeface="Courier New" pitchFamily="49" charset="0"/>
              </a:rPr>
              <a:t>            throws ServletException, IOException {</a:t>
            </a:r>
          </a:p>
          <a:p>
            <a:pPr marL="0" indent="0">
              <a:spcBef>
                <a:spcPts val="0"/>
              </a:spcBef>
              <a:buNone/>
            </a:pPr>
            <a:r>
              <a:rPr lang="en-US" sz="1400" spc="-10" dirty="0" smtClean="0">
                <a:latin typeface="Courier New" pitchFamily="49" charset="0"/>
                <a:cs typeface="Courier New" pitchFamily="49" charset="0"/>
              </a:rPr>
              <a:t>        process(req, resp);</a:t>
            </a:r>
          </a:p>
          <a:p>
            <a:pPr marL="0" indent="0">
              <a:spcBef>
                <a:spcPts val="0"/>
              </a:spcBef>
              <a:buNone/>
            </a:pPr>
            <a:r>
              <a:rPr lang="en-US" sz="1400" spc="-10" dirty="0" smtClean="0">
                <a:latin typeface="Courier New" pitchFamily="49" charset="0"/>
                <a:cs typeface="Courier New" pitchFamily="49" charset="0"/>
              </a:rPr>
              <a:t>    }</a:t>
            </a:r>
          </a:p>
          <a:p>
            <a:pPr marL="0" indent="0">
              <a:spcBef>
                <a:spcPts val="0"/>
              </a:spcBef>
              <a:buNone/>
            </a:pPr>
            <a:endParaRPr lang="en-US" sz="1400" spc="-10" dirty="0" smtClean="0">
              <a:latin typeface="Courier New" pitchFamily="49" charset="0"/>
              <a:cs typeface="Courier New" pitchFamily="49" charset="0"/>
            </a:endParaRPr>
          </a:p>
          <a:p>
            <a:pPr marL="0" indent="0">
              <a:spcBef>
                <a:spcPts val="0"/>
              </a:spcBef>
              <a:buNone/>
            </a:pPr>
            <a:r>
              <a:rPr lang="en-US" sz="1400" spc="-10" dirty="0" smtClean="0">
                <a:latin typeface="Courier New" pitchFamily="49" charset="0"/>
                <a:cs typeface="Courier New" pitchFamily="49" charset="0"/>
              </a:rPr>
              <a:t>    @Override</a:t>
            </a:r>
          </a:p>
          <a:p>
            <a:pPr marL="0" indent="0">
              <a:spcBef>
                <a:spcPts val="0"/>
              </a:spcBef>
              <a:buNone/>
            </a:pPr>
            <a:r>
              <a:rPr lang="en-US" sz="1400" spc="-10" dirty="0" smtClean="0">
                <a:latin typeface="Courier New" pitchFamily="49" charset="0"/>
                <a:cs typeface="Courier New" pitchFamily="49" charset="0"/>
              </a:rPr>
              <a:t>    protected void </a:t>
            </a:r>
            <a:r>
              <a:rPr lang="en-US" sz="1400" b="1" spc="-10" dirty="0" smtClean="0">
                <a:latin typeface="Courier New" pitchFamily="49" charset="0"/>
                <a:cs typeface="Courier New" pitchFamily="49" charset="0"/>
              </a:rPr>
              <a:t>doPost</a:t>
            </a:r>
            <a:r>
              <a:rPr lang="en-US" sz="1400" spc="-10" dirty="0" smtClean="0">
                <a:latin typeface="Courier New" pitchFamily="49" charset="0"/>
                <a:cs typeface="Courier New" pitchFamily="49" charset="0"/>
              </a:rPr>
              <a:t>(HttpServletRequest req, HttpServletResponse resp)</a:t>
            </a:r>
          </a:p>
          <a:p>
            <a:pPr marL="0" indent="0">
              <a:spcBef>
                <a:spcPts val="0"/>
              </a:spcBef>
              <a:buNone/>
            </a:pPr>
            <a:r>
              <a:rPr lang="en-US" sz="1400" spc="-10" dirty="0" smtClean="0">
                <a:latin typeface="Courier New" pitchFamily="49" charset="0"/>
                <a:cs typeface="Courier New" pitchFamily="49" charset="0"/>
              </a:rPr>
              <a:t>            throws ServletException, IOException {</a:t>
            </a:r>
          </a:p>
          <a:p>
            <a:pPr marL="0" indent="0">
              <a:spcBef>
                <a:spcPts val="0"/>
              </a:spcBef>
              <a:buNone/>
            </a:pPr>
            <a:r>
              <a:rPr lang="en-US" sz="1400" spc="-10" dirty="0" smtClean="0">
                <a:latin typeface="Courier New" pitchFamily="49" charset="0"/>
                <a:cs typeface="Courier New" pitchFamily="49" charset="0"/>
              </a:rPr>
              <a:t>        process(req, resp);</a:t>
            </a:r>
          </a:p>
          <a:p>
            <a:pPr marL="0" indent="0">
              <a:spcBef>
                <a:spcPts val="0"/>
              </a:spcBef>
              <a:buNone/>
            </a:pPr>
            <a:r>
              <a:rPr lang="en-US" sz="1400" spc="-10" dirty="0" smtClean="0">
                <a:latin typeface="Courier New" pitchFamily="49" charset="0"/>
                <a:cs typeface="Courier New" pitchFamily="49" charset="0"/>
              </a:rPr>
              <a:t>    }</a:t>
            </a:r>
          </a:p>
          <a:p>
            <a:pPr marL="0" indent="0">
              <a:spcBef>
                <a:spcPts val="0"/>
              </a:spcBef>
              <a:buNone/>
            </a:pPr>
            <a:endParaRPr lang="en-US" sz="1400" spc="-10" dirty="0" smtClean="0">
              <a:latin typeface="Courier New" pitchFamily="49" charset="0"/>
              <a:cs typeface="Courier New" pitchFamily="49" charset="0"/>
            </a:endParaRPr>
          </a:p>
          <a:p>
            <a:pPr marL="0" indent="0">
              <a:spcBef>
                <a:spcPts val="0"/>
              </a:spcBef>
              <a:buNone/>
            </a:pPr>
            <a:r>
              <a:rPr lang="en-US" sz="1400" spc="-10" dirty="0" smtClean="0">
                <a:latin typeface="Courier New" pitchFamily="49" charset="0"/>
                <a:cs typeface="Courier New" pitchFamily="49" charset="0"/>
              </a:rPr>
              <a:t>    protected void </a:t>
            </a:r>
            <a:r>
              <a:rPr lang="en-US" sz="1400" b="1" spc="-10" dirty="0" smtClean="0">
                <a:latin typeface="Courier New" pitchFamily="49" charset="0"/>
                <a:cs typeface="Courier New" pitchFamily="49" charset="0"/>
              </a:rPr>
              <a:t>process</a:t>
            </a:r>
            <a:r>
              <a:rPr lang="en-US" sz="1400" spc="-10" dirty="0" smtClean="0">
                <a:latin typeface="Courier New" pitchFamily="49" charset="0"/>
                <a:cs typeface="Courier New" pitchFamily="49" charset="0"/>
              </a:rPr>
              <a:t>(</a:t>
            </a:r>
            <a:r>
              <a:rPr lang="en-US" sz="1400" b="1" spc="-10" dirty="0" smtClean="0">
                <a:latin typeface="Courier New" pitchFamily="49" charset="0"/>
                <a:cs typeface="Courier New" pitchFamily="49" charset="0"/>
              </a:rPr>
              <a:t>HttpServletRequest</a:t>
            </a:r>
            <a:r>
              <a:rPr lang="en-US" sz="1400" spc="-10" dirty="0" smtClean="0">
                <a:latin typeface="Courier New" pitchFamily="49" charset="0"/>
                <a:cs typeface="Courier New" pitchFamily="49" charset="0"/>
              </a:rPr>
              <a:t> req, </a:t>
            </a:r>
            <a:r>
              <a:rPr lang="en-US" sz="1400" b="1" spc="-10" dirty="0" smtClean="0">
                <a:latin typeface="Courier New" pitchFamily="49" charset="0"/>
                <a:cs typeface="Courier New" pitchFamily="49" charset="0"/>
              </a:rPr>
              <a:t>HttpServletResponse</a:t>
            </a:r>
            <a:r>
              <a:rPr lang="en-US" sz="1400" spc="-10" dirty="0" smtClean="0">
                <a:latin typeface="Courier New" pitchFamily="49" charset="0"/>
                <a:cs typeface="Courier New" pitchFamily="49" charset="0"/>
              </a:rPr>
              <a:t> resp)</a:t>
            </a:r>
          </a:p>
          <a:p>
            <a:pPr marL="0" indent="0">
              <a:spcBef>
                <a:spcPts val="0"/>
              </a:spcBef>
              <a:buNone/>
            </a:pPr>
            <a:r>
              <a:rPr lang="en-US" sz="1400" spc="-10" dirty="0" smtClean="0">
                <a:latin typeface="Courier New" pitchFamily="49" charset="0"/>
                <a:cs typeface="Courier New" pitchFamily="49" charset="0"/>
              </a:rPr>
              <a:t>            throws ServletException, IOException {</a:t>
            </a:r>
          </a:p>
          <a:p>
            <a:pPr marL="0" indent="0">
              <a:spcBef>
                <a:spcPts val="0"/>
              </a:spcBef>
              <a:buNone/>
            </a:pPr>
            <a:r>
              <a:rPr lang="en-US" sz="1400" spc="-10" dirty="0" smtClean="0">
                <a:latin typeface="Courier New" pitchFamily="49" charset="0"/>
                <a:cs typeface="Courier New" pitchFamily="49" charset="0"/>
              </a:rPr>
              <a:t>        </a:t>
            </a:r>
            <a:r>
              <a:rPr lang="en-US" sz="1400" b="1" spc="-10" dirty="0" smtClean="0">
                <a:latin typeface="Courier New" pitchFamily="49" charset="0"/>
                <a:cs typeface="Courier New" pitchFamily="49" charset="0"/>
              </a:rPr>
              <a:t>resp.getWriter().write("&lt;html&gt;&lt;p&gt;Base servlet&lt;/p&gt;&lt;/html&gt;");</a:t>
            </a:r>
          </a:p>
          <a:p>
            <a:pPr marL="0" indent="0">
              <a:spcBef>
                <a:spcPts val="0"/>
              </a:spcBef>
              <a:buNone/>
            </a:pPr>
            <a:r>
              <a:rPr lang="en-US" sz="1400" b="1" spc="-10" dirty="0" smtClean="0">
                <a:latin typeface="Courier New" pitchFamily="49" charset="0"/>
                <a:cs typeface="Courier New" pitchFamily="49" charset="0"/>
              </a:rPr>
              <a:t>        resp.getWriter().close();</a:t>
            </a:r>
          </a:p>
          <a:p>
            <a:pPr marL="0" indent="0">
              <a:spcBef>
                <a:spcPts val="0"/>
              </a:spcBef>
              <a:buNone/>
            </a:pPr>
            <a:r>
              <a:rPr lang="en-US" sz="1400" spc="-10" dirty="0" smtClean="0">
                <a:latin typeface="Courier New" pitchFamily="49" charset="0"/>
                <a:cs typeface="Courier New" pitchFamily="49" charset="0"/>
              </a:rPr>
              <a:t>    }</a:t>
            </a:r>
          </a:p>
          <a:p>
            <a:pPr marL="0" indent="0">
              <a:spcBef>
                <a:spcPts val="0"/>
              </a:spcBef>
              <a:buNone/>
            </a:pPr>
            <a:r>
              <a:rPr lang="en-US" sz="1400" spc="-10" dirty="0" smtClean="0">
                <a:latin typeface="Courier New" pitchFamily="49" charset="0"/>
                <a:cs typeface="Courier New" pitchFamily="49" charset="0"/>
              </a:rPr>
              <a:t>}</a:t>
            </a:r>
          </a:p>
          <a:p>
            <a:pPr marL="0" indent="0">
              <a:spcBef>
                <a:spcPts val="0"/>
              </a:spcBef>
              <a:buNone/>
            </a:pPr>
            <a:endParaRPr lang="en-US" sz="1400" spc="-10" dirty="0" smtClean="0">
              <a:latin typeface="Courier New" pitchFamily="49" charset="0"/>
              <a:cs typeface="Courier New"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HttpServletResponse (2)</a:t>
            </a:r>
            <a:endParaRPr lang="ru-RU" dirty="0"/>
          </a:p>
        </p:txBody>
      </p:sp>
      <p:sp>
        <p:nvSpPr>
          <p:cNvPr id="3" name="Содержимое 2"/>
          <p:cNvSpPr>
            <a:spLocks noGrp="1"/>
          </p:cNvSpPr>
          <p:nvPr>
            <p:ph idx="1"/>
          </p:nvPr>
        </p:nvSpPr>
        <p:spPr>
          <a:xfrm>
            <a:off x="457200" y="980728"/>
            <a:ext cx="8229600" cy="5400600"/>
          </a:xfrm>
        </p:spPr>
        <p:txBody>
          <a:bodyPr>
            <a:normAutofit lnSpcReduction="10000"/>
          </a:bodyPr>
          <a:lstStyle/>
          <a:p>
            <a:pPr marL="0" indent="0">
              <a:spcBef>
                <a:spcPts val="600"/>
              </a:spcBef>
              <a:buNone/>
            </a:pPr>
            <a:r>
              <a:rPr lang="en-US" sz="1400" dirty="0" smtClean="0">
                <a:latin typeface="Courier New" pitchFamily="49" charset="0"/>
                <a:cs typeface="Courier New" pitchFamily="49" charset="0"/>
              </a:rPr>
              <a:t>String getCharacterEncoding();</a:t>
            </a:r>
          </a:p>
          <a:p>
            <a:pPr marL="0" indent="0">
              <a:spcBef>
                <a:spcPts val="600"/>
              </a:spcBef>
              <a:buNone/>
            </a:pPr>
            <a:r>
              <a:rPr lang="en-US" sz="1400" dirty="0" smtClean="0">
                <a:latin typeface="Courier New" pitchFamily="49" charset="0"/>
                <a:cs typeface="Courier New" pitchFamily="49" charset="0"/>
              </a:rPr>
              <a:t>void setCharacterEncoding(String charset);</a:t>
            </a:r>
          </a:p>
          <a:p>
            <a:pPr marL="0" indent="0">
              <a:spcBef>
                <a:spcPts val="600"/>
              </a:spcBef>
              <a:buNone/>
            </a:pPr>
            <a:r>
              <a:rPr lang="en-US" sz="1400" dirty="0" smtClean="0">
                <a:latin typeface="Courier New" pitchFamily="49" charset="0"/>
                <a:cs typeface="Courier New" pitchFamily="49" charset="0"/>
              </a:rPr>
              <a:t>String getContentType();</a:t>
            </a:r>
          </a:p>
          <a:p>
            <a:pPr marL="0" indent="0">
              <a:spcBef>
                <a:spcPts val="600"/>
              </a:spcBef>
              <a:buNone/>
            </a:pPr>
            <a:r>
              <a:rPr lang="en-US" sz="1400" dirty="0" smtClean="0">
                <a:latin typeface="Courier New" pitchFamily="49" charset="0"/>
                <a:cs typeface="Courier New" pitchFamily="49" charset="0"/>
              </a:rPr>
              <a:t>void setContentType(String type);</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void setContentLength(int len);</a:t>
            </a:r>
          </a:p>
          <a:p>
            <a:pPr marL="0" indent="0">
              <a:spcBef>
                <a:spcPts val="600"/>
              </a:spcBef>
              <a:buNone/>
            </a:pPr>
            <a:r>
              <a:rPr lang="en-US" sz="1400" dirty="0" smtClean="0">
                <a:latin typeface="Courier New" pitchFamily="49" charset="0"/>
                <a:cs typeface="Courier New" pitchFamily="49" charset="0"/>
              </a:rPr>
              <a:t>void setContentLengthLong(long len);</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ServletOutputStream getOutputStream() throws IOException;</a:t>
            </a:r>
          </a:p>
          <a:p>
            <a:pPr marL="0" indent="0">
              <a:spcBef>
                <a:spcPts val="600"/>
              </a:spcBef>
              <a:buNone/>
            </a:pPr>
            <a:r>
              <a:rPr lang="en-US" sz="1400" dirty="0" smtClean="0">
                <a:latin typeface="Courier New" pitchFamily="49" charset="0"/>
                <a:cs typeface="Courier New" pitchFamily="49" charset="0"/>
              </a:rPr>
              <a:t>PrintWriter getWriter() throws IOException;</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void setBufferSize(int size);</a:t>
            </a:r>
          </a:p>
          <a:p>
            <a:pPr marL="0" indent="0">
              <a:spcBef>
                <a:spcPts val="600"/>
              </a:spcBef>
              <a:buNone/>
            </a:pPr>
            <a:r>
              <a:rPr lang="en-US" sz="1400" dirty="0" smtClean="0">
                <a:latin typeface="Courier New" pitchFamily="49" charset="0"/>
                <a:cs typeface="Courier New" pitchFamily="49" charset="0"/>
              </a:rPr>
              <a:t>int getBufferSize();</a:t>
            </a:r>
          </a:p>
          <a:p>
            <a:pPr marL="0" indent="0">
              <a:spcBef>
                <a:spcPts val="600"/>
              </a:spcBef>
              <a:buNone/>
            </a:pPr>
            <a:r>
              <a:rPr lang="en-US" sz="1400" dirty="0" smtClean="0">
                <a:latin typeface="Courier New" pitchFamily="49" charset="0"/>
                <a:cs typeface="Courier New" pitchFamily="49" charset="0"/>
              </a:rPr>
              <a:t>void flushBuffer() throws IOException;</a:t>
            </a:r>
          </a:p>
          <a:p>
            <a:pPr marL="0" indent="0">
              <a:spcBef>
                <a:spcPts val="600"/>
              </a:spcBef>
              <a:buNone/>
            </a:pPr>
            <a:r>
              <a:rPr lang="en-US" sz="1400" dirty="0" smtClean="0">
                <a:latin typeface="Courier New" pitchFamily="49" charset="0"/>
                <a:cs typeface="Courier New" pitchFamily="49" charset="0"/>
              </a:rPr>
              <a:t>void resetBuffer(); </a:t>
            </a:r>
          </a:p>
          <a:p>
            <a:pPr marL="0" indent="0">
              <a:spcBef>
                <a:spcPts val="600"/>
              </a:spcBef>
              <a:buNone/>
            </a:pPr>
            <a:r>
              <a:rPr lang="en-US" sz="1400" dirty="0" smtClean="0">
                <a:latin typeface="Courier New" pitchFamily="49" charset="0"/>
                <a:cs typeface="Courier New" pitchFamily="49" charset="0"/>
              </a:rPr>
              <a:t>   </a:t>
            </a:r>
          </a:p>
          <a:p>
            <a:pPr marL="0" indent="0">
              <a:spcBef>
                <a:spcPts val="600"/>
              </a:spcBef>
              <a:buNone/>
            </a:pPr>
            <a:r>
              <a:rPr lang="en-US" sz="1400" dirty="0" smtClean="0">
                <a:latin typeface="Courier New" pitchFamily="49" charset="0"/>
                <a:cs typeface="Courier New" pitchFamily="49" charset="0"/>
              </a:rPr>
              <a:t>boolean isCommitted();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Заголовки уже отправлены</a:t>
            </a:r>
            <a:endParaRPr lang="en-US" sz="1400" dirty="0" smtClean="0">
              <a:solidFill>
                <a:schemeClr val="bg1">
                  <a:lumMod val="50000"/>
                </a:schemeClr>
              </a:solidFill>
              <a:latin typeface="Courier New" pitchFamily="49" charset="0"/>
              <a:cs typeface="Courier New" pitchFamily="49" charset="0"/>
            </a:endParaRP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void reset();</a:t>
            </a:r>
            <a:r>
              <a:rPr lang="ru-RU" sz="1400" dirty="0" smtClean="0">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Сброс данных ответа (вместе с заголовками)</a:t>
            </a:r>
            <a:endParaRPr lang="en-US" sz="1400" dirty="0" smtClean="0">
              <a:solidFill>
                <a:schemeClr val="bg1">
                  <a:lumMod val="50000"/>
                </a:schemeClr>
              </a:solidFill>
              <a:latin typeface="Courier New" pitchFamily="49" charset="0"/>
              <a:cs typeface="Courier New" pitchFamily="49" charset="0"/>
            </a:endParaRPr>
          </a:p>
          <a:p>
            <a:pPr marL="0" indent="0">
              <a:spcBef>
                <a:spcPts val="600"/>
              </a:spcBef>
              <a:buNone/>
            </a:pPr>
            <a:endParaRPr lang="en-US" sz="1400" dirty="0" smtClean="0">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HttpServletResponse (3)</a:t>
            </a:r>
            <a:endParaRPr lang="ru-RU" dirty="0"/>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600"/>
              </a:spcBef>
              <a:buNone/>
            </a:pPr>
            <a:r>
              <a:rPr lang="en-US" sz="1400" dirty="0" smtClean="0">
                <a:latin typeface="Courier New" pitchFamily="49" charset="0"/>
                <a:cs typeface="Courier New" pitchFamily="49" charset="0"/>
              </a:rPr>
              <a:t>void sendError(int sc, String msg) throws IOException;</a:t>
            </a:r>
          </a:p>
          <a:p>
            <a:pPr marL="0" indent="0">
              <a:spcBef>
                <a:spcPts val="600"/>
              </a:spcBef>
              <a:buNone/>
            </a:pPr>
            <a:r>
              <a:rPr lang="en-US" sz="1400" dirty="0" smtClean="0">
                <a:latin typeface="Courier New" pitchFamily="49" charset="0"/>
                <a:cs typeface="Courier New" pitchFamily="49" charset="0"/>
              </a:rPr>
              <a:t>void sendError(int sc) throws IOException;</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void sendRedirect(String location) throws IOException;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latin typeface="+mn-lt"/>
                <a:cs typeface="Courier New" pitchFamily="49" charset="0"/>
              </a:rPr>
              <a:t>WebServlet</a:t>
            </a:r>
            <a:endParaRPr lang="ru-RU" dirty="0">
              <a:latin typeface="+mn-lt"/>
            </a:endParaRPr>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600"/>
              </a:spcBef>
              <a:buNone/>
            </a:pPr>
            <a:r>
              <a:rPr lang="en-US" sz="1400" dirty="0" smtClean="0">
                <a:latin typeface="Courier New" pitchFamily="49" charset="0"/>
                <a:cs typeface="Courier New" pitchFamily="49" charset="0"/>
              </a:rPr>
              <a:t>@</a:t>
            </a:r>
            <a:r>
              <a:rPr lang="en-US" sz="1400" b="1" dirty="0" smtClean="0">
                <a:latin typeface="Courier New" pitchFamily="49" charset="0"/>
                <a:cs typeface="Courier New" pitchFamily="49" charset="0"/>
              </a:rPr>
              <a:t>WebServlet</a:t>
            </a:r>
            <a:r>
              <a:rPr lang="en-US" sz="1400" dirty="0" smtClean="0">
                <a:latin typeface="Courier New" pitchFamily="49" charset="0"/>
                <a:cs typeface="Courier New" pitchFamily="49" charset="0"/>
              </a:rPr>
              <a:t>(</a:t>
            </a:r>
          </a:p>
          <a:p>
            <a:pPr marL="0" indent="0">
              <a:spcBef>
                <a:spcPts val="600"/>
              </a:spcBef>
              <a:buNone/>
            </a:pPr>
            <a:r>
              <a:rPr lang="en-US" sz="1400" dirty="0" smtClean="0">
                <a:latin typeface="Courier New" pitchFamily="49" charset="0"/>
                <a:cs typeface="Courier New" pitchFamily="49" charset="0"/>
              </a:rPr>
              <a:t>  name = "BankAccountServlet", </a:t>
            </a:r>
          </a:p>
          <a:p>
            <a:pPr marL="0" indent="0">
              <a:spcBef>
                <a:spcPts val="600"/>
              </a:spcBef>
              <a:buNone/>
            </a:pPr>
            <a:r>
              <a:rPr lang="en-US" sz="1400" dirty="0" smtClean="0">
                <a:latin typeface="Courier New" pitchFamily="49" charset="0"/>
                <a:cs typeface="Courier New" pitchFamily="49" charset="0"/>
              </a:rPr>
              <a:t>  description = "Represents a Bank Account and it's transactions", </a:t>
            </a:r>
          </a:p>
          <a:p>
            <a:pPr marL="0" indent="0">
              <a:spcBef>
                <a:spcPts val="600"/>
              </a:spcBef>
              <a:buNone/>
            </a:pP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urlPatterns</a:t>
            </a:r>
            <a:r>
              <a:rPr lang="en-US" sz="1400" dirty="0" smtClean="0">
                <a:latin typeface="Courier New" pitchFamily="49" charset="0"/>
                <a:cs typeface="Courier New" pitchFamily="49" charset="0"/>
              </a:rPr>
              <a:t> = {"/account", "/bankAccount"}, </a:t>
            </a:r>
            <a:r>
              <a:rPr lang="en-US" sz="1400" dirty="0" smtClean="0">
                <a:solidFill>
                  <a:schemeClr val="bg1">
                    <a:lumMod val="50000"/>
                  </a:schemeClr>
                </a:solidFill>
                <a:latin typeface="Courier New" pitchFamily="49" charset="0"/>
                <a:cs typeface="Courier New" pitchFamily="49" charset="0"/>
              </a:rPr>
              <a:t>//</a:t>
            </a:r>
            <a:r>
              <a:rPr lang="en-US" sz="1400" b="1" dirty="0" smtClean="0">
                <a:solidFill>
                  <a:schemeClr val="bg1">
                    <a:lumMod val="50000"/>
                  </a:schemeClr>
                </a:solidFill>
                <a:latin typeface="Courier New" pitchFamily="49" charset="0"/>
                <a:cs typeface="Courier New" pitchFamily="49" charset="0"/>
              </a:rPr>
              <a:t>value</a:t>
            </a:r>
            <a:r>
              <a:rPr lang="en-US" sz="1400" dirty="0" smtClean="0">
                <a:solidFill>
                  <a:schemeClr val="bg1">
                    <a:lumMod val="50000"/>
                  </a:schemeClr>
                </a:solidFill>
                <a:latin typeface="Courier New" pitchFamily="49" charset="0"/>
                <a:cs typeface="Courier New" pitchFamily="49" charset="0"/>
              </a:rPr>
              <a:t> = "/account"</a:t>
            </a:r>
          </a:p>
          <a:p>
            <a:pPr marL="0" indent="0">
              <a:spcBef>
                <a:spcPts val="600"/>
              </a:spcBef>
              <a:buNone/>
            </a:pPr>
            <a:r>
              <a:rPr lang="en-US" sz="1400" dirty="0" smtClean="0">
                <a:latin typeface="Courier New" pitchFamily="49" charset="0"/>
                <a:cs typeface="Courier New" pitchFamily="49" charset="0"/>
              </a:rPr>
              <a:t>  initParams = {@WebInitParam(name = "type", value = "savings")})</a:t>
            </a:r>
          </a:p>
          <a:p>
            <a:pPr marL="0" indent="0">
              <a:spcBef>
                <a:spcPts val="600"/>
              </a:spcBef>
              <a:buNone/>
            </a:pPr>
            <a:r>
              <a:rPr lang="en-US" sz="1400" dirty="0" smtClean="0">
                <a:latin typeface="Courier New" pitchFamily="49" charset="0"/>
                <a:cs typeface="Courier New" pitchFamily="49" charset="0"/>
              </a:rPr>
              <a:t>public class AccountServlet extends HttpServlet {</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    String accountType = null;</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    public void init(ServletConfig config) throws ServletException {</a:t>
            </a:r>
          </a:p>
          <a:p>
            <a:pPr marL="0" indent="0">
              <a:spcBef>
                <a:spcPts val="600"/>
              </a:spcBef>
              <a:buNone/>
            </a:pPr>
            <a:r>
              <a:rPr lang="en-US" sz="1400" dirty="0" smtClean="0">
                <a:latin typeface="Courier New" pitchFamily="49" charset="0"/>
                <a:cs typeface="Courier New" pitchFamily="49" charset="0"/>
              </a:rPr>
              <a:t>        accountType = </a:t>
            </a:r>
            <a:r>
              <a:rPr lang="en-US" sz="1400" b="1" dirty="0" smtClean="0">
                <a:latin typeface="Courier New" pitchFamily="49" charset="0"/>
                <a:cs typeface="Courier New" pitchFamily="49" charset="0"/>
              </a:rPr>
              <a:t>config.getInitParameter</a:t>
            </a:r>
            <a:r>
              <a:rPr lang="en-US" sz="1400" dirty="0" smtClean="0">
                <a:latin typeface="Courier New" pitchFamily="49" charset="0"/>
                <a:cs typeface="Courier New" pitchFamily="49" charset="0"/>
              </a:rPr>
              <a:t>("type");</a:t>
            </a:r>
          </a:p>
          <a:p>
            <a:pPr marL="0" indent="0">
              <a:spcBef>
                <a:spcPts val="600"/>
              </a:spcBef>
              <a:buNone/>
            </a:pPr>
            <a:r>
              <a:rPr lang="en-US" sz="1400" dirty="0" smtClean="0">
                <a:latin typeface="Courier New" pitchFamily="49" charset="0"/>
                <a:cs typeface="Courier New" pitchFamily="49" charset="0"/>
              </a:rPr>
              <a:t>    }</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    public void doPost(HttpServletRequest req, HttpServletResponse resp) </a:t>
            </a:r>
          </a:p>
          <a:p>
            <a:pPr marL="0" indent="0">
              <a:spcBef>
                <a:spcPts val="600"/>
              </a:spcBef>
              <a:buNone/>
            </a:pPr>
            <a:r>
              <a:rPr lang="en-US" sz="1400" dirty="0" smtClean="0">
                <a:latin typeface="Courier New" pitchFamily="49" charset="0"/>
                <a:cs typeface="Courier New" pitchFamily="49" charset="0"/>
              </a:rPr>
              <a:t>            throws IOException {</a:t>
            </a:r>
          </a:p>
          <a:p>
            <a:pPr marL="0" indent="0">
              <a:spcBef>
                <a:spcPts val="600"/>
              </a:spcBef>
              <a:buNone/>
            </a:pPr>
            <a:r>
              <a:rPr lang="en-US" sz="1400" dirty="0" smtClean="0">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 ...</a:t>
            </a:r>
          </a:p>
          <a:p>
            <a:pPr marL="0" indent="0">
              <a:spcBef>
                <a:spcPts val="600"/>
              </a:spcBef>
              <a:buNone/>
            </a:pPr>
            <a:r>
              <a:rPr lang="en-US" sz="1400" dirty="0" smtClean="0">
                <a:latin typeface="Courier New" pitchFamily="49" charset="0"/>
                <a:cs typeface="Courier New" pitchFamily="49" charset="0"/>
              </a:rPr>
              <a:t>    }</a:t>
            </a:r>
          </a:p>
          <a:p>
            <a:pPr marL="0" indent="0">
              <a:spcBef>
                <a:spcPts val="600"/>
              </a:spcBef>
              <a:buNone/>
            </a:pPr>
            <a:r>
              <a:rPr lang="en-US" sz="1400" dirty="0" smtClean="0">
                <a:latin typeface="Courier New" pitchFamily="49" charset="0"/>
                <a:cs typeface="Courier New"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Forward request</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marL="0" indent="0">
              <a:spcBef>
                <a:spcPts val="0"/>
              </a:spcBef>
              <a:buNone/>
            </a:pPr>
            <a:r>
              <a:rPr lang="en-US" sz="1400" dirty="0" smtClean="0">
                <a:latin typeface="Courier New" pitchFamily="49" charset="0"/>
                <a:cs typeface="Courier New" pitchFamily="49" charset="0"/>
              </a:rPr>
              <a:t>protected void doGet(HttpServletRequest req, HttpServletResponse resp)... {</a:t>
            </a:r>
          </a:p>
          <a:p>
            <a:pPr marL="0" indent="0">
              <a:spcBef>
                <a:spcPts val="0"/>
              </a:spcBef>
              <a:buNone/>
            </a:pPr>
            <a:r>
              <a:rPr lang="en-US" sz="1400" dirty="0" smtClean="0">
                <a:latin typeface="Courier New" pitchFamily="49" charset="0"/>
                <a:cs typeface="Courier New" pitchFamily="49" charset="0"/>
              </a:rPr>
              <a:t>    req.getRequestDispatcher("/base-new").</a:t>
            </a:r>
            <a:r>
              <a:rPr lang="en-US" sz="1400" b="1" dirty="0" smtClean="0">
                <a:latin typeface="Courier New" pitchFamily="49" charset="0"/>
                <a:cs typeface="Courier New" pitchFamily="49" charset="0"/>
              </a:rPr>
              <a:t>include</a:t>
            </a:r>
            <a:r>
              <a:rPr lang="en-US" sz="1400" dirty="0" smtClean="0">
                <a:latin typeface="Courier New" pitchFamily="49" charset="0"/>
                <a:cs typeface="Courier New" pitchFamily="49" charset="0"/>
              </a:rPr>
              <a:t>(req, resp);</a:t>
            </a:r>
          </a:p>
          <a:p>
            <a:pPr marL="0" indent="0">
              <a:spcBef>
                <a:spcPts val="0"/>
              </a:spcBef>
              <a:buNone/>
            </a:pPr>
            <a:r>
              <a:rPr lang="en-US" sz="1400" dirty="0" smtClean="0">
                <a:latin typeface="Courier New" pitchFamily="49" charset="0"/>
                <a:cs typeface="Courier New" pitchFamily="49" charset="0"/>
              </a:rPr>
              <a:t>    resp.getWriter().write("&lt;p&gt;base servlet&lt;/p&gt;");</a:t>
            </a:r>
          </a:p>
          <a:p>
            <a:pPr marL="0" indent="0">
              <a:spcBef>
                <a:spcPts val="0"/>
              </a:spcBef>
              <a:buNone/>
            </a:pPr>
            <a:r>
              <a:rPr lang="en-US" sz="1400" dirty="0" smtClean="0">
                <a:latin typeface="Courier New" pitchFamily="49" charset="0"/>
                <a:cs typeface="Courier New" pitchFamily="49" charset="0"/>
              </a:rPr>
              <a:t>}</a:t>
            </a:r>
          </a:p>
          <a:p>
            <a:pPr marL="0" indent="0">
              <a:spcBef>
                <a:spcPts val="0"/>
              </a:spcBef>
              <a:buNone/>
            </a:pPr>
            <a:r>
              <a:rPr lang="en-US" sz="1400" dirty="0" smtClean="0">
                <a:solidFill>
                  <a:schemeClr val="tx2"/>
                </a:solidFill>
                <a:latin typeface="Courier New" pitchFamily="49" charset="0"/>
                <a:cs typeface="Courier New" pitchFamily="49" charset="0"/>
              </a:rPr>
              <a:t>base-new servlet</a:t>
            </a:r>
          </a:p>
          <a:p>
            <a:pPr marL="0" indent="0">
              <a:spcBef>
                <a:spcPts val="0"/>
              </a:spcBef>
              <a:buNone/>
            </a:pPr>
            <a:r>
              <a:rPr lang="en-US" sz="1400" dirty="0" smtClean="0">
                <a:solidFill>
                  <a:schemeClr val="tx2"/>
                </a:solidFill>
                <a:latin typeface="Courier New" pitchFamily="49" charset="0"/>
                <a:cs typeface="Courier New" pitchFamily="49" charset="0"/>
              </a:rPr>
              <a:t>base servlet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protected void doGet(HttpServletRequest req, HttpServletResponse resp)... {</a:t>
            </a:r>
          </a:p>
          <a:p>
            <a:pPr marL="0" indent="0">
              <a:spcBef>
                <a:spcPts val="0"/>
              </a:spcBef>
              <a:buNone/>
            </a:pPr>
            <a:r>
              <a:rPr lang="en-US" sz="1400" dirty="0" smtClean="0">
                <a:latin typeface="Courier New" pitchFamily="49" charset="0"/>
                <a:cs typeface="Courier New" pitchFamily="49" charset="0"/>
              </a:rPr>
              <a:t>   resp.getWriter().write("&lt;p&gt;Base servlet&lt;/p&gt;");</a:t>
            </a:r>
          </a:p>
          <a:p>
            <a:pPr marL="0" indent="0">
              <a:spcBef>
                <a:spcPts val="0"/>
              </a:spcBef>
              <a:buNone/>
            </a:pPr>
            <a:r>
              <a:rPr lang="en-US" sz="1400" dirty="0" smtClean="0">
                <a:latin typeface="Courier New" pitchFamily="49" charset="0"/>
                <a:cs typeface="Courier New" pitchFamily="49" charset="0"/>
              </a:rPr>
              <a:t>   req.getRequestDispatcher("/base-new").</a:t>
            </a:r>
            <a:r>
              <a:rPr lang="en-US" sz="1400" b="1" dirty="0" smtClean="0">
                <a:latin typeface="Courier New" pitchFamily="49" charset="0"/>
                <a:cs typeface="Courier New" pitchFamily="49" charset="0"/>
              </a:rPr>
              <a:t>forward</a:t>
            </a:r>
            <a:r>
              <a:rPr lang="en-US" sz="1400" dirty="0" smtClean="0">
                <a:latin typeface="Courier New" pitchFamily="49" charset="0"/>
                <a:cs typeface="Courier New" pitchFamily="49" charset="0"/>
              </a:rPr>
              <a:t>(req, resp); </a:t>
            </a:r>
          </a:p>
          <a:p>
            <a:pPr marL="0" indent="0">
              <a:spcBef>
                <a:spcPts val="0"/>
              </a:spcBef>
              <a:buNone/>
            </a:pPr>
            <a:r>
              <a:rPr lang="en-US" sz="1400" dirty="0" smtClean="0">
                <a:latin typeface="Courier New" pitchFamily="49" charset="0"/>
                <a:cs typeface="Courier New" pitchFamily="49" charset="0"/>
              </a:rPr>
              <a:t>   resp.getWriter().write("&lt;p&gt;Base servlet&lt;/p&gt;");</a:t>
            </a:r>
          </a:p>
          <a:p>
            <a:pPr marL="0" indent="0">
              <a:spcBef>
                <a:spcPts val="0"/>
              </a:spcBef>
              <a:buNone/>
            </a:pPr>
            <a:r>
              <a:rPr lang="en-US" sz="1400" dirty="0" smtClean="0">
                <a:latin typeface="Courier New" pitchFamily="49" charset="0"/>
                <a:cs typeface="Courier New" pitchFamily="49" charset="0"/>
              </a:rPr>
              <a: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solidFill>
                  <a:schemeClr val="tx2"/>
                </a:solidFill>
                <a:latin typeface="Courier New" pitchFamily="49" charset="0"/>
                <a:cs typeface="Courier New" pitchFamily="49" charset="0"/>
              </a:rPr>
              <a:t>base-new servlet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solidFill>
                  <a:schemeClr val="bg1">
                    <a:lumMod val="50000"/>
                  </a:schemeClr>
                </a:solidFill>
                <a:latin typeface="Courier New" pitchFamily="49" charset="0"/>
                <a:cs typeface="Courier New" pitchFamily="49" charset="0"/>
              </a:rPr>
              <a:t>// FORWARD, INCLUDE, REQUEST, ASYNC, ERROR</a:t>
            </a:r>
          </a:p>
          <a:p>
            <a:pPr marL="0" indent="0">
              <a:spcBef>
                <a:spcPts val="0"/>
              </a:spcBef>
              <a:buNone/>
            </a:pPr>
            <a:r>
              <a:rPr lang="en-US" sz="1400" dirty="0" smtClean="0">
                <a:latin typeface="Courier New" pitchFamily="49" charset="0"/>
                <a:cs typeface="Courier New" pitchFamily="49" charset="0"/>
              </a:rPr>
              <a:t>if (request.getDispatcherType() != DispatcherType.INCLUDE) {</a:t>
            </a:r>
          </a:p>
          <a:p>
            <a:pPr marL="0" indent="0">
              <a:spcBef>
                <a:spcPts val="0"/>
              </a:spcBef>
              <a:buNone/>
            </a:pPr>
            <a:r>
              <a:rPr lang="en-US" sz="1400" dirty="0" smtClean="0">
                <a:latin typeface="Courier New" pitchFamily="49" charset="0"/>
                <a:cs typeface="Courier New" pitchFamily="49" charset="0"/>
              </a:rPr>
              <a:t>    responce.getWriter().write("&lt;html&gt;");</a:t>
            </a:r>
          </a:p>
          <a:p>
            <a:pPr marL="0" indent="0">
              <a:spcBef>
                <a:spcPts val="0"/>
              </a:spcBef>
              <a:buNone/>
            </a:pP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responce.getWriter().write("&lt;p&gt;base-new servlet&lt;/p&gt;");</a:t>
            </a:r>
          </a:p>
          <a:p>
            <a:pPr marL="0" indent="0">
              <a:spcBef>
                <a:spcPts val="0"/>
              </a:spcBef>
              <a:buNone/>
            </a:pPr>
            <a:r>
              <a:rPr lang="en-US" sz="1400" dirty="0" smtClean="0">
                <a:latin typeface="Courier New" pitchFamily="49" charset="0"/>
                <a:cs typeface="Courier New" pitchFamily="49" charset="0"/>
              </a:rPr>
              <a:t>if (request.getDispatcherType() != DispatcherType.INCLUDE) {</a:t>
            </a:r>
          </a:p>
          <a:p>
            <a:pPr marL="0" indent="0">
              <a:spcBef>
                <a:spcPts val="0"/>
              </a:spcBef>
              <a:buNone/>
            </a:pPr>
            <a:r>
              <a:rPr lang="en-US" sz="1400" dirty="0" smtClean="0">
                <a:latin typeface="Courier New" pitchFamily="49" charset="0"/>
                <a:cs typeface="Courier New" pitchFamily="49" charset="0"/>
              </a:rPr>
              <a:t>    responce.getWriter().write("&lt;/html&gt;");</a:t>
            </a:r>
          </a:p>
          <a:p>
            <a:pPr marL="0" indent="0">
              <a:spcBef>
                <a:spcPts val="0"/>
              </a:spcBef>
              <a:buNone/>
            </a:pPr>
            <a:r>
              <a:rPr lang="en-US" sz="1400" dirty="0" smtClean="0">
                <a:latin typeface="Courier New" pitchFamily="49" charset="0"/>
                <a:cs typeface="Courier New"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Upload file</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marL="0" indent="0">
              <a:spcBef>
                <a:spcPts val="200"/>
              </a:spcBef>
              <a:buNone/>
            </a:pPr>
            <a:r>
              <a:rPr lang="en-US" sz="1400" dirty="0" smtClean="0">
                <a:solidFill>
                  <a:schemeClr val="tx2"/>
                </a:solidFill>
                <a:latin typeface="Courier New" pitchFamily="49" charset="0"/>
                <a:cs typeface="Courier New" pitchFamily="49" charset="0"/>
              </a:rPr>
              <a:t>&lt;form method="post" action="uploadServlet" enctype="multipart/form-data"&gt;</a:t>
            </a:r>
          </a:p>
          <a:p>
            <a:pPr marL="0" indent="0">
              <a:spcBef>
                <a:spcPts val="200"/>
              </a:spcBef>
              <a:buNone/>
            </a:pPr>
            <a:r>
              <a:rPr lang="en-US" sz="1400" dirty="0" smtClean="0">
                <a:solidFill>
                  <a:schemeClr val="tx2"/>
                </a:solidFill>
                <a:latin typeface="Courier New" pitchFamily="49" charset="0"/>
                <a:cs typeface="Courier New" pitchFamily="49" charset="0"/>
              </a:rPr>
              <a:t>    Choose a file: &lt;input type="file" name="uploadServlet" /&gt;</a:t>
            </a:r>
          </a:p>
          <a:p>
            <a:pPr marL="0" indent="0">
              <a:spcBef>
                <a:spcPts val="200"/>
              </a:spcBef>
              <a:buNone/>
            </a:pPr>
            <a:r>
              <a:rPr lang="en-US" sz="1400" dirty="0" smtClean="0">
                <a:solidFill>
                  <a:schemeClr val="tx2"/>
                </a:solidFill>
                <a:latin typeface="Courier New" pitchFamily="49" charset="0"/>
                <a:cs typeface="Courier New" pitchFamily="49" charset="0"/>
              </a:rPr>
              <a:t>    &lt;input type="submit" value="Upload" /&gt;</a:t>
            </a:r>
          </a:p>
          <a:p>
            <a:pPr marL="0" indent="0">
              <a:spcBef>
                <a:spcPts val="200"/>
              </a:spcBef>
              <a:buNone/>
            </a:pPr>
            <a:r>
              <a:rPr lang="en-US" sz="1400" dirty="0" smtClean="0">
                <a:solidFill>
                  <a:schemeClr val="tx2"/>
                </a:solidFill>
                <a:latin typeface="Courier New" pitchFamily="49" charset="0"/>
                <a:cs typeface="Courier New" pitchFamily="49" charset="0"/>
              </a:rPr>
              <a:t>&lt;/form&gt;</a:t>
            </a:r>
          </a:p>
          <a:p>
            <a:pPr marL="0" indent="0">
              <a:spcBef>
                <a:spcPts val="200"/>
              </a:spcBef>
              <a:buNone/>
            </a:pPr>
            <a:endParaRPr lang="en-US" sz="1400" dirty="0" smtClean="0">
              <a:latin typeface="Courier New" pitchFamily="49" charset="0"/>
              <a:cs typeface="Courier New" pitchFamily="49" charset="0"/>
            </a:endParaRPr>
          </a:p>
          <a:p>
            <a:pPr marL="0" indent="0">
              <a:spcBef>
                <a:spcPts val="200"/>
              </a:spcBef>
              <a:buNone/>
            </a:pPr>
            <a:r>
              <a:rPr lang="en-US" sz="1400" dirty="0" smtClean="0">
                <a:latin typeface="Courier New" pitchFamily="49" charset="0"/>
                <a:cs typeface="Courier New" pitchFamily="49" charset="0"/>
              </a:rPr>
              <a:t>@</a:t>
            </a:r>
            <a:r>
              <a:rPr lang="en-US" sz="1400" b="1" dirty="0" smtClean="0">
                <a:latin typeface="Courier New" pitchFamily="49" charset="0"/>
                <a:cs typeface="Courier New" pitchFamily="49" charset="0"/>
              </a:rPr>
              <a:t>MultipartConfig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Можно указать ограничения на размер файла</a:t>
            </a:r>
            <a:r>
              <a:rPr lang="en-US" sz="1400" dirty="0" smtClean="0">
                <a:solidFill>
                  <a:schemeClr val="bg1">
                    <a:lumMod val="50000"/>
                  </a:schemeClr>
                </a:solidFill>
                <a:latin typeface="Courier New" pitchFamily="49" charset="0"/>
                <a:cs typeface="Courier New" pitchFamily="49" charset="0"/>
              </a:rPr>
              <a:t> </a:t>
            </a:r>
            <a:r>
              <a:rPr lang="ru-RU" sz="1400" dirty="0" smtClean="0">
                <a:solidFill>
                  <a:schemeClr val="bg1">
                    <a:lumMod val="50000"/>
                  </a:schemeClr>
                </a:solidFill>
                <a:latin typeface="Courier New" pitchFamily="49" charset="0"/>
                <a:cs typeface="Courier New" pitchFamily="49" charset="0"/>
              </a:rPr>
              <a:t>и </a:t>
            </a:r>
            <a:r>
              <a:rPr lang="en-US" sz="1400" dirty="0" smtClean="0">
                <a:solidFill>
                  <a:schemeClr val="bg1">
                    <a:lumMod val="50000"/>
                  </a:schemeClr>
                </a:solidFill>
                <a:latin typeface="Courier New" pitchFamily="49" charset="0"/>
                <a:cs typeface="Courier New" pitchFamily="49" charset="0"/>
              </a:rPr>
              <a:t>location</a:t>
            </a:r>
          </a:p>
          <a:p>
            <a:pPr marL="0" indent="0">
              <a:spcBef>
                <a:spcPts val="200"/>
              </a:spcBef>
              <a:buNone/>
            </a:pPr>
            <a:r>
              <a:rPr lang="en-US" sz="1400" dirty="0" smtClean="0">
                <a:latin typeface="Courier New" pitchFamily="49" charset="0"/>
                <a:cs typeface="Courier New" pitchFamily="49" charset="0"/>
              </a:rPr>
              <a:t>@WebServlet("/uploadServlet")</a:t>
            </a:r>
          </a:p>
          <a:p>
            <a:pPr marL="0" indent="0">
              <a:spcBef>
                <a:spcPts val="200"/>
              </a:spcBef>
              <a:buNone/>
            </a:pPr>
            <a:r>
              <a:rPr lang="en-US" sz="1400" dirty="0" smtClean="0">
                <a:latin typeface="Courier New" pitchFamily="49" charset="0"/>
                <a:cs typeface="Courier New" pitchFamily="49" charset="0"/>
              </a:rPr>
              <a:t>public class UploadServlet extends HttpServlet {</a:t>
            </a:r>
          </a:p>
          <a:p>
            <a:pPr marL="0" indent="0">
              <a:spcBef>
                <a:spcPts val="200"/>
              </a:spcBef>
              <a:buNone/>
            </a:pPr>
            <a:endParaRPr lang="en-US" sz="1400" dirty="0" smtClean="0">
              <a:latin typeface="Courier New" pitchFamily="49" charset="0"/>
              <a:cs typeface="Courier New" pitchFamily="49" charset="0"/>
            </a:endParaRPr>
          </a:p>
          <a:p>
            <a:pPr marL="0" indent="0">
              <a:spcBef>
                <a:spcPts val="200"/>
              </a:spcBef>
              <a:buNone/>
            </a:pPr>
            <a:r>
              <a:rPr lang="en-US" sz="1400" dirty="0" smtClean="0">
                <a:latin typeface="Courier New" pitchFamily="49" charset="0"/>
                <a:cs typeface="Courier New" pitchFamily="49" charset="0"/>
              </a:rPr>
              <a:t>   protected void doPost(HttpServletRequest req, HttpServletResponse resp) </a:t>
            </a:r>
          </a:p>
          <a:p>
            <a:pPr marL="0" indent="0">
              <a:spcBef>
                <a:spcPts val="200"/>
              </a:spcBef>
              <a:buNone/>
            </a:pPr>
            <a:r>
              <a:rPr lang="en-US" sz="1400" dirty="0" smtClean="0">
                <a:latin typeface="Courier New" pitchFamily="49" charset="0"/>
                <a:cs typeface="Courier New" pitchFamily="49" charset="0"/>
              </a:rPr>
              <a:t>           throws ServletException, IOException {</a:t>
            </a:r>
          </a:p>
          <a:p>
            <a:pPr marL="0" indent="0">
              <a:spcBef>
                <a:spcPts val="200"/>
              </a:spcBef>
              <a:buNone/>
            </a:pPr>
            <a:r>
              <a:rPr lang="en-US" sz="1400" dirty="0" smtClean="0">
                <a:latin typeface="Courier New" pitchFamily="49" charset="0"/>
                <a:cs typeface="Courier New" pitchFamily="49" charset="0"/>
              </a:rPr>
              <a:t>        String uploadPath = </a:t>
            </a:r>
            <a:r>
              <a:rPr lang="en-US" sz="1400" b="1" i="1" dirty="0" smtClean="0">
                <a:latin typeface="Courier New" pitchFamily="49" charset="0"/>
                <a:cs typeface="Courier New" pitchFamily="49" charset="0"/>
              </a:rPr>
              <a:t>getUploadBase</a:t>
            </a:r>
            <a:r>
              <a:rPr lang="ru-RU" sz="1400" dirty="0" smtClean="0">
                <a:latin typeface="Courier New" pitchFamily="49" charset="0"/>
                <a:cs typeface="Courier New" pitchFamily="49" charset="0"/>
              </a:rPr>
              <a:t>()</a:t>
            </a:r>
            <a:r>
              <a:rPr lang="en-US" sz="1400" dirty="0" smtClean="0">
                <a:latin typeface="Courier New" pitchFamily="49" charset="0"/>
                <a:cs typeface="Courier New" pitchFamily="49" charset="0"/>
              </a:rPr>
              <a:t> + "/upload";</a:t>
            </a:r>
          </a:p>
          <a:p>
            <a:pPr marL="0" indent="0">
              <a:spcBef>
                <a:spcPts val="200"/>
              </a:spcBef>
              <a:buNone/>
            </a:pPr>
            <a:r>
              <a:rPr lang="en-US" sz="1400" dirty="0" smtClean="0">
                <a:latin typeface="Courier New" pitchFamily="49" charset="0"/>
                <a:cs typeface="Courier New" pitchFamily="49" charset="0"/>
              </a:rPr>
              <a:t>        File uploadDir = new File(uploadPath);</a:t>
            </a:r>
          </a:p>
          <a:p>
            <a:pPr marL="0" indent="0">
              <a:spcBef>
                <a:spcPts val="200"/>
              </a:spcBef>
              <a:buNone/>
            </a:pPr>
            <a:r>
              <a:rPr lang="en-US" sz="1400" dirty="0" smtClean="0">
                <a:latin typeface="Courier New" pitchFamily="49" charset="0"/>
                <a:cs typeface="Courier New" pitchFamily="49" charset="0"/>
              </a:rPr>
              <a:t>        if (!uploadDir.exists()) uploadDir.mkdir();</a:t>
            </a:r>
          </a:p>
          <a:p>
            <a:pPr marL="0" indent="0">
              <a:spcBef>
                <a:spcPts val="200"/>
              </a:spcBef>
              <a:buNone/>
            </a:pPr>
            <a:r>
              <a:rPr lang="en-US" sz="1400" dirty="0" smtClean="0">
                <a:latin typeface="Courier New" pitchFamily="49" charset="0"/>
                <a:cs typeface="Courier New" pitchFamily="49" charset="0"/>
              </a:rPr>
              <a:t>        for (Part part : req.</a:t>
            </a:r>
            <a:r>
              <a:rPr lang="en-US" sz="1400" b="1" dirty="0" smtClean="0">
                <a:latin typeface="Courier New" pitchFamily="49" charset="0"/>
                <a:cs typeface="Courier New" pitchFamily="49" charset="0"/>
              </a:rPr>
              <a:t>getParts</a:t>
            </a:r>
            <a:r>
              <a:rPr lang="en-US" sz="1400" dirty="0" smtClean="0">
                <a:latin typeface="Courier New" pitchFamily="49" charset="0"/>
                <a:cs typeface="Courier New" pitchFamily="49" charset="0"/>
              </a:rPr>
              <a:t>()) {</a:t>
            </a:r>
          </a:p>
          <a:p>
            <a:pPr marL="0" indent="0">
              <a:spcBef>
                <a:spcPts val="200"/>
              </a:spcBef>
              <a:buNone/>
            </a:pPr>
            <a:r>
              <a:rPr lang="en-US" sz="1400" dirty="0" smtClean="0">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Если путь относительный, то будет использован </a:t>
            </a:r>
            <a:r>
              <a:rPr lang="en-US" sz="1400" dirty="0" smtClean="0">
                <a:solidFill>
                  <a:schemeClr val="bg1">
                    <a:lumMod val="50000"/>
                  </a:schemeClr>
                </a:solidFill>
                <a:latin typeface="Courier New" pitchFamily="49" charset="0"/>
                <a:cs typeface="Courier New" pitchFamily="49" charset="0"/>
              </a:rPr>
              <a:t>location</a:t>
            </a:r>
          </a:p>
          <a:p>
            <a:pPr marL="0" indent="0">
              <a:spcBef>
                <a:spcPts val="200"/>
              </a:spcBef>
              <a:buNone/>
            </a:pPr>
            <a:r>
              <a:rPr lang="en-US" sz="1400" dirty="0" smtClean="0">
                <a:latin typeface="Courier New" pitchFamily="49" charset="0"/>
                <a:cs typeface="Courier New" pitchFamily="49" charset="0"/>
              </a:rPr>
              <a:t>            part.write(uploadPath + File.separator</a:t>
            </a:r>
          </a:p>
          <a:p>
            <a:pPr marL="0" indent="0">
              <a:spcBef>
                <a:spcPts val="200"/>
              </a:spcBef>
              <a:buNone/>
            </a:pPr>
            <a:r>
              <a:rPr lang="en-US" sz="1400" dirty="0" smtClean="0">
                <a:latin typeface="Courier New" pitchFamily="49" charset="0"/>
                <a:cs typeface="Courier New" pitchFamily="49" charset="0"/>
              </a:rPr>
              <a:t>                + </a:t>
            </a:r>
            <a:r>
              <a:rPr lang="en-US" sz="1400" b="1" dirty="0" smtClean="0">
                <a:latin typeface="Courier New" pitchFamily="49" charset="0"/>
                <a:cs typeface="Courier New" pitchFamily="49" charset="0"/>
              </a:rPr>
              <a:t>part.getSubmittedFileName</a:t>
            </a:r>
            <a:r>
              <a:rPr lang="en-US" sz="1400" dirty="0" smtClean="0">
                <a:latin typeface="Courier New" pitchFamily="49" charset="0"/>
                <a:cs typeface="Courier New" pitchFamily="49" charset="0"/>
              </a:rPr>
              <a:t>());</a:t>
            </a:r>
          </a:p>
          <a:p>
            <a:pPr marL="0" indent="0">
              <a:spcBef>
                <a:spcPts val="200"/>
              </a:spcBef>
              <a:buNone/>
            </a:pPr>
            <a:r>
              <a:rPr lang="en-US" sz="1400" dirty="0" smtClean="0">
                <a:latin typeface="Courier New" pitchFamily="49" charset="0"/>
                <a:cs typeface="Courier New" pitchFamily="49" charset="0"/>
              </a:rPr>
              <a:t>        }</a:t>
            </a:r>
          </a:p>
          <a:p>
            <a:pPr marL="0" indent="0">
              <a:spcBef>
                <a:spcPts val="200"/>
              </a:spcBef>
              <a:buNone/>
            </a:pPr>
            <a:r>
              <a:rPr lang="en-US" sz="1400" dirty="0" smtClean="0">
                <a:latin typeface="Courier New" pitchFamily="49" charset="0"/>
                <a:cs typeface="Courier New" pitchFamily="49" charset="0"/>
              </a:rPr>
              <a:t>        req.getRequestDispatcher("fileUpload.html").</a:t>
            </a:r>
            <a:r>
              <a:rPr lang="en-US" sz="1400" b="1" dirty="0" smtClean="0">
                <a:latin typeface="Courier New" pitchFamily="49" charset="0"/>
                <a:cs typeface="Courier New" pitchFamily="49" charset="0"/>
              </a:rPr>
              <a:t>forward</a:t>
            </a:r>
            <a:r>
              <a:rPr lang="en-US" sz="1400" dirty="0" smtClean="0">
                <a:latin typeface="Courier New" pitchFamily="49" charset="0"/>
                <a:cs typeface="Courier New" pitchFamily="49" charset="0"/>
              </a:rPr>
              <a:t>(req, resp);</a:t>
            </a:r>
          </a:p>
          <a:p>
            <a:pPr marL="0" indent="0">
              <a:spcBef>
                <a:spcPts val="200"/>
              </a:spcBef>
              <a:buNone/>
            </a:pPr>
            <a:r>
              <a:rPr lang="en-US" sz="1400" dirty="0" smtClean="0">
                <a:latin typeface="Courier New" pitchFamily="49" charset="0"/>
                <a:cs typeface="Courier New" pitchFamily="49" charset="0"/>
              </a:rPr>
              <a:t>    }</a:t>
            </a:r>
            <a:endParaRPr lang="en-US" sz="1400" dirty="0" smtClean="0">
              <a:solidFill>
                <a:schemeClr val="bg1">
                  <a:lumMod val="50000"/>
                </a:schemeClr>
              </a:solidFill>
              <a:latin typeface="Courier New" pitchFamily="49" charset="0"/>
              <a:cs typeface="Courier New" pitchFamily="49" charset="0"/>
            </a:endParaRPr>
          </a:p>
          <a:p>
            <a:pPr marL="0" indent="0">
              <a:spcBef>
                <a:spcPts val="200"/>
              </a:spcBef>
              <a:buNone/>
            </a:pPr>
            <a:r>
              <a:rPr lang="en-US" sz="1400" dirty="0" smtClean="0">
                <a:latin typeface="Courier New" pitchFamily="49" charset="0"/>
                <a:cs typeface="Courier New" pitchFamily="49" charset="0"/>
              </a:rPr>
              <a:t>}</a:t>
            </a:r>
            <a:endParaRPr lang="en-US" sz="1400" dirty="0" smtClean="0">
              <a:solidFill>
                <a:schemeClr val="bg1">
                  <a:lumMod val="50000"/>
                </a:schemeClr>
              </a:solidFill>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Temporary directory</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Files.createTempDirectory("tmpDirPrefix");</a:t>
            </a:r>
          </a:p>
          <a:p>
            <a:pPr>
              <a:spcBef>
                <a:spcPts val="200"/>
              </a:spcBef>
              <a:buNone/>
            </a:pPr>
            <a:r>
              <a:rPr lang="en-US" sz="1400" dirty="0" smtClean="0">
                <a:solidFill>
                  <a:schemeClr val="bg1">
                    <a:lumMod val="50000"/>
                  </a:schemeClr>
                </a:solidFill>
                <a:latin typeface="Courier New" pitchFamily="49" charset="0"/>
                <a:cs typeface="Courier New" pitchFamily="49" charset="0"/>
              </a:rPr>
              <a:t>// C:\Users\EMELYA~1\AppData\Local\Temp\tmpDirPrefix2550911547094871652\</a:t>
            </a:r>
          </a:p>
          <a:p>
            <a:pPr>
              <a:spcBef>
                <a:spcPts val="200"/>
              </a:spcBef>
              <a:buNone/>
            </a:pPr>
            <a:endParaRPr lang="en-US" sz="1400" dirty="0" smtClean="0">
              <a:solidFill>
                <a:schemeClr val="tx1">
                  <a:lumMod val="95000"/>
                  <a:lumOff val="5000"/>
                </a:schemeClr>
              </a:solidFill>
              <a:latin typeface="Courier New" pitchFamily="49" charset="0"/>
              <a:cs typeface="Courier New" pitchFamily="49" charset="0"/>
            </a:endParaRPr>
          </a:p>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System.getProperty("</a:t>
            </a:r>
            <a:r>
              <a:rPr lang="en-US" sz="1400" b="1" dirty="0" smtClean="0">
                <a:solidFill>
                  <a:schemeClr val="tx1">
                    <a:lumMod val="95000"/>
                    <a:lumOff val="5000"/>
                  </a:schemeClr>
                </a:solidFill>
                <a:latin typeface="Courier New" pitchFamily="49" charset="0"/>
                <a:cs typeface="Courier New" pitchFamily="49" charset="0"/>
              </a:rPr>
              <a:t>jboss.home.dir</a:t>
            </a:r>
            <a:r>
              <a:rPr lang="en-US" sz="1400" dirty="0" smtClean="0">
                <a:solidFill>
                  <a:schemeClr val="tx1">
                    <a:lumMod val="95000"/>
                    <a:lumOff val="5000"/>
                  </a:schemeClr>
                </a:solidFill>
                <a:latin typeface="Courier New" pitchFamily="49" charset="0"/>
                <a:cs typeface="Courier New" pitchFamily="49" charset="0"/>
              </a:rPr>
              <a:t>") + File.separator</a:t>
            </a:r>
          </a:p>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     + System.getProperty("my-app.upload-dir");</a:t>
            </a:r>
          </a:p>
          <a:p>
            <a:pPr>
              <a:spcBef>
                <a:spcPts val="200"/>
              </a:spcBef>
              <a:buNone/>
            </a:pPr>
            <a:r>
              <a:rPr lang="en-US" sz="1400" dirty="0" smtClean="0">
                <a:solidFill>
                  <a:schemeClr val="bg1">
                    <a:lumMod val="50000"/>
                  </a:schemeClr>
                </a:solidFill>
                <a:latin typeface="Courier New" pitchFamily="49" charset="0"/>
                <a:cs typeface="Courier New" pitchFamily="49" charset="0"/>
              </a:rPr>
              <a:t>// c:\wildfly-26.1.3\ &lt;my-app.upload-dir&gt;</a:t>
            </a:r>
          </a:p>
          <a:p>
            <a:pPr>
              <a:spcBef>
                <a:spcPts val="200"/>
              </a:spcBef>
              <a:buNone/>
            </a:pPr>
            <a:endParaRPr lang="en-US" sz="1400" dirty="0" smtClean="0">
              <a:solidFill>
                <a:schemeClr val="tx1">
                  <a:lumMod val="95000"/>
                  <a:lumOff val="5000"/>
                </a:schemeClr>
              </a:solidFill>
              <a:latin typeface="Courier New" pitchFamily="49" charset="0"/>
              <a:cs typeface="Courier New" pitchFamily="49" charset="0"/>
            </a:endParaRPr>
          </a:p>
          <a:p>
            <a:pPr>
              <a:spcBef>
                <a:spcPts val="200"/>
              </a:spcBef>
              <a:buNone/>
            </a:pPr>
            <a:r>
              <a:rPr lang="en-US" sz="1400" dirty="0" smtClean="0">
                <a:solidFill>
                  <a:schemeClr val="bg1">
                    <a:lumMod val="50000"/>
                  </a:schemeClr>
                </a:solidFill>
                <a:latin typeface="Courier New" pitchFamily="49" charset="0"/>
                <a:cs typeface="Courier New" pitchFamily="49" charset="0"/>
              </a:rPr>
              <a:t>// ServletContext.TEMPDIR = "javax.servlet.context.tempdir"</a:t>
            </a:r>
          </a:p>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getServletContext().getAttribute(</a:t>
            </a:r>
            <a:r>
              <a:rPr lang="en-US" sz="1400" b="1" dirty="0" smtClean="0">
                <a:solidFill>
                  <a:schemeClr val="tx1">
                    <a:lumMod val="95000"/>
                    <a:lumOff val="5000"/>
                  </a:schemeClr>
                </a:solidFill>
                <a:latin typeface="Courier New" pitchFamily="49" charset="0"/>
                <a:cs typeface="Courier New" pitchFamily="49" charset="0"/>
              </a:rPr>
              <a:t>ServletContext.TEMPDIR</a:t>
            </a:r>
            <a:r>
              <a:rPr lang="en-US" sz="1400" dirty="0" smtClean="0">
                <a:solidFill>
                  <a:schemeClr val="tx1">
                    <a:lumMod val="95000"/>
                    <a:lumOff val="5000"/>
                  </a:schemeClr>
                </a:solidFill>
                <a:latin typeface="Courier New" pitchFamily="49" charset="0"/>
                <a:cs typeface="Courier New" pitchFamily="49" charset="0"/>
              </a:rPr>
              <a:t>)</a:t>
            </a:r>
          </a:p>
          <a:p>
            <a:pPr>
              <a:spcBef>
                <a:spcPts val="200"/>
              </a:spcBef>
              <a:buNone/>
            </a:pPr>
            <a:r>
              <a:rPr lang="en-US" sz="1400" dirty="0" smtClean="0">
                <a:solidFill>
                  <a:schemeClr val="bg1">
                    <a:lumMod val="50000"/>
                  </a:schemeClr>
                </a:solidFill>
                <a:latin typeface="Courier New" pitchFamily="49" charset="0"/>
                <a:cs typeface="Courier New" pitchFamily="49" charset="0"/>
              </a:rPr>
              <a:t>// c:\wildfly-26.1.3\standalone\tmp\my-app.war</a:t>
            </a:r>
          </a:p>
          <a:p>
            <a:pPr>
              <a:spcBef>
                <a:spcPts val="200"/>
              </a:spcBef>
              <a:buNone/>
            </a:pPr>
            <a:endParaRPr lang="en-US" sz="1400" dirty="0" smtClean="0">
              <a:solidFill>
                <a:schemeClr val="tx1">
                  <a:lumMod val="95000"/>
                  <a:lumOff val="5000"/>
                </a:schemeClr>
              </a:solidFill>
              <a:latin typeface="Courier New" pitchFamily="49" charset="0"/>
              <a:cs typeface="Courier New" pitchFamily="49" charset="0"/>
            </a:endParaRPr>
          </a:p>
          <a:p>
            <a:pPr>
              <a:spcBef>
                <a:spcPts val="200"/>
              </a:spcBef>
              <a:buNone/>
            </a:pPr>
            <a:r>
              <a:rPr lang="en-US" sz="1400" dirty="0" smtClean="0">
                <a:latin typeface="Courier New" pitchFamily="49" charset="0"/>
                <a:cs typeface="Courier New" pitchFamily="49" charset="0"/>
              </a:rPr>
              <a:t>getServletContext().</a:t>
            </a:r>
            <a:r>
              <a:rPr lang="en-US" sz="1400" b="1" dirty="0" smtClean="0">
                <a:latin typeface="Courier New" pitchFamily="49" charset="0"/>
                <a:cs typeface="Courier New" pitchFamily="49" charset="0"/>
              </a:rPr>
              <a:t>getRealPath</a:t>
            </a:r>
            <a:r>
              <a:rPr lang="en-US" sz="1400" dirty="0" smtClean="0">
                <a:latin typeface="Courier New" pitchFamily="49" charset="0"/>
                <a:cs typeface="Courier New" pitchFamily="49" charset="0"/>
              </a:rPr>
              <a:t>("temp_dir")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Путь к каталогу приложения</a:t>
            </a:r>
            <a:endParaRPr lang="en-US" sz="1400" dirty="0" smtClean="0">
              <a:solidFill>
                <a:schemeClr val="bg1">
                  <a:lumMod val="50000"/>
                </a:schemeClr>
              </a:solidFill>
              <a:latin typeface="Courier New" pitchFamily="49" charset="0"/>
              <a:cs typeface="Courier New" pitchFamily="49" charset="0"/>
            </a:endParaRPr>
          </a:p>
          <a:p>
            <a:pPr>
              <a:spcBef>
                <a:spcPts val="200"/>
              </a:spcBef>
              <a:buNone/>
            </a:pPr>
            <a:r>
              <a:rPr lang="en-US" sz="1400" dirty="0" smtClean="0">
                <a:solidFill>
                  <a:schemeClr val="bg1">
                    <a:lumMod val="50000"/>
                  </a:schemeClr>
                </a:solidFill>
                <a:cs typeface="Courier New" pitchFamily="49" charset="0"/>
              </a:rPr>
              <a:t>//</a:t>
            </a:r>
            <a:r>
              <a:rPr lang="en-US" sz="1400" dirty="0" smtClean="0">
                <a:solidFill>
                  <a:schemeClr val="bg1">
                    <a:lumMod val="50000"/>
                  </a:schemeClr>
                </a:solidFill>
              </a:rPr>
              <a:t>C:\wildfly-26.1.3\standalone\tmp\vfs\temp\temp61a88fb5a771fc6f\content-21d133a3879293fc\temp_dir</a:t>
            </a:r>
            <a:endParaRPr lang="en-US" sz="1400" dirty="0" smtClean="0">
              <a:solidFill>
                <a:schemeClr val="bg1">
                  <a:lumMod val="50000"/>
                </a:schemeClr>
              </a:solidFill>
              <a:cs typeface="Courier New" pitchFamily="49" charset="0"/>
            </a:endParaRPr>
          </a:p>
          <a:p>
            <a:pPr>
              <a:spcBef>
                <a:spcPts val="200"/>
              </a:spcBef>
              <a:buNone/>
            </a:pPr>
            <a:endParaRPr lang="en-US" sz="1400" dirty="0" smtClean="0">
              <a:solidFill>
                <a:schemeClr val="tx1">
                  <a:lumMod val="95000"/>
                  <a:lumOff val="5000"/>
                </a:schemeClr>
              </a:solidFill>
              <a:latin typeface="Courier New" pitchFamily="49" charset="0"/>
              <a:cs typeface="Courier New" pitchFamily="49" charset="0"/>
            </a:endParaRPr>
          </a:p>
          <a:p>
            <a:pPr>
              <a:spcBef>
                <a:spcPts val="200"/>
              </a:spcBef>
              <a:buNone/>
            </a:pP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 Вывести все атрибуты из </a:t>
            </a:r>
            <a:r>
              <a:rPr lang="en-US" sz="1400" dirty="0" smtClean="0">
                <a:solidFill>
                  <a:schemeClr val="bg1">
                    <a:lumMod val="50000"/>
                  </a:schemeClr>
                </a:solidFill>
                <a:latin typeface="Courier New" pitchFamily="49" charset="0"/>
                <a:cs typeface="Courier New" pitchFamily="49" charset="0"/>
              </a:rPr>
              <a:t>ServletContext ------------------</a:t>
            </a:r>
          </a:p>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ServletContext context = req.getServletContext();</a:t>
            </a:r>
          </a:p>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Enumeration&lt;String&gt; attrs = context.getAttributeNames();</a:t>
            </a:r>
          </a:p>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while (attrs.hasMoreElements()) {</a:t>
            </a:r>
          </a:p>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    String name = attrs.nextElement();</a:t>
            </a:r>
          </a:p>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    resp.getWriter().write(name + " = " + context.getAttribute(name));</a:t>
            </a:r>
          </a:p>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    resp.getWriter().write("&lt;br&gt;");</a:t>
            </a:r>
          </a:p>
          <a:p>
            <a:pPr>
              <a:spcBef>
                <a:spcPts val="200"/>
              </a:spcBef>
              <a:buNone/>
            </a:pPr>
            <a:r>
              <a:rPr lang="en-US" sz="1400" dirty="0" smtClean="0">
                <a:solidFill>
                  <a:schemeClr val="tx1">
                    <a:lumMod val="95000"/>
                    <a:lumOff val="5000"/>
                  </a:schemeClr>
                </a:solidFill>
                <a:latin typeface="Courier New" pitchFamily="49" charset="0"/>
                <a:cs typeface="Courier New"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Download file</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buNone/>
            </a:pPr>
            <a:r>
              <a:rPr lang="en-US" sz="1400" dirty="0" smtClean="0">
                <a:solidFill>
                  <a:schemeClr val="tx1">
                    <a:lumMod val="95000"/>
                    <a:lumOff val="5000"/>
                  </a:schemeClr>
                </a:solidFill>
                <a:latin typeface="Courier New" pitchFamily="49" charset="0"/>
                <a:cs typeface="Courier New" pitchFamily="49" charset="0"/>
              </a:rPr>
              <a:t>String id = req.getParameter("id");</a:t>
            </a:r>
          </a:p>
          <a:p>
            <a:pPr>
              <a:buNone/>
            </a:pPr>
            <a:r>
              <a:rPr lang="en-US" sz="1400" dirty="0" smtClean="0">
                <a:solidFill>
                  <a:schemeClr val="tx1">
                    <a:lumMod val="95000"/>
                    <a:lumOff val="5000"/>
                  </a:schemeClr>
                </a:solidFill>
                <a:latin typeface="Courier New" pitchFamily="49" charset="0"/>
                <a:cs typeface="Courier New" pitchFamily="49" charset="0"/>
              </a:rPr>
              <a:t>File file = new File("pdf".equals(id) ? "D:/docs.pdf" : "D:/wildfly.zip");</a:t>
            </a:r>
          </a:p>
          <a:p>
            <a:pPr>
              <a:buNone/>
            </a:pPr>
            <a:r>
              <a:rPr lang="en-US" sz="1400" dirty="0" smtClean="0">
                <a:solidFill>
                  <a:schemeClr val="tx1">
                    <a:lumMod val="95000"/>
                    <a:lumOff val="5000"/>
                  </a:schemeClr>
                </a:solidFill>
                <a:latin typeface="Courier New" pitchFamily="49" charset="0"/>
                <a:cs typeface="Courier New" pitchFamily="49" charset="0"/>
              </a:rPr>
              <a:t>resp.</a:t>
            </a:r>
            <a:r>
              <a:rPr lang="en-US" sz="1400" b="1" dirty="0" smtClean="0">
                <a:solidFill>
                  <a:schemeClr val="tx1">
                    <a:lumMod val="95000"/>
                    <a:lumOff val="5000"/>
                  </a:schemeClr>
                </a:solidFill>
                <a:latin typeface="Courier New" pitchFamily="49" charset="0"/>
                <a:cs typeface="Courier New" pitchFamily="49" charset="0"/>
              </a:rPr>
              <a:t>setHeader</a:t>
            </a:r>
            <a:r>
              <a:rPr lang="en-US" sz="1400" dirty="0" smtClean="0">
                <a:solidFill>
                  <a:schemeClr val="tx1">
                    <a:lumMod val="95000"/>
                    <a:lumOff val="5000"/>
                  </a:schemeClr>
                </a:solidFill>
                <a:latin typeface="Courier New" pitchFamily="49" charset="0"/>
                <a:cs typeface="Courier New" pitchFamily="49" charset="0"/>
              </a:rPr>
              <a:t>("</a:t>
            </a:r>
            <a:r>
              <a:rPr lang="en-US" sz="1400" b="1" i="1" dirty="0" smtClean="0">
                <a:solidFill>
                  <a:schemeClr val="tx1">
                    <a:lumMod val="95000"/>
                    <a:lumOff val="5000"/>
                  </a:schemeClr>
                </a:solidFill>
                <a:latin typeface="Courier New" pitchFamily="49" charset="0"/>
                <a:cs typeface="Courier New" pitchFamily="49" charset="0"/>
              </a:rPr>
              <a:t>Content-Disposition</a:t>
            </a:r>
            <a:r>
              <a:rPr lang="en-US" sz="1400" dirty="0" smtClean="0">
                <a:solidFill>
                  <a:schemeClr val="tx1">
                    <a:lumMod val="95000"/>
                    <a:lumOff val="5000"/>
                  </a:schemeClr>
                </a:solidFill>
                <a:latin typeface="Courier New" pitchFamily="49" charset="0"/>
                <a:cs typeface="Courier New" pitchFamily="49" charset="0"/>
              </a:rPr>
              <a:t>",</a:t>
            </a:r>
          </a:p>
          <a:p>
            <a:pPr>
              <a:buNone/>
            </a:pPr>
            <a:r>
              <a:rPr lang="en-US" sz="1400" dirty="0" smtClean="0">
                <a:solidFill>
                  <a:schemeClr val="tx1">
                    <a:lumMod val="95000"/>
                    <a:lumOff val="5000"/>
                  </a:schemeClr>
                </a:solidFill>
                <a:latin typeface="Courier New" pitchFamily="49" charset="0"/>
                <a:cs typeface="Courier New" pitchFamily="49" charset="0"/>
              </a:rPr>
              <a:t>    String.format("attachment; filename=\"%s\"", file.getName()));</a:t>
            </a:r>
          </a:p>
          <a:p>
            <a:pPr>
              <a:buNone/>
            </a:pPr>
            <a:r>
              <a:rPr lang="en-US" sz="1400" dirty="0" smtClean="0">
                <a:solidFill>
                  <a:schemeClr val="bg1">
                    <a:lumMod val="50000"/>
                  </a:schemeClr>
                </a:solidFill>
                <a:latin typeface="Courier New" pitchFamily="49" charset="0"/>
                <a:cs typeface="Courier New" pitchFamily="49" charset="0"/>
              </a:rPr>
              <a:t>//resp.setContentType("application/pdf"); //"application/octet-stream"</a:t>
            </a:r>
          </a:p>
          <a:p>
            <a:pPr>
              <a:buNone/>
            </a:pPr>
            <a:r>
              <a:rPr lang="en-US" sz="1400" dirty="0" smtClean="0">
                <a:solidFill>
                  <a:schemeClr val="tx1">
                    <a:lumMod val="95000"/>
                    <a:lumOff val="5000"/>
                  </a:schemeClr>
                </a:solidFill>
                <a:latin typeface="Courier New" pitchFamily="49" charset="0"/>
                <a:cs typeface="Courier New" pitchFamily="49" charset="0"/>
              </a:rPr>
              <a:t>byte[] buffer = new byte[1024 * 1024];</a:t>
            </a:r>
          </a:p>
          <a:p>
            <a:pPr>
              <a:buNone/>
            </a:pPr>
            <a:r>
              <a:rPr lang="en-US" sz="1400" dirty="0" smtClean="0">
                <a:solidFill>
                  <a:schemeClr val="tx1">
                    <a:lumMod val="95000"/>
                    <a:lumOff val="5000"/>
                  </a:schemeClr>
                </a:solidFill>
                <a:latin typeface="Courier New" pitchFamily="49" charset="0"/>
                <a:cs typeface="Courier New" pitchFamily="49" charset="0"/>
              </a:rPr>
              <a:t>try (FileInputStream stream = new FileInputStream(file)) {</a:t>
            </a:r>
          </a:p>
          <a:p>
            <a:pPr>
              <a:buNone/>
            </a:pPr>
            <a:r>
              <a:rPr lang="en-US" sz="1400" dirty="0" smtClean="0">
                <a:solidFill>
                  <a:schemeClr val="tx1">
                    <a:lumMod val="95000"/>
                    <a:lumOff val="5000"/>
                  </a:schemeClr>
                </a:solidFill>
                <a:latin typeface="Courier New" pitchFamily="49" charset="0"/>
                <a:cs typeface="Courier New" pitchFamily="49" charset="0"/>
              </a:rPr>
              <a:t>    int count;</a:t>
            </a:r>
          </a:p>
          <a:p>
            <a:pPr>
              <a:buNone/>
            </a:pPr>
            <a:r>
              <a:rPr lang="en-US" sz="1400" dirty="0" smtClean="0">
                <a:solidFill>
                  <a:schemeClr val="tx1">
                    <a:lumMod val="95000"/>
                    <a:lumOff val="5000"/>
                  </a:schemeClr>
                </a:solidFill>
                <a:latin typeface="Courier New" pitchFamily="49" charset="0"/>
                <a:cs typeface="Courier New" pitchFamily="49" charset="0"/>
              </a:rPr>
              <a:t>    while ((count = stream.read(buffer)) &gt;= 0) {</a:t>
            </a:r>
          </a:p>
          <a:p>
            <a:pPr>
              <a:buNone/>
            </a:pPr>
            <a:r>
              <a:rPr lang="en-US" sz="1400" dirty="0" smtClean="0">
                <a:solidFill>
                  <a:schemeClr val="tx1">
                    <a:lumMod val="95000"/>
                    <a:lumOff val="5000"/>
                  </a:schemeClr>
                </a:solidFill>
                <a:latin typeface="Courier New" pitchFamily="49" charset="0"/>
                <a:cs typeface="Courier New" pitchFamily="49" charset="0"/>
              </a:rPr>
              <a:t>       resp.getOutputStream().write(buffer, 0, count);</a:t>
            </a:r>
          </a:p>
          <a:p>
            <a:pPr>
              <a:buNone/>
            </a:pPr>
            <a:r>
              <a:rPr lang="en-US" sz="1400" dirty="0" smtClean="0">
                <a:solidFill>
                  <a:schemeClr val="tx1">
                    <a:lumMod val="95000"/>
                    <a:lumOff val="5000"/>
                  </a:schemeClr>
                </a:solidFill>
                <a:latin typeface="Courier New" pitchFamily="49" charset="0"/>
                <a:cs typeface="Courier New" pitchFamily="49" charset="0"/>
              </a:rPr>
              <a:t>    }</a:t>
            </a:r>
          </a:p>
          <a:p>
            <a:pPr>
              <a:buNone/>
            </a:pPr>
            <a:r>
              <a:rPr lang="en-US" sz="1400" dirty="0" smtClean="0">
                <a:solidFill>
                  <a:schemeClr val="tx1">
                    <a:lumMod val="95000"/>
                    <a:lumOff val="5000"/>
                  </a:schemeClr>
                </a:solidFill>
                <a:latin typeface="Courier New" pitchFamily="49" charset="0"/>
                <a:cs typeface="Courier New" pitchFamily="49" charset="0"/>
              </a:rPr>
              <a:t>}</a:t>
            </a:r>
          </a:p>
          <a:p>
            <a:pPr>
              <a:buNone/>
            </a:pPr>
            <a:r>
              <a:rPr lang="en-US" sz="1400" dirty="0" smtClean="0">
                <a:solidFill>
                  <a:schemeClr val="tx1">
                    <a:lumMod val="95000"/>
                    <a:lumOff val="5000"/>
                  </a:schemeClr>
                </a:solidFill>
                <a:latin typeface="Courier New" pitchFamily="49" charset="0"/>
                <a:cs typeface="Courier New" pitchFamily="49" charset="0"/>
              </a:rPr>
              <a:t>resp.getOutputStream().close();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WebFilter</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buNone/>
            </a:pPr>
            <a:r>
              <a:rPr lang="en-US" sz="1400" dirty="0" smtClean="0">
                <a:solidFill>
                  <a:schemeClr val="tx1">
                    <a:lumMod val="95000"/>
                    <a:lumOff val="5000"/>
                  </a:schemeClr>
                </a:solidFill>
                <a:latin typeface="Courier New" pitchFamily="49" charset="0"/>
                <a:cs typeface="Courier New" pitchFamily="49" charset="0"/>
              </a:rPr>
              <a:t>@</a:t>
            </a:r>
            <a:r>
              <a:rPr lang="en-US" sz="1400" b="1" dirty="0" smtClean="0">
                <a:solidFill>
                  <a:schemeClr val="tx1">
                    <a:lumMod val="95000"/>
                    <a:lumOff val="5000"/>
                  </a:schemeClr>
                </a:solidFill>
                <a:latin typeface="Courier New" pitchFamily="49" charset="0"/>
                <a:cs typeface="Courier New" pitchFamily="49" charset="0"/>
              </a:rPr>
              <a:t>WebFilter</a:t>
            </a:r>
            <a:r>
              <a:rPr lang="en-US" sz="1400" dirty="0" smtClean="0">
                <a:solidFill>
                  <a:schemeClr val="tx1">
                    <a:lumMod val="95000"/>
                    <a:lumOff val="5000"/>
                  </a:schemeClr>
                </a:solidFill>
                <a:latin typeface="Courier New" pitchFamily="49" charset="0"/>
                <a:cs typeface="Courier New" pitchFamily="49" charset="0"/>
              </a:rPr>
              <a:t>(</a:t>
            </a:r>
          </a:p>
          <a:p>
            <a:pPr>
              <a:buNone/>
            </a:pPr>
            <a:r>
              <a:rPr lang="en-US" sz="1400" dirty="0" smtClean="0">
                <a:solidFill>
                  <a:schemeClr val="tx1">
                    <a:lumMod val="95000"/>
                    <a:lumOff val="5000"/>
                  </a:schemeClr>
                </a:solidFill>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filterName = "MyFilter"</a:t>
            </a:r>
          </a:p>
          <a:p>
            <a:pPr>
              <a:buNone/>
            </a:pPr>
            <a:r>
              <a:rPr lang="en-US" sz="1400" dirty="0" smtClean="0">
                <a:solidFill>
                  <a:schemeClr val="tx1">
                    <a:lumMod val="95000"/>
                    <a:lumOff val="5000"/>
                  </a:schemeClr>
                </a:solidFill>
                <a:latin typeface="Courier New" pitchFamily="49" charset="0"/>
                <a:cs typeface="Courier New" pitchFamily="49" charset="0"/>
              </a:rPr>
              <a:t>    dispatcherTypes = {DispatcherType.REQUEST},</a:t>
            </a:r>
          </a:p>
          <a:p>
            <a:pPr>
              <a:buNone/>
            </a:pPr>
            <a:r>
              <a:rPr lang="en-US" sz="1400" dirty="0" smtClean="0">
                <a:solidFill>
                  <a:schemeClr val="tx1">
                    <a:lumMod val="95000"/>
                    <a:lumOff val="5000"/>
                  </a:schemeClr>
                </a:solidFill>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servletNames = {"BaseServlet", "HelloServlet"}</a:t>
            </a:r>
          </a:p>
          <a:p>
            <a:pPr>
              <a:buNone/>
            </a:pPr>
            <a:r>
              <a:rPr lang="en-US" sz="1400" dirty="0" smtClean="0">
                <a:solidFill>
                  <a:schemeClr val="tx1">
                    <a:lumMod val="95000"/>
                    <a:lumOff val="5000"/>
                  </a:schemeClr>
                </a:solidFill>
                <a:latin typeface="Courier New" pitchFamily="49" charset="0"/>
                <a:cs typeface="Courier New" pitchFamily="49" charset="0"/>
              </a:rPr>
              <a:t>    </a:t>
            </a:r>
            <a:r>
              <a:rPr lang="en-US" sz="1400" b="1" dirty="0" smtClean="0">
                <a:solidFill>
                  <a:schemeClr val="tx1">
                    <a:lumMod val="95000"/>
                    <a:lumOff val="5000"/>
                  </a:schemeClr>
                </a:solidFill>
                <a:latin typeface="Courier New" pitchFamily="49" charset="0"/>
                <a:cs typeface="Courier New" pitchFamily="49" charset="0"/>
              </a:rPr>
              <a:t>urlPatterns = {"/*"}</a:t>
            </a:r>
            <a:r>
              <a:rPr lang="en-US" sz="1400" dirty="0" smtClean="0">
                <a:solidFill>
                  <a:schemeClr val="tx1">
                    <a:lumMod val="95000"/>
                    <a:lumOff val="5000"/>
                  </a:schemeClr>
                </a:solidFill>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//value="/*"</a:t>
            </a:r>
          </a:p>
          <a:p>
            <a:pPr>
              <a:buNone/>
            </a:pPr>
            <a:r>
              <a:rPr lang="en-US" sz="1400" dirty="0" smtClean="0">
                <a:solidFill>
                  <a:schemeClr val="tx1">
                    <a:lumMod val="95000"/>
                    <a:lumOff val="5000"/>
                  </a:schemeClr>
                </a:solidFill>
                <a:latin typeface="Courier New" pitchFamily="49" charset="0"/>
                <a:cs typeface="Courier New" pitchFamily="49" charset="0"/>
              </a:rPr>
              <a:t>public class MyFilter implements </a:t>
            </a:r>
            <a:r>
              <a:rPr lang="en-US" sz="1400" b="1" dirty="0" smtClean="0">
                <a:solidFill>
                  <a:schemeClr val="tx1">
                    <a:lumMod val="95000"/>
                    <a:lumOff val="5000"/>
                  </a:schemeClr>
                </a:solidFill>
                <a:latin typeface="Courier New" pitchFamily="49" charset="0"/>
                <a:cs typeface="Courier New" pitchFamily="49" charset="0"/>
              </a:rPr>
              <a:t>Filter</a:t>
            </a:r>
            <a:r>
              <a:rPr lang="en-US" sz="1400" dirty="0" smtClean="0">
                <a:solidFill>
                  <a:schemeClr val="tx1">
                    <a:lumMod val="95000"/>
                    <a:lumOff val="5000"/>
                  </a:schemeClr>
                </a:solidFill>
                <a:latin typeface="Courier New" pitchFamily="49" charset="0"/>
                <a:cs typeface="Courier New" pitchFamily="49" charset="0"/>
              </a:rPr>
              <a:t> {</a:t>
            </a: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r>
              <a:rPr lang="en-US" sz="1400" dirty="0" smtClean="0">
                <a:solidFill>
                  <a:schemeClr val="tx1">
                    <a:lumMod val="95000"/>
                    <a:lumOff val="5000"/>
                  </a:schemeClr>
                </a:solidFill>
                <a:latin typeface="Courier New" pitchFamily="49" charset="0"/>
                <a:cs typeface="Courier New" pitchFamily="49" charset="0"/>
              </a:rPr>
              <a:t>    @Override</a:t>
            </a:r>
          </a:p>
          <a:p>
            <a:pPr>
              <a:buNone/>
            </a:pPr>
            <a:r>
              <a:rPr lang="en-US" sz="1400" dirty="0" smtClean="0">
                <a:solidFill>
                  <a:schemeClr val="tx1">
                    <a:lumMod val="95000"/>
                    <a:lumOff val="5000"/>
                  </a:schemeClr>
                </a:solidFill>
                <a:latin typeface="Courier New" pitchFamily="49" charset="0"/>
                <a:cs typeface="Courier New" pitchFamily="49" charset="0"/>
              </a:rPr>
              <a:t>    public void </a:t>
            </a:r>
            <a:r>
              <a:rPr lang="en-US" sz="1400" b="1" dirty="0" smtClean="0">
                <a:solidFill>
                  <a:schemeClr val="tx1">
                    <a:lumMod val="95000"/>
                    <a:lumOff val="5000"/>
                  </a:schemeClr>
                </a:solidFill>
                <a:latin typeface="Courier New" pitchFamily="49" charset="0"/>
                <a:cs typeface="Courier New" pitchFamily="49" charset="0"/>
              </a:rPr>
              <a:t>doFilter</a:t>
            </a:r>
            <a:r>
              <a:rPr lang="en-US" sz="1400" dirty="0" smtClean="0">
                <a:solidFill>
                  <a:schemeClr val="tx1">
                    <a:lumMod val="95000"/>
                    <a:lumOff val="5000"/>
                  </a:schemeClr>
                </a:solidFill>
                <a:latin typeface="Courier New" pitchFamily="49" charset="0"/>
                <a:cs typeface="Courier New" pitchFamily="49" charset="0"/>
              </a:rPr>
              <a:t>(ServletRequest request, ServletResponse response,</a:t>
            </a:r>
          </a:p>
          <a:p>
            <a:pPr>
              <a:buNone/>
            </a:pPr>
            <a:r>
              <a:rPr lang="en-US" sz="1400" dirty="0" smtClean="0">
                <a:solidFill>
                  <a:schemeClr val="tx1">
                    <a:lumMod val="95000"/>
                    <a:lumOff val="5000"/>
                  </a:schemeClr>
                </a:solidFill>
                <a:latin typeface="Courier New" pitchFamily="49" charset="0"/>
                <a:cs typeface="Courier New" pitchFamily="49" charset="0"/>
              </a:rPr>
              <a:t>            FilterChain chain) throws IOException, ServletException {</a:t>
            </a:r>
          </a:p>
          <a:p>
            <a:pPr>
              <a:buNone/>
            </a:pPr>
            <a:r>
              <a:rPr lang="en-US" sz="1400" dirty="0" smtClean="0">
                <a:solidFill>
                  <a:schemeClr val="tx1">
                    <a:lumMod val="95000"/>
                    <a:lumOff val="5000"/>
                  </a:schemeClr>
                </a:solidFill>
                <a:latin typeface="Courier New" pitchFamily="49" charset="0"/>
                <a:cs typeface="Courier New" pitchFamily="49" charset="0"/>
              </a:rPr>
              <a:t>        response.setCharacterEncoding("UTF-8");</a:t>
            </a:r>
          </a:p>
          <a:p>
            <a:pPr>
              <a:buNone/>
            </a:pPr>
            <a:r>
              <a:rPr lang="en-US" sz="1400" dirty="0" smtClean="0">
                <a:solidFill>
                  <a:schemeClr val="tx1">
                    <a:lumMod val="95000"/>
                    <a:lumOff val="5000"/>
                  </a:schemeClr>
                </a:solidFill>
                <a:latin typeface="Courier New" pitchFamily="49" charset="0"/>
                <a:cs typeface="Courier New" pitchFamily="49" charset="0"/>
              </a:rPr>
              <a:t>        </a:t>
            </a:r>
            <a:r>
              <a:rPr lang="en-US" sz="1400" b="1" dirty="0" smtClean="0">
                <a:solidFill>
                  <a:schemeClr val="tx1">
                    <a:lumMod val="95000"/>
                    <a:lumOff val="5000"/>
                  </a:schemeClr>
                </a:solidFill>
                <a:latin typeface="Courier New" pitchFamily="49" charset="0"/>
                <a:cs typeface="Courier New" pitchFamily="49" charset="0"/>
              </a:rPr>
              <a:t>chain.doFilter(request, response);</a:t>
            </a:r>
          </a:p>
          <a:p>
            <a:pPr>
              <a:buNone/>
            </a:pPr>
            <a:r>
              <a:rPr lang="en-US" sz="1400" b="1" dirty="0" smtClean="0">
                <a:solidFill>
                  <a:schemeClr val="tx1">
                    <a:lumMod val="95000"/>
                    <a:lumOff val="5000"/>
                  </a:schemeClr>
                </a:solidFill>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//response.sendError, sendRedirect</a:t>
            </a:r>
          </a:p>
          <a:p>
            <a:pPr>
              <a:buNone/>
            </a:pPr>
            <a:r>
              <a:rPr lang="en-US" sz="1400" dirty="0" smtClean="0">
                <a:solidFill>
                  <a:schemeClr val="tx1">
                    <a:lumMod val="95000"/>
                    <a:lumOff val="5000"/>
                  </a:schemeClr>
                </a:solidFill>
                <a:latin typeface="Courier New" pitchFamily="49" charset="0"/>
                <a:cs typeface="Courier New" pitchFamily="49" charset="0"/>
              </a:rPr>
              <a:t>    }</a:t>
            </a: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r>
              <a:rPr lang="en-US" sz="1400" dirty="0" smtClean="0">
                <a:solidFill>
                  <a:schemeClr val="tx1">
                    <a:lumMod val="95000"/>
                    <a:lumOff val="5000"/>
                  </a:schemeClr>
                </a:solidFill>
                <a:latin typeface="Courier New" pitchFamily="49" charset="0"/>
                <a:cs typeface="Courier New"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WebFilter (order)</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marL="0" indent="0" fontAlgn="base">
              <a:spcBef>
                <a:spcPts val="0"/>
              </a:spcBef>
              <a:buNone/>
            </a:pPr>
            <a:r>
              <a:rPr lang="en-US" sz="1600" dirty="0" smtClean="0">
                <a:solidFill>
                  <a:srgbClr val="0070C0"/>
                </a:solidFill>
                <a:latin typeface="Courier New" pitchFamily="49" charset="0"/>
                <a:cs typeface="Courier New" pitchFamily="49" charset="0"/>
              </a:rPr>
              <a:t>@WebFilter(filterName="filter1") </a:t>
            </a:r>
          </a:p>
          <a:p>
            <a:pPr marL="0" indent="0" fontAlgn="base">
              <a:spcBef>
                <a:spcPts val="0"/>
              </a:spcBef>
              <a:buNone/>
            </a:pPr>
            <a:r>
              <a:rPr lang="en-US" sz="1600" dirty="0" smtClean="0">
                <a:latin typeface="Courier New" pitchFamily="49" charset="0"/>
                <a:cs typeface="Courier New" pitchFamily="49" charset="0"/>
              </a:rPr>
              <a:t>public class Filter1 implements Filter {</a:t>
            </a:r>
          </a:p>
          <a:p>
            <a:pPr marL="0" indent="0" fontAlgn="base">
              <a:spcBef>
                <a:spcPts val="0"/>
              </a:spcBef>
              <a:buNone/>
            </a:pPr>
            <a:r>
              <a:rPr lang="en-US" sz="1600" dirty="0" smtClean="0">
                <a:latin typeface="Courier New" pitchFamily="49" charset="0"/>
                <a:cs typeface="Courier New" pitchFamily="49" charset="0"/>
              </a:rPr>
              <a:t>    ...</a:t>
            </a:r>
          </a:p>
          <a:p>
            <a:pPr marL="0" indent="0" fontAlgn="base">
              <a:spcBef>
                <a:spcPts val="0"/>
              </a:spcBef>
              <a:buNone/>
            </a:pPr>
            <a:r>
              <a:rPr lang="en-US" sz="1600" dirty="0" smtClean="0">
                <a:latin typeface="Courier New" pitchFamily="49" charset="0"/>
                <a:cs typeface="Courier New" pitchFamily="49" charset="0"/>
              </a:rPr>
              <a:t>} </a:t>
            </a:r>
          </a:p>
          <a:p>
            <a:pPr marL="0" indent="0" fontAlgn="base">
              <a:spcBef>
                <a:spcPts val="0"/>
              </a:spcBef>
              <a:buNone/>
            </a:pPr>
            <a:endParaRPr lang="en-US" sz="1600" dirty="0" smtClean="0">
              <a:latin typeface="Courier New" pitchFamily="49" charset="0"/>
              <a:cs typeface="Courier New" pitchFamily="49" charset="0"/>
            </a:endParaRPr>
          </a:p>
          <a:p>
            <a:pPr marL="0" indent="0" fontAlgn="base">
              <a:spcBef>
                <a:spcPts val="0"/>
              </a:spcBef>
              <a:buNone/>
            </a:pPr>
            <a:r>
              <a:rPr lang="en-US" sz="1600" dirty="0" smtClean="0">
                <a:solidFill>
                  <a:srgbClr val="0070C0"/>
                </a:solidFill>
                <a:latin typeface="Courier New" pitchFamily="49" charset="0"/>
                <a:cs typeface="Courier New" pitchFamily="49" charset="0"/>
              </a:rPr>
              <a:t>@WebFilter(filterName="filter2")</a:t>
            </a:r>
          </a:p>
          <a:p>
            <a:pPr marL="0" indent="0" fontAlgn="base">
              <a:spcBef>
                <a:spcPts val="0"/>
              </a:spcBef>
              <a:buNone/>
            </a:pPr>
            <a:r>
              <a:rPr lang="en-US" sz="1600" dirty="0" smtClean="0">
                <a:latin typeface="Courier New" pitchFamily="49" charset="0"/>
                <a:cs typeface="Courier New" pitchFamily="49" charset="0"/>
              </a:rPr>
              <a:t>public class Filter2 implements Filter {</a:t>
            </a:r>
          </a:p>
          <a:p>
            <a:pPr marL="0" indent="0" fontAlgn="base">
              <a:spcBef>
                <a:spcPts val="0"/>
              </a:spcBef>
              <a:buNone/>
            </a:pPr>
            <a:r>
              <a:rPr lang="en-US" sz="1600" dirty="0" smtClean="0">
                <a:latin typeface="Courier New" pitchFamily="49" charset="0"/>
                <a:cs typeface="Courier New" pitchFamily="49" charset="0"/>
              </a:rPr>
              <a:t>    ...</a:t>
            </a:r>
          </a:p>
          <a:p>
            <a:pPr marL="0" indent="0" fontAlgn="base">
              <a:spcBef>
                <a:spcPts val="0"/>
              </a:spcBef>
              <a:buNone/>
            </a:pPr>
            <a:r>
              <a:rPr lang="en-US" sz="1600" dirty="0" smtClean="0">
                <a:latin typeface="Courier New" pitchFamily="49" charset="0"/>
                <a:cs typeface="Courier New" pitchFamily="49" charset="0"/>
              </a:rPr>
              <a:t>}</a:t>
            </a:r>
          </a:p>
          <a:p>
            <a:pPr marL="0" indent="0" fontAlgn="base">
              <a:spcBef>
                <a:spcPts val="0"/>
              </a:spcBef>
              <a:buNone/>
            </a:pPr>
            <a:endParaRPr lang="en-US" sz="1600" dirty="0" smtClean="0">
              <a:latin typeface="Courier New" pitchFamily="49" charset="0"/>
              <a:cs typeface="Courier New" pitchFamily="49" charset="0"/>
            </a:endParaRPr>
          </a:p>
          <a:p>
            <a:pPr marL="0" indent="0" fontAlgn="base">
              <a:spcBef>
                <a:spcPts val="0"/>
              </a:spcBef>
              <a:buNone/>
            </a:pPr>
            <a:r>
              <a:rPr lang="en-US" sz="1600" b="1" dirty="0" smtClean="0">
                <a:latin typeface="Courier New" pitchFamily="49" charset="0"/>
                <a:cs typeface="Courier New" pitchFamily="49" charset="0"/>
              </a:rPr>
              <a:t>web.xml</a:t>
            </a:r>
          </a:p>
          <a:p>
            <a:pPr marL="0" indent="0" fontAlgn="base">
              <a:spcBef>
                <a:spcPts val="0"/>
              </a:spcBef>
              <a:buNone/>
            </a:pPr>
            <a:endParaRPr lang="en-US" sz="1600" dirty="0" smtClean="0">
              <a:latin typeface="Courier New" pitchFamily="49" charset="0"/>
              <a:cs typeface="Courier New" pitchFamily="49" charset="0"/>
            </a:endParaRPr>
          </a:p>
          <a:p>
            <a:pPr marL="0" indent="0">
              <a:spcBef>
                <a:spcPts val="0"/>
              </a:spcBef>
              <a:buNone/>
            </a:pPr>
            <a:r>
              <a:rPr lang="en-US" sz="1600" dirty="0" smtClean="0">
                <a:latin typeface="Courier New" pitchFamily="49" charset="0"/>
                <a:cs typeface="Courier New" pitchFamily="49" charset="0"/>
              </a:rPr>
              <a:t>&lt;filter-mapping&gt;</a:t>
            </a:r>
          </a:p>
          <a:p>
            <a:pPr marL="0" indent="0">
              <a:spcBef>
                <a:spcPts val="0"/>
              </a:spcBef>
              <a:buNone/>
            </a:pPr>
            <a:r>
              <a:rPr lang="en-US" sz="1600" dirty="0" smtClean="0">
                <a:latin typeface="Courier New" pitchFamily="49" charset="0"/>
                <a:cs typeface="Courier New" pitchFamily="49" charset="0"/>
              </a:rPr>
              <a:t>    &lt;filter-name&gt;</a:t>
            </a:r>
            <a:r>
              <a:rPr lang="en-US" sz="1600" dirty="0" smtClean="0">
                <a:solidFill>
                  <a:srgbClr val="0070C0"/>
                </a:solidFill>
                <a:latin typeface="Courier New" pitchFamily="49" charset="0"/>
                <a:cs typeface="Courier New" pitchFamily="49" charset="0"/>
              </a:rPr>
              <a:t>filter1</a:t>
            </a:r>
            <a:r>
              <a:rPr lang="en-US" sz="1600" dirty="0" smtClean="0">
                <a:latin typeface="Courier New" pitchFamily="49" charset="0"/>
                <a:cs typeface="Courier New" pitchFamily="49" charset="0"/>
              </a:rPr>
              <a:t>&lt;/filter-name&gt;</a:t>
            </a:r>
          </a:p>
          <a:p>
            <a:pPr marL="0" indent="0">
              <a:spcBef>
                <a:spcPts val="0"/>
              </a:spcBef>
              <a:buNone/>
            </a:pPr>
            <a:r>
              <a:rPr lang="en-US" sz="1600" dirty="0" smtClean="0">
                <a:latin typeface="Courier New" pitchFamily="49" charset="0"/>
                <a:cs typeface="Courier New" pitchFamily="49" charset="0"/>
              </a:rPr>
              <a:t>    &lt;url-pattern&gt;/*&lt;/url-pattern&gt;</a:t>
            </a:r>
          </a:p>
          <a:p>
            <a:pPr marL="0" indent="0">
              <a:spcBef>
                <a:spcPts val="0"/>
              </a:spcBef>
              <a:buNone/>
            </a:pPr>
            <a:r>
              <a:rPr lang="en-US" sz="1600" dirty="0" smtClean="0">
                <a:latin typeface="Courier New" pitchFamily="49" charset="0"/>
                <a:cs typeface="Courier New" pitchFamily="49" charset="0"/>
              </a:rPr>
              <a:t>&lt;/filter-mapping&gt;</a:t>
            </a:r>
          </a:p>
          <a:p>
            <a:pPr marL="0" indent="0">
              <a:spcBef>
                <a:spcPts val="0"/>
              </a:spcBef>
              <a:buNone/>
            </a:pPr>
            <a:r>
              <a:rPr lang="en-US" sz="1600" dirty="0" smtClean="0">
                <a:latin typeface="Courier New" pitchFamily="49" charset="0"/>
                <a:cs typeface="Courier New" pitchFamily="49" charset="0"/>
              </a:rPr>
              <a:t>&lt;filter-mapping&gt;</a:t>
            </a:r>
          </a:p>
          <a:p>
            <a:pPr marL="0" indent="0">
              <a:spcBef>
                <a:spcPts val="0"/>
              </a:spcBef>
              <a:buNone/>
            </a:pPr>
            <a:r>
              <a:rPr lang="en-US" sz="1600" dirty="0" smtClean="0">
                <a:latin typeface="Courier New" pitchFamily="49" charset="0"/>
                <a:cs typeface="Courier New" pitchFamily="49" charset="0"/>
              </a:rPr>
              <a:t>    &lt;filter-name&gt;</a:t>
            </a:r>
            <a:r>
              <a:rPr lang="en-US" sz="1600" dirty="0" smtClean="0">
                <a:solidFill>
                  <a:srgbClr val="0070C0"/>
                </a:solidFill>
                <a:latin typeface="Courier New" pitchFamily="49" charset="0"/>
                <a:cs typeface="Courier New" pitchFamily="49" charset="0"/>
              </a:rPr>
              <a:t>filter2</a:t>
            </a:r>
            <a:r>
              <a:rPr lang="en-US" sz="1600" dirty="0" smtClean="0">
                <a:latin typeface="Courier New" pitchFamily="49" charset="0"/>
                <a:cs typeface="Courier New" pitchFamily="49" charset="0"/>
              </a:rPr>
              <a:t>&lt;/filter-name&gt;</a:t>
            </a:r>
          </a:p>
          <a:p>
            <a:pPr marL="0" indent="0">
              <a:spcBef>
                <a:spcPts val="0"/>
              </a:spcBef>
              <a:buNone/>
            </a:pPr>
            <a:r>
              <a:rPr lang="en-US" sz="1600" dirty="0" smtClean="0">
                <a:latin typeface="Courier New" pitchFamily="49" charset="0"/>
                <a:cs typeface="Courier New" pitchFamily="49" charset="0"/>
              </a:rPr>
              <a:t>    &lt;url-pattern&gt;/*&lt;/url-pattern&gt;</a:t>
            </a:r>
          </a:p>
          <a:p>
            <a:pPr marL="0" indent="0">
              <a:spcBef>
                <a:spcPts val="0"/>
              </a:spcBef>
              <a:buNone/>
            </a:pPr>
            <a:r>
              <a:rPr lang="en-US" sz="1600" dirty="0" smtClean="0">
                <a:latin typeface="Courier New" pitchFamily="49" charset="0"/>
                <a:cs typeface="Courier New" pitchFamily="49" charset="0"/>
              </a:rPr>
              <a:t>&lt;/filter-mapping&gt;</a:t>
            </a:r>
            <a:endParaRPr lang="en-US" sz="1600" dirty="0" smtClean="0">
              <a:solidFill>
                <a:schemeClr val="tx1">
                  <a:lumMod val="95000"/>
                  <a:lumOff val="5000"/>
                </a:schemeClr>
              </a:solidFill>
              <a:latin typeface="Courier New" pitchFamily="49" charset="0"/>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Event Listener</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buNone/>
            </a:pPr>
            <a:r>
              <a:rPr lang="en-US" sz="1400" dirty="0" smtClean="0">
                <a:latin typeface="Courier New" pitchFamily="49" charset="0"/>
                <a:cs typeface="Courier New" pitchFamily="49" charset="0"/>
              </a:rPr>
              <a:t>@</a:t>
            </a:r>
            <a:r>
              <a:rPr lang="en-US" sz="1400" b="1" dirty="0" smtClean="0">
                <a:latin typeface="Courier New" pitchFamily="49" charset="0"/>
                <a:cs typeface="Courier New" pitchFamily="49" charset="0"/>
              </a:rPr>
              <a:t>WebListener</a:t>
            </a:r>
            <a:endParaRPr lang="en-US" sz="1400" b="1"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public class ActiveSessionListener implements </a:t>
            </a:r>
            <a:r>
              <a:rPr lang="en-US" sz="1400" b="1" dirty="0" smtClean="0">
                <a:latin typeface="Courier New" pitchFamily="49" charset="0"/>
                <a:cs typeface="Courier New" pitchFamily="49" charset="0"/>
              </a:rPr>
              <a:t>HttpSessionListener</a:t>
            </a:r>
            <a:r>
              <a:rPr lang="en-US" sz="1400" dirty="0" smtClean="0">
                <a:latin typeface="Courier New" pitchFamily="49" charset="0"/>
                <a:cs typeface="Courier New" pitchFamily="49" charset="0"/>
              </a:rPr>
              <a:t> {</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public static final </a:t>
            </a:r>
            <a:r>
              <a:rPr lang="en-US" sz="1400" dirty="0" smtClean="0">
                <a:latin typeface="Courier New" pitchFamily="49" charset="0"/>
                <a:cs typeface="Courier New" pitchFamily="49" charset="0"/>
              </a:rPr>
              <a:t>Set&lt;String&gt; sessionIds </a:t>
            </a: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       = </a:t>
            </a:r>
            <a:r>
              <a:rPr lang="en-US" sz="1400" dirty="0" smtClean="0">
                <a:latin typeface="Courier New" pitchFamily="49" charset="0"/>
                <a:cs typeface="Courier New" pitchFamily="49" charset="0"/>
              </a:rPr>
              <a:t>Collections.synchronizedSet(new HashSet</a:t>
            </a:r>
            <a:r>
              <a:rPr lang="en-US" sz="1400" dirty="0" smtClean="0">
                <a:latin typeface="Courier New" pitchFamily="49" charset="0"/>
                <a:cs typeface="Courier New" pitchFamily="49" charset="0"/>
              </a:rPr>
              <a:t>&lt;&gt;());</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    @Override</a:t>
            </a:r>
          </a:p>
          <a:p>
            <a:pPr>
              <a:buNone/>
            </a:pPr>
            <a:r>
              <a:rPr lang="en-US" sz="1400" dirty="0" smtClean="0">
                <a:latin typeface="Courier New" pitchFamily="49" charset="0"/>
                <a:cs typeface="Courier New" pitchFamily="49" charset="0"/>
              </a:rPr>
              <a:t>    public void sessionCreated(HttpSessionEvent se) {</a:t>
            </a:r>
          </a:p>
          <a:p>
            <a:pPr>
              <a:buNone/>
            </a:pPr>
            <a:r>
              <a:rPr lang="en-US" sz="1400" dirty="0" smtClean="0">
                <a:latin typeface="Courier New" pitchFamily="49" charset="0"/>
                <a:cs typeface="Courier New" pitchFamily="49" charset="0"/>
              </a:rPr>
              <a:t>        sessionIds.add(se.getSession().getId());</a:t>
            </a:r>
          </a:p>
          <a:p>
            <a:pPr>
              <a:buNone/>
            </a:pPr>
            <a:r>
              <a:rPr lang="en-US" sz="1400" dirty="0" smtClean="0">
                <a:latin typeface="Courier New" pitchFamily="49" charset="0"/>
                <a:cs typeface="Courier New" pitchFamily="49" charset="0"/>
              </a:rPr>
              <a:t>    }</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    @Override</a:t>
            </a:r>
          </a:p>
          <a:p>
            <a:pPr>
              <a:buNone/>
            </a:pPr>
            <a:r>
              <a:rPr lang="en-US" sz="1400" dirty="0" smtClean="0">
                <a:latin typeface="Courier New" pitchFamily="49" charset="0"/>
                <a:cs typeface="Courier New" pitchFamily="49" charset="0"/>
              </a:rPr>
              <a:t>    public void sessionDestroyed(HttpSessionEvent se) {</a:t>
            </a:r>
          </a:p>
          <a:p>
            <a:pPr>
              <a:buNone/>
            </a:pPr>
            <a:r>
              <a:rPr lang="en-US" sz="1400" dirty="0" smtClean="0">
                <a:latin typeface="Courier New" pitchFamily="49" charset="0"/>
                <a:cs typeface="Courier New" pitchFamily="49" charset="0"/>
              </a:rPr>
              <a:t>        sessionIds.remove(se.getSession().getId());</a:t>
            </a:r>
          </a:p>
          <a:p>
            <a:pPr>
              <a:buNone/>
            </a:pPr>
            <a:r>
              <a:rPr lang="en-US" sz="1400" dirty="0" smtClean="0">
                <a:latin typeface="Courier New" pitchFamily="49" charset="0"/>
                <a:cs typeface="Courier New" pitchFamily="49" charset="0"/>
              </a:rPr>
              <a:t>    }</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Servlet</a:t>
            </a:r>
            <a:endParaRPr lang="ru-RU" dirty="0"/>
          </a:p>
        </p:txBody>
      </p:sp>
      <p:sp>
        <p:nvSpPr>
          <p:cNvPr id="3" name="Содержимое 2"/>
          <p:cNvSpPr>
            <a:spLocks noGrp="1"/>
          </p:cNvSpPr>
          <p:nvPr>
            <p:ph idx="1"/>
          </p:nvPr>
        </p:nvSpPr>
        <p:spPr>
          <a:xfrm>
            <a:off x="457200" y="980728"/>
            <a:ext cx="8229600" cy="5400600"/>
          </a:xfrm>
        </p:spPr>
        <p:txBody>
          <a:bodyPr>
            <a:normAutofit lnSpcReduction="10000"/>
          </a:bodyPr>
          <a:lstStyle/>
          <a:p>
            <a:pPr marL="0" indent="0">
              <a:spcBef>
                <a:spcPts val="0"/>
              </a:spcBef>
              <a:buNone/>
            </a:pPr>
            <a:r>
              <a:rPr lang="en-US" sz="1400" dirty="0" smtClean="0">
                <a:latin typeface="Courier New" pitchFamily="49" charset="0"/>
                <a:cs typeface="Courier New" pitchFamily="49" charset="0"/>
              </a:rPr>
              <a:t>public interface </a:t>
            </a:r>
            <a:r>
              <a:rPr lang="en-US" sz="1400" b="1" dirty="0" smtClean="0">
                <a:latin typeface="Courier New" pitchFamily="49" charset="0"/>
                <a:cs typeface="Courier New" pitchFamily="49" charset="0"/>
              </a:rPr>
              <a:t>Servlet</a:t>
            </a:r>
            <a:r>
              <a:rPr lang="en-US" sz="1400" dirty="0" smtClean="0">
                <a:latin typeface="Courier New" pitchFamily="49" charset="0"/>
                <a:cs typeface="Courier New" pitchFamily="49" charset="0"/>
              </a:rPr>
              <a:t> {</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    void </a:t>
            </a:r>
            <a:r>
              <a:rPr lang="en-US" sz="1400" b="1" dirty="0" smtClean="0">
                <a:latin typeface="Courier New" pitchFamily="49" charset="0"/>
                <a:cs typeface="Courier New" pitchFamily="49" charset="0"/>
              </a:rPr>
              <a:t>init</a:t>
            </a:r>
            <a:r>
              <a:rPr lang="en-US" sz="1400" dirty="0" smtClean="0">
                <a:latin typeface="Courier New" pitchFamily="49" charset="0"/>
                <a:cs typeface="Courier New" pitchFamily="49" charset="0"/>
              </a:rPr>
              <a:t>(ServletConfig config) throws ServletException;</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    void </a:t>
            </a:r>
            <a:r>
              <a:rPr lang="en-US" sz="1400" b="1" dirty="0" smtClean="0">
                <a:latin typeface="Courier New" pitchFamily="49" charset="0"/>
                <a:cs typeface="Courier New" pitchFamily="49" charset="0"/>
              </a:rPr>
              <a:t>service</a:t>
            </a:r>
            <a:r>
              <a:rPr lang="en-US" sz="1400" dirty="0" smtClean="0">
                <a:latin typeface="Courier New" pitchFamily="49" charset="0"/>
                <a:cs typeface="Courier New" pitchFamily="49" charset="0"/>
              </a:rPr>
              <a:t>(ServletRequest req, ServletResponse res)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throws ServletException, IOException;</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    void </a:t>
            </a:r>
            <a:r>
              <a:rPr lang="en-US" sz="1400" b="1" dirty="0" smtClean="0">
                <a:latin typeface="Courier New" pitchFamily="49" charset="0"/>
                <a:cs typeface="Courier New" pitchFamily="49" charset="0"/>
              </a:rPr>
              <a:t>destroy</a:t>
            </a:r>
            <a:r>
              <a:rPr lang="en-US" sz="1400" dirty="0" smtClean="0">
                <a:latin typeface="Courier New" pitchFamily="49" charset="0"/>
                <a:cs typeface="Courier New" pitchFamily="49" charset="0"/>
              </a:rPr>
              <a: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    ServletConfig </a:t>
            </a:r>
            <a:r>
              <a:rPr lang="en-US" sz="1400" b="1" dirty="0" smtClean="0">
                <a:latin typeface="Courier New" pitchFamily="49" charset="0"/>
                <a:cs typeface="Courier New" pitchFamily="49" charset="0"/>
              </a:rPr>
              <a:t>getServletConfig</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String </a:t>
            </a:r>
            <a:r>
              <a:rPr lang="en-US" sz="1400" b="1" dirty="0" smtClean="0">
                <a:latin typeface="Courier New" pitchFamily="49" charset="0"/>
                <a:cs typeface="Courier New" pitchFamily="49" charset="0"/>
              </a:rPr>
              <a:t>getServletInfo</a:t>
            </a:r>
            <a:r>
              <a:rPr lang="en-US" sz="1400" dirty="0" smtClean="0">
                <a:latin typeface="Courier New" pitchFamily="49" charset="0"/>
                <a:cs typeface="Courier New" pitchFamily="49" charset="0"/>
              </a:rPr>
              <a: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solidFill>
                  <a:schemeClr val="bg1">
                    <a:lumMod val="50000"/>
                  </a:schemeClr>
                </a:solidFill>
              </a:rPr>
              <a:t>Servlet Container</a:t>
            </a:r>
          </a:p>
          <a:p>
            <a:pPr marL="0" indent="0">
              <a:spcBef>
                <a:spcPts val="0"/>
              </a:spcBef>
              <a:buNone/>
            </a:pPr>
            <a:endParaRPr lang="en-US" sz="1400" spc="-10" dirty="0" smtClean="0">
              <a:solidFill>
                <a:schemeClr val="bg1">
                  <a:lumMod val="50000"/>
                </a:schemeClr>
              </a:solidFill>
              <a:cs typeface="Courier New" pitchFamily="49" charset="0"/>
            </a:endParaRPr>
          </a:p>
          <a:p>
            <a:pPr marL="0" indent="0">
              <a:spcBef>
                <a:spcPts val="0"/>
              </a:spcBef>
              <a:buNone/>
            </a:pPr>
            <a:r>
              <a:rPr lang="en-US" sz="1400" dirty="0" smtClean="0">
                <a:solidFill>
                  <a:schemeClr val="bg1">
                    <a:lumMod val="50000"/>
                  </a:schemeClr>
                </a:solidFill>
                <a:cs typeface="Courier New" pitchFamily="49" charset="0"/>
              </a:rPr>
              <a:t>ServletConfig – </a:t>
            </a:r>
            <a:r>
              <a:rPr lang="ru-RU" sz="1400" dirty="0" smtClean="0">
                <a:solidFill>
                  <a:schemeClr val="bg1">
                    <a:lumMod val="50000"/>
                  </a:schemeClr>
                </a:solidFill>
                <a:cs typeface="Courier New" pitchFamily="49" charset="0"/>
              </a:rPr>
              <a:t>содержит информацию о имени сервлета и его параметрах (например, из аннотации </a:t>
            </a:r>
            <a:r>
              <a:rPr lang="en-US" sz="1400" spc="-10" dirty="0" smtClean="0">
                <a:solidFill>
                  <a:schemeClr val="bg1">
                    <a:lumMod val="50000"/>
                  </a:schemeClr>
                </a:solidFill>
                <a:cs typeface="Courier New" pitchFamily="49" charset="0"/>
              </a:rPr>
              <a:t>WebServlet</a:t>
            </a:r>
            <a:r>
              <a:rPr lang="ru-RU" sz="1400" spc="-10" dirty="0" smtClean="0">
                <a:solidFill>
                  <a:schemeClr val="bg1">
                    <a:lumMod val="50000"/>
                  </a:schemeClr>
                </a:solidFill>
                <a:cs typeface="Courier New" pitchFamily="49" charset="0"/>
              </a:rPr>
              <a:t> или из </a:t>
            </a:r>
            <a:r>
              <a:rPr lang="en-US" sz="1400" spc="-10" dirty="0" smtClean="0">
                <a:solidFill>
                  <a:schemeClr val="bg1">
                    <a:lumMod val="50000"/>
                  </a:schemeClr>
                </a:solidFill>
                <a:cs typeface="Courier New" pitchFamily="49" charset="0"/>
              </a:rPr>
              <a:t>xml</a:t>
            </a:r>
            <a:r>
              <a:rPr lang="ru-RU" sz="1400" spc="-10" dirty="0" smtClean="0">
                <a:solidFill>
                  <a:schemeClr val="bg1">
                    <a:lumMod val="50000"/>
                  </a:schemeClr>
                </a:solidFill>
                <a:cs typeface="Courier New" pitchFamily="49" charset="0"/>
              </a:rPr>
              <a:t>), а также ссылку на </a:t>
            </a:r>
            <a:r>
              <a:rPr lang="en-US" sz="1400" dirty="0" smtClean="0">
                <a:solidFill>
                  <a:schemeClr val="bg1">
                    <a:lumMod val="50000"/>
                  </a:schemeClr>
                </a:solidFill>
              </a:rPr>
              <a:t>ServletContext (context </a:t>
            </a:r>
            <a:r>
              <a:rPr lang="ru-RU" sz="1400" dirty="0" smtClean="0">
                <a:solidFill>
                  <a:schemeClr val="bg1">
                    <a:lumMod val="50000"/>
                  </a:schemeClr>
                </a:solidFill>
              </a:rPr>
              <a:t>один на все веб-приложение)</a:t>
            </a:r>
            <a:endParaRPr lang="en-US" sz="1400" spc="-10" dirty="0" smtClean="0">
              <a:solidFill>
                <a:schemeClr val="bg1">
                  <a:lumMod val="50000"/>
                </a:schemeClr>
              </a:solidFill>
              <a:cs typeface="Courier New" pitchFamily="49" charset="0"/>
            </a:endParaRPr>
          </a:p>
          <a:p>
            <a:pPr marL="0" indent="0">
              <a:spcBef>
                <a:spcPts val="0"/>
              </a:spcBef>
              <a:buNone/>
            </a:pPr>
            <a:endParaRPr lang="en-US" sz="1400" dirty="0" smtClean="0">
              <a:solidFill>
                <a:schemeClr val="bg1">
                  <a:lumMod val="50000"/>
                </a:schemeClr>
              </a:solidFill>
              <a:cs typeface="Courier New" pitchFamily="49" charset="0"/>
            </a:endParaRPr>
          </a:p>
          <a:p>
            <a:pPr marL="0" indent="0">
              <a:spcBef>
                <a:spcPts val="0"/>
              </a:spcBef>
              <a:buNone/>
            </a:pPr>
            <a:r>
              <a:rPr lang="en-US" sz="1400" dirty="0" smtClean="0">
                <a:solidFill>
                  <a:schemeClr val="bg1">
                    <a:lumMod val="50000"/>
                  </a:schemeClr>
                </a:solidFill>
                <a:cs typeface="Courier New" pitchFamily="49" charset="0"/>
              </a:rPr>
              <a:t>init – </a:t>
            </a:r>
            <a:r>
              <a:rPr lang="ru-RU" sz="1400" dirty="0" smtClean="0">
                <a:solidFill>
                  <a:schemeClr val="bg1">
                    <a:lumMod val="50000"/>
                  </a:schemeClr>
                </a:solidFill>
                <a:cs typeface="Courier New" pitchFamily="49" charset="0"/>
              </a:rPr>
              <a:t>вызывается</a:t>
            </a:r>
            <a:r>
              <a:rPr lang="en-US" sz="1400" dirty="0" smtClean="0">
                <a:solidFill>
                  <a:schemeClr val="bg1">
                    <a:lumMod val="50000"/>
                  </a:schemeClr>
                </a:solidFill>
                <a:cs typeface="Courier New" pitchFamily="49" charset="0"/>
              </a:rPr>
              <a:t> </a:t>
            </a:r>
            <a:r>
              <a:rPr lang="ru-RU" sz="1400" dirty="0" smtClean="0">
                <a:solidFill>
                  <a:schemeClr val="bg1">
                    <a:lumMod val="50000"/>
                  </a:schemeClr>
                </a:solidFill>
                <a:cs typeface="Courier New" pitchFamily="49" charset="0"/>
              </a:rPr>
              <a:t>при первой загрузке сервлета. Гарантируется, что метод init() закончится перед любым другим обращением к сервлету (например, service).</a:t>
            </a:r>
          </a:p>
          <a:p>
            <a:pPr marL="0" indent="0">
              <a:spcBef>
                <a:spcPts val="0"/>
              </a:spcBef>
              <a:buNone/>
            </a:pPr>
            <a:endParaRPr lang="ru-RU" sz="1400" dirty="0" smtClean="0">
              <a:solidFill>
                <a:schemeClr val="bg1">
                  <a:lumMod val="50000"/>
                </a:schemeClr>
              </a:solidFill>
              <a:cs typeface="Courier New" pitchFamily="49" charset="0"/>
            </a:endParaRPr>
          </a:p>
          <a:p>
            <a:pPr marL="0" indent="0">
              <a:spcBef>
                <a:spcPts val="0"/>
              </a:spcBef>
              <a:buNone/>
            </a:pPr>
            <a:r>
              <a:rPr lang="ru-RU" sz="1400" dirty="0" smtClean="0">
                <a:solidFill>
                  <a:schemeClr val="bg1">
                    <a:lumMod val="50000"/>
                  </a:schemeClr>
                </a:solidFill>
                <a:cs typeface="Courier New" pitchFamily="49" charset="0"/>
              </a:rPr>
              <a:t>destroy </a:t>
            </a:r>
            <a:r>
              <a:rPr lang="en-US" sz="1400" dirty="0" smtClean="0">
                <a:solidFill>
                  <a:schemeClr val="bg1">
                    <a:lumMod val="50000"/>
                  </a:schemeClr>
                </a:solidFill>
                <a:cs typeface="Courier New" pitchFamily="49" charset="0"/>
              </a:rPr>
              <a:t>- </a:t>
            </a:r>
            <a:r>
              <a:rPr lang="ru-RU" sz="1400" dirty="0" smtClean="0">
                <a:solidFill>
                  <a:schemeClr val="bg1">
                    <a:lumMod val="50000"/>
                  </a:schemeClr>
                </a:solidFill>
                <a:cs typeface="Courier New" pitchFamily="49" charset="0"/>
              </a:rPr>
              <a:t>вызывается перед выгрузкой сервлета. Этот метод может быть пустым. Перед вызовом метода destroy() сервер ждет либо завершения всех обслуживающих операций, либо истечения определенного времени. Это означает, что метод destroy() может быть вызван во время выполнения какого-либо продолжительного метода service().</a:t>
            </a:r>
          </a:p>
          <a:p>
            <a:pPr marL="0" indent="0">
              <a:spcBef>
                <a:spcPts val="0"/>
              </a:spcBef>
              <a:buNone/>
            </a:pPr>
            <a:endParaRPr lang="en-US" sz="1400" dirty="0">
              <a:cs typeface="Courier New"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Event Listener (2)</a:t>
            </a:r>
            <a:endParaRPr lang="ru-RU" dirty="0"/>
          </a:p>
        </p:txBody>
      </p:sp>
      <p:graphicFrame>
        <p:nvGraphicFramePr>
          <p:cNvPr id="4" name="Таблица 3"/>
          <p:cNvGraphicFramePr>
            <a:graphicFrameLocks noGrp="1"/>
          </p:cNvGraphicFramePr>
          <p:nvPr/>
        </p:nvGraphicFramePr>
        <p:xfrm>
          <a:off x="539552" y="1052736"/>
          <a:ext cx="8136903" cy="4947920"/>
        </p:xfrm>
        <a:graphic>
          <a:graphicData uri="http://schemas.openxmlformats.org/drawingml/2006/table">
            <a:tbl>
              <a:tblPr firstRow="1" bandRow="1">
                <a:tableStyleId>{5C22544A-7EE6-4342-B048-85BDC9FD1C3A}</a:tableStyleId>
              </a:tblPr>
              <a:tblGrid>
                <a:gridCol w="2952328"/>
                <a:gridCol w="2472274"/>
                <a:gridCol w="2712301"/>
              </a:tblGrid>
              <a:tr h="370840">
                <a:tc>
                  <a:txBody>
                    <a:bodyPr/>
                    <a:lstStyle/>
                    <a:p>
                      <a:r>
                        <a:rPr lang="ru-RU" sz="1600" dirty="0" smtClean="0">
                          <a:latin typeface="+mn-lt"/>
                        </a:rPr>
                        <a:t>Класс листнера</a:t>
                      </a:r>
                      <a:endParaRPr lang="ru-RU" sz="1600" dirty="0">
                        <a:latin typeface="+mn-lt"/>
                      </a:endParaRPr>
                    </a:p>
                  </a:txBody>
                  <a:tcPr/>
                </a:tc>
                <a:tc>
                  <a:txBody>
                    <a:bodyPr/>
                    <a:lstStyle/>
                    <a:p>
                      <a:r>
                        <a:rPr lang="ru-RU" sz="1600" dirty="0" smtClean="0">
                          <a:latin typeface="+mn-lt"/>
                        </a:rPr>
                        <a:t>Методы</a:t>
                      </a:r>
                      <a:endParaRPr lang="ru-RU" sz="1600" dirty="0">
                        <a:latin typeface="+mn-lt"/>
                      </a:endParaRPr>
                    </a:p>
                  </a:txBody>
                  <a:tcPr/>
                </a:tc>
                <a:tc>
                  <a:txBody>
                    <a:bodyPr/>
                    <a:lstStyle/>
                    <a:p>
                      <a:endParaRPr lang="ru-RU" sz="1600"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95000"/>
                              <a:lumOff val="5000"/>
                            </a:schemeClr>
                          </a:solidFill>
                          <a:latin typeface="+mn-lt"/>
                          <a:cs typeface="Courier New" pitchFamily="49" charset="0"/>
                        </a:rPr>
                        <a:t>ServletContextListener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contextInitialized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contextDestroyed</a:t>
                      </a:r>
                    </a:p>
                  </a:txBody>
                  <a:tcPr/>
                </a:tc>
                <a:tc rowSpan="2">
                  <a:txBody>
                    <a:bodyPr/>
                    <a:lstStyle/>
                    <a:p>
                      <a:r>
                        <a:rPr lang="ru-RU" sz="1600" dirty="0" smtClean="0">
                          <a:latin typeface="+mn-lt"/>
                        </a:rPr>
                        <a:t>Контекст сервлета</a:t>
                      </a:r>
                      <a:endParaRPr lang="ru-RU" sz="1600"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95000"/>
                              <a:lumOff val="5000"/>
                            </a:schemeClr>
                          </a:solidFill>
                          <a:latin typeface="+mn-lt"/>
                          <a:cs typeface="Courier New" pitchFamily="49" charset="0"/>
                        </a:rPr>
                        <a:t>ServletContextAttributeListener</a:t>
                      </a:r>
                    </a:p>
                  </a:txBody>
                  <a:tcPr/>
                </a:tc>
                <a:tc>
                  <a:txBody>
                    <a:bodyPr/>
                    <a:lstStyle/>
                    <a:p>
                      <a:r>
                        <a:rPr lang="en-US" sz="1600" dirty="0" smtClean="0">
                          <a:latin typeface="+mn-lt"/>
                        </a:rPr>
                        <a:t>attributeAdded</a:t>
                      </a:r>
                    </a:p>
                    <a:p>
                      <a:r>
                        <a:rPr lang="en-US" sz="1600" dirty="0" smtClean="0">
                          <a:latin typeface="+mn-lt"/>
                        </a:rPr>
                        <a:t>attributeRemoved</a:t>
                      </a:r>
                    </a:p>
                    <a:p>
                      <a:r>
                        <a:rPr lang="en-US" sz="1600" dirty="0" smtClean="0">
                          <a:latin typeface="+mn-lt"/>
                        </a:rPr>
                        <a:t>attributeReplaced</a:t>
                      </a:r>
                      <a:endParaRPr lang="ru-RU" sz="1600" dirty="0">
                        <a:latin typeface="+mn-lt"/>
                      </a:endParaRPr>
                    </a:p>
                  </a:txBody>
                  <a:tcPr/>
                </a:tc>
                <a:tc vMerge="1">
                  <a:txBody>
                    <a:bodyPr/>
                    <a:lstStyle/>
                    <a:p>
                      <a:endParaRPr lang="ru-RU" sz="1600"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95000"/>
                              <a:lumOff val="5000"/>
                            </a:schemeClr>
                          </a:solidFill>
                          <a:latin typeface="+mn-lt"/>
                          <a:cs typeface="Courier New" pitchFamily="49" charset="0"/>
                        </a:rPr>
                        <a:t>ServletRequestListener</a:t>
                      </a:r>
                    </a:p>
                  </a:txBody>
                  <a:tcPr/>
                </a:tc>
                <a:tc>
                  <a:txBody>
                    <a:bodyPr/>
                    <a:lstStyle/>
                    <a:p>
                      <a:r>
                        <a:rPr lang="en-US" sz="1600" dirty="0" smtClean="0">
                          <a:latin typeface="+mn-lt"/>
                        </a:rPr>
                        <a:t>requestInitialized</a:t>
                      </a:r>
                    </a:p>
                    <a:p>
                      <a:r>
                        <a:rPr lang="en-US" sz="1600" dirty="0" smtClean="0">
                          <a:latin typeface="+mn-lt"/>
                        </a:rPr>
                        <a:t>requestDestroyed</a:t>
                      </a:r>
                    </a:p>
                  </a:txBody>
                  <a:tcPr/>
                </a:tc>
                <a:tc rowSpan="2">
                  <a:txBody>
                    <a:bodyPr/>
                    <a:lstStyle/>
                    <a:p>
                      <a:r>
                        <a:rPr lang="ru-RU" sz="1600" dirty="0" smtClean="0">
                          <a:latin typeface="+mn-lt"/>
                        </a:rPr>
                        <a:t>Запрос</a:t>
                      </a:r>
                      <a:endParaRPr lang="ru-RU" sz="1600"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95000"/>
                              <a:lumOff val="5000"/>
                            </a:schemeClr>
                          </a:solidFill>
                          <a:latin typeface="+mn-lt"/>
                          <a:cs typeface="Courier New" pitchFamily="49" charset="0"/>
                        </a:rPr>
                        <a:t>ServletRequestAttributeListener</a:t>
                      </a:r>
                    </a:p>
                  </a:txBody>
                  <a:tcPr/>
                </a:tc>
                <a:tc>
                  <a:txBody>
                    <a:bodyPr/>
                    <a:lstStyle/>
                    <a:p>
                      <a:r>
                        <a:rPr lang="en-US" sz="1600" dirty="0" smtClean="0">
                          <a:latin typeface="+mn-lt"/>
                        </a:rPr>
                        <a:t>attributeAdded</a:t>
                      </a:r>
                    </a:p>
                    <a:p>
                      <a:r>
                        <a:rPr lang="en-US" sz="1600" dirty="0" smtClean="0">
                          <a:latin typeface="+mn-lt"/>
                        </a:rPr>
                        <a:t>attributeRemoved</a:t>
                      </a:r>
                    </a:p>
                    <a:p>
                      <a:r>
                        <a:rPr lang="en-US" sz="1600" dirty="0" smtClean="0">
                          <a:latin typeface="+mn-lt"/>
                        </a:rPr>
                        <a:t>attributeReplaced</a:t>
                      </a:r>
                      <a:endParaRPr lang="ru-RU" sz="1600" dirty="0">
                        <a:latin typeface="+mn-lt"/>
                      </a:endParaRPr>
                    </a:p>
                  </a:txBody>
                  <a:tcPr/>
                </a:tc>
                <a:tc vMerge="1">
                  <a:txBody>
                    <a:bodyPr/>
                    <a:lstStyle/>
                    <a:p>
                      <a:endParaRPr lang="ru-RU" sz="1600"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95000"/>
                              <a:lumOff val="5000"/>
                            </a:schemeClr>
                          </a:solidFill>
                          <a:latin typeface="+mn-lt"/>
                          <a:cs typeface="Courier New" pitchFamily="49" charset="0"/>
                        </a:rPr>
                        <a:t>HttpSessionListener</a:t>
                      </a:r>
                    </a:p>
                  </a:txBody>
                  <a:tcPr/>
                </a:tc>
                <a:tc>
                  <a:txBody>
                    <a:bodyPr/>
                    <a:lstStyle/>
                    <a:p>
                      <a:r>
                        <a:rPr lang="en-US" sz="1600" dirty="0" smtClean="0">
                          <a:latin typeface="+mn-lt"/>
                        </a:rPr>
                        <a:t>sessionCreated</a:t>
                      </a:r>
                    </a:p>
                    <a:p>
                      <a:r>
                        <a:rPr lang="en-US" sz="1600" dirty="0" smtClean="0">
                          <a:latin typeface="+mn-lt"/>
                        </a:rPr>
                        <a:t>sessionDestroyed</a:t>
                      </a:r>
                      <a:endParaRPr lang="ru-RU" sz="1600" dirty="0">
                        <a:latin typeface="+mn-lt"/>
                      </a:endParaRPr>
                    </a:p>
                  </a:txBody>
                  <a:tcPr/>
                </a:tc>
                <a:tc rowSpan="3">
                  <a:txBody>
                    <a:bodyPr/>
                    <a:lstStyle/>
                    <a:p>
                      <a:r>
                        <a:rPr lang="en-US" sz="1600" dirty="0" smtClean="0">
                          <a:latin typeface="+mn-lt"/>
                        </a:rPr>
                        <a:t>HTTP - c</a:t>
                      </a:r>
                      <a:r>
                        <a:rPr lang="ru-RU" sz="1600" dirty="0" smtClean="0">
                          <a:latin typeface="+mn-lt"/>
                        </a:rPr>
                        <a:t>ессия</a:t>
                      </a:r>
                      <a:endParaRPr lang="ru-RU" sz="1600"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95000"/>
                              <a:lumOff val="5000"/>
                            </a:schemeClr>
                          </a:solidFill>
                          <a:latin typeface="+mn-lt"/>
                          <a:cs typeface="Courier New" pitchFamily="49" charset="0"/>
                        </a:rPr>
                        <a:t>HttpSessionAttributeListener</a:t>
                      </a:r>
                    </a:p>
                  </a:txBody>
                  <a:tcPr/>
                </a:tc>
                <a:tc>
                  <a:txBody>
                    <a:bodyPr/>
                    <a:lstStyle/>
                    <a:p>
                      <a:r>
                        <a:rPr lang="en-US" sz="1600" dirty="0" smtClean="0">
                          <a:latin typeface="+mn-lt"/>
                        </a:rPr>
                        <a:t>attributeAdded</a:t>
                      </a:r>
                    </a:p>
                    <a:p>
                      <a:r>
                        <a:rPr lang="en-US" sz="1600" dirty="0" smtClean="0">
                          <a:latin typeface="+mn-lt"/>
                        </a:rPr>
                        <a:t>attributeRemoved</a:t>
                      </a:r>
                    </a:p>
                    <a:p>
                      <a:r>
                        <a:rPr lang="en-US" sz="1600" dirty="0" smtClean="0">
                          <a:latin typeface="+mn-lt"/>
                        </a:rPr>
                        <a:t>attributeReplaced</a:t>
                      </a:r>
                      <a:endParaRPr lang="ru-RU" sz="1600" dirty="0">
                        <a:latin typeface="+mn-lt"/>
                      </a:endParaRPr>
                    </a:p>
                  </a:txBody>
                  <a:tcPr/>
                </a:tc>
                <a:tc vMerge="1">
                  <a:txBody>
                    <a:bodyPr/>
                    <a:lstStyle/>
                    <a:p>
                      <a:endParaRPr lang="ru-RU" sz="1600"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95000"/>
                              <a:lumOff val="5000"/>
                            </a:schemeClr>
                          </a:solidFill>
                          <a:latin typeface="+mn-lt"/>
                          <a:cs typeface="Courier New" pitchFamily="49" charset="0"/>
                        </a:rPr>
                        <a:t>HttpSessionIdListener</a:t>
                      </a:r>
                    </a:p>
                  </a:txBody>
                  <a:tcPr/>
                </a:tc>
                <a:tc>
                  <a:txBody>
                    <a:bodyPr/>
                    <a:lstStyle/>
                    <a:p>
                      <a:r>
                        <a:rPr lang="en-US" sz="1600" dirty="0" smtClean="0">
                          <a:latin typeface="+mn-lt"/>
                        </a:rPr>
                        <a:t>sessionIdChanged</a:t>
                      </a:r>
                      <a:endParaRPr lang="ru-RU" sz="1600" dirty="0">
                        <a:latin typeface="+mn-lt"/>
                      </a:endParaRPr>
                    </a:p>
                  </a:txBody>
                  <a:tcPr/>
                </a:tc>
                <a:tc vMerge="1">
                  <a:txBody>
                    <a:bodyPr/>
                    <a:lstStyle/>
                    <a:p>
                      <a:endParaRPr lang="ru-RU" sz="1600" dirty="0">
                        <a:latin typeface="+mn-lt"/>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Request</a:t>
            </a:r>
            <a:r>
              <a:rPr lang="ru-RU" dirty="0" smtClean="0"/>
              <a:t> </a:t>
            </a:r>
            <a:r>
              <a:rPr lang="en-US" dirty="0" smtClean="0"/>
              <a:t>&amp; Response</a:t>
            </a:r>
            <a:r>
              <a:rPr lang="ru-RU" dirty="0" smtClean="0"/>
              <a:t> (</a:t>
            </a:r>
            <a:r>
              <a:rPr lang="en-US" dirty="0" smtClean="0"/>
              <a:t>Session)</a:t>
            </a:r>
            <a:endParaRPr lang="ru-RU" dirty="0"/>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600"/>
              </a:spcBef>
              <a:buNone/>
            </a:pP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Используется </a:t>
            </a:r>
            <a:r>
              <a:rPr lang="en-US" sz="1400" dirty="0" smtClean="0">
                <a:solidFill>
                  <a:schemeClr val="bg1">
                    <a:lumMod val="50000"/>
                  </a:schemeClr>
                </a:solidFill>
                <a:latin typeface="Courier New" pitchFamily="49" charset="0"/>
                <a:cs typeface="Courier New" pitchFamily="49" charset="0"/>
              </a:rPr>
              <a:t>JSESSIONID</a:t>
            </a:r>
            <a:r>
              <a:rPr lang="ru-RU" sz="1400" dirty="0" smtClean="0">
                <a:solidFill>
                  <a:schemeClr val="bg1">
                    <a:lumMod val="50000"/>
                  </a:schemeClr>
                </a:solidFill>
                <a:latin typeface="Courier New" pitchFamily="49" charset="0"/>
                <a:cs typeface="Courier New" pitchFamily="49" charset="0"/>
              </a:rPr>
              <a:t> – </a:t>
            </a:r>
            <a:r>
              <a:rPr lang="en-US" sz="1400" dirty="0" smtClean="0">
                <a:solidFill>
                  <a:schemeClr val="bg1">
                    <a:lumMod val="50000"/>
                  </a:schemeClr>
                </a:solidFill>
                <a:latin typeface="Courier New" pitchFamily="49" charset="0"/>
                <a:cs typeface="Courier New" pitchFamily="49" charset="0"/>
              </a:rPr>
              <a:t>cookie </a:t>
            </a:r>
            <a:r>
              <a:rPr lang="ru-RU" sz="1400" dirty="0" smtClean="0">
                <a:solidFill>
                  <a:schemeClr val="bg1">
                    <a:lumMod val="50000"/>
                  </a:schemeClr>
                </a:solidFill>
                <a:latin typeface="Courier New" pitchFamily="49" charset="0"/>
                <a:cs typeface="Courier New" pitchFamily="49" charset="0"/>
              </a:rPr>
              <a:t>или параметр в запросе</a:t>
            </a:r>
          </a:p>
          <a:p>
            <a:pPr marL="0" indent="0">
              <a:spcBef>
                <a:spcPts val="600"/>
              </a:spcBef>
              <a:buNone/>
            </a:pPr>
            <a:endParaRPr lang="ru-RU"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String getRequestedSessionId();</a:t>
            </a:r>
          </a:p>
          <a:p>
            <a:pPr marL="0" indent="0">
              <a:spcBef>
                <a:spcPts val="600"/>
              </a:spcBef>
              <a:buNone/>
            </a:pPr>
            <a:r>
              <a:rPr lang="en-US" sz="1400" dirty="0" smtClean="0">
                <a:latin typeface="Courier New" pitchFamily="49" charset="0"/>
                <a:cs typeface="Courier New" pitchFamily="49" charset="0"/>
              </a:rPr>
              <a:t>HttpSession getSession(boolean create);</a:t>
            </a:r>
          </a:p>
          <a:p>
            <a:pPr marL="0" indent="0">
              <a:spcBef>
                <a:spcPts val="600"/>
              </a:spcBef>
              <a:buNone/>
            </a:pPr>
            <a:r>
              <a:rPr lang="en-US" sz="1400" dirty="0" smtClean="0">
                <a:latin typeface="Courier New" pitchFamily="49" charset="0"/>
                <a:cs typeface="Courier New" pitchFamily="49" charset="0"/>
              </a:rPr>
              <a:t>HttpSession getSession();</a:t>
            </a:r>
          </a:p>
          <a:p>
            <a:pPr marL="0" indent="0">
              <a:spcBef>
                <a:spcPts val="600"/>
              </a:spcBef>
              <a:buNone/>
            </a:pPr>
            <a:r>
              <a:rPr lang="en-US" sz="1400" dirty="0" smtClean="0">
                <a:latin typeface="Courier New" pitchFamily="49" charset="0"/>
                <a:cs typeface="Courier New" pitchFamily="49" charset="0"/>
              </a:rPr>
              <a:t>String changeSessionId();</a:t>
            </a:r>
          </a:p>
          <a:p>
            <a:pPr marL="0" indent="0">
              <a:spcBef>
                <a:spcPts val="600"/>
              </a:spcBef>
              <a:buNone/>
            </a:pPr>
            <a:r>
              <a:rPr lang="en-US" sz="1400" dirty="0" smtClean="0">
                <a:latin typeface="Courier New" pitchFamily="49" charset="0"/>
                <a:cs typeface="Courier New" pitchFamily="49" charset="0"/>
              </a:rPr>
              <a:t>boolean isRequestedSessionIdValid();</a:t>
            </a:r>
          </a:p>
          <a:p>
            <a:pPr marL="0" indent="0">
              <a:spcBef>
                <a:spcPts val="600"/>
              </a:spcBef>
              <a:buNone/>
            </a:pPr>
            <a:r>
              <a:rPr lang="en-US" sz="1400" dirty="0" smtClean="0">
                <a:latin typeface="Courier New" pitchFamily="49" charset="0"/>
                <a:cs typeface="Courier New" pitchFamily="49" charset="0"/>
              </a:rPr>
              <a:t>boolean isRequestedSessionIdFromCookie();</a:t>
            </a:r>
          </a:p>
          <a:p>
            <a:pPr marL="0" indent="0">
              <a:spcBef>
                <a:spcPts val="600"/>
              </a:spcBef>
              <a:buNone/>
            </a:pPr>
            <a:r>
              <a:rPr lang="en-US" sz="1400" dirty="0" smtClean="0">
                <a:latin typeface="Courier New" pitchFamily="49" charset="0"/>
                <a:cs typeface="Courier New" pitchFamily="49" charset="0"/>
              </a:rPr>
              <a:t>boolean isRequestedSessionIdFromURL();</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solidFill>
                  <a:schemeClr val="bg1">
                    <a:lumMod val="50000"/>
                  </a:schemeClr>
                </a:solidFill>
                <a:latin typeface="Courier New" pitchFamily="49" charset="0"/>
                <a:cs typeface="Courier New" pitchFamily="49" charset="0"/>
              </a:rPr>
              <a:t>//HttpServletResponse: </a:t>
            </a:r>
            <a:r>
              <a:rPr lang="ru-RU" sz="1400" dirty="0" smtClean="0">
                <a:solidFill>
                  <a:schemeClr val="bg1">
                    <a:lumMod val="50000"/>
                  </a:schemeClr>
                </a:solidFill>
                <a:latin typeface="Courier New" pitchFamily="49" charset="0"/>
                <a:cs typeface="Courier New" pitchFamily="49" charset="0"/>
              </a:rPr>
              <a:t>добавляют </a:t>
            </a:r>
            <a:r>
              <a:rPr lang="en-US" sz="1400" dirty="0" smtClean="0">
                <a:solidFill>
                  <a:schemeClr val="bg1">
                    <a:lumMod val="50000"/>
                  </a:schemeClr>
                </a:solidFill>
                <a:latin typeface="Courier New" pitchFamily="49" charset="0"/>
                <a:cs typeface="Courier New" pitchFamily="49" charset="0"/>
              </a:rPr>
              <a:t>JSESSIONID</a:t>
            </a:r>
            <a:r>
              <a:rPr lang="ru-RU" sz="1400" dirty="0" smtClean="0">
                <a:solidFill>
                  <a:schemeClr val="bg1">
                    <a:lumMod val="50000"/>
                  </a:schemeClr>
                </a:solidFill>
                <a:latin typeface="Courier New" pitchFamily="49" charset="0"/>
                <a:cs typeface="Courier New" pitchFamily="49" charset="0"/>
              </a:rPr>
              <a:t> в </a:t>
            </a:r>
            <a:r>
              <a:rPr lang="en-US" sz="1400" dirty="0" smtClean="0">
                <a:solidFill>
                  <a:schemeClr val="bg1">
                    <a:lumMod val="50000"/>
                  </a:schemeClr>
                </a:solidFill>
                <a:latin typeface="Courier New" pitchFamily="49" charset="0"/>
                <a:cs typeface="Courier New" pitchFamily="49" charset="0"/>
              </a:rPr>
              <a:t>URL</a:t>
            </a:r>
          </a:p>
          <a:p>
            <a:pPr marL="0" indent="0">
              <a:spcBef>
                <a:spcPts val="600"/>
              </a:spcBef>
              <a:buNone/>
            </a:pPr>
            <a:r>
              <a:rPr lang="en-US" sz="1400" dirty="0" smtClean="0">
                <a:latin typeface="Courier New" pitchFamily="49" charset="0"/>
                <a:cs typeface="Courier New" pitchFamily="49" charset="0"/>
              </a:rPr>
              <a:t>String encodeURL(String url);</a:t>
            </a:r>
          </a:p>
          <a:p>
            <a:pPr marL="0" indent="0">
              <a:spcBef>
                <a:spcPts val="600"/>
              </a:spcBef>
              <a:buNone/>
            </a:pPr>
            <a:r>
              <a:rPr lang="en-US" sz="1400" dirty="0" smtClean="0">
                <a:latin typeface="Courier New" pitchFamily="49" charset="0"/>
                <a:cs typeface="Courier New" pitchFamily="49" charset="0"/>
              </a:rPr>
              <a:t>String encodeRedirectURL(String url);</a:t>
            </a:r>
          </a:p>
          <a:p>
            <a:pPr marL="0" indent="0">
              <a:spcBef>
                <a:spcPts val="600"/>
              </a:spcBef>
              <a:buNone/>
            </a:pPr>
            <a:endParaRPr lang="en-US" sz="1400" dirty="0" smtClean="0">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HttpSession</a:t>
            </a:r>
            <a:endParaRPr lang="ru-RU" dirty="0"/>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600"/>
              </a:spcBef>
              <a:buNone/>
            </a:pPr>
            <a:r>
              <a:rPr lang="en-US" sz="1400" dirty="0" smtClean="0">
                <a:latin typeface="Courier New" pitchFamily="49" charset="0"/>
                <a:cs typeface="Courier New" pitchFamily="49" charset="0"/>
              </a:rPr>
              <a:t>public interface </a:t>
            </a:r>
            <a:r>
              <a:rPr lang="en-US" sz="1400" b="1" dirty="0" smtClean="0">
                <a:latin typeface="Courier New" pitchFamily="49" charset="0"/>
                <a:cs typeface="Courier New" pitchFamily="49" charset="0"/>
              </a:rPr>
              <a:t>HttpSession</a:t>
            </a:r>
            <a:r>
              <a:rPr lang="en-US" sz="1400" dirty="0" smtClean="0">
                <a:latin typeface="Courier New" pitchFamily="49" charset="0"/>
                <a:cs typeface="Courier New" pitchFamily="49" charset="0"/>
              </a:rPr>
              <a:t> {</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    long getCreationTime();</a:t>
            </a:r>
          </a:p>
          <a:p>
            <a:pPr marL="0" indent="0">
              <a:spcBef>
                <a:spcPts val="600"/>
              </a:spcBef>
              <a:buNone/>
            </a:pPr>
            <a:r>
              <a:rPr lang="en-US" sz="1400" dirty="0" smtClean="0">
                <a:latin typeface="Courier New" pitchFamily="49" charset="0"/>
                <a:cs typeface="Courier New" pitchFamily="49" charset="0"/>
              </a:rPr>
              <a:t>    String getId();</a:t>
            </a:r>
          </a:p>
          <a:p>
            <a:pPr marL="0" indent="0">
              <a:spcBef>
                <a:spcPts val="600"/>
              </a:spcBef>
              <a:buNone/>
            </a:pPr>
            <a:r>
              <a:rPr lang="en-US" sz="1400" dirty="0" smtClean="0">
                <a:latin typeface="Courier New" pitchFamily="49" charset="0"/>
                <a:cs typeface="Courier New" pitchFamily="49" charset="0"/>
              </a:rPr>
              <a:t>    long getLastAccessedTime();</a:t>
            </a:r>
          </a:p>
          <a:p>
            <a:pPr marL="0" indent="0">
              <a:spcBef>
                <a:spcPts val="600"/>
              </a:spcBef>
              <a:buNone/>
            </a:pPr>
            <a:r>
              <a:rPr lang="en-US" sz="1400" dirty="0" smtClean="0">
                <a:latin typeface="Courier New" pitchFamily="49" charset="0"/>
                <a:cs typeface="Courier New" pitchFamily="49" charset="0"/>
              </a:rPr>
              <a:t>    ServletContext getServletContext();</a:t>
            </a:r>
          </a:p>
          <a:p>
            <a:pPr marL="0" indent="0">
              <a:spcBef>
                <a:spcPts val="600"/>
              </a:spcBef>
              <a:buNone/>
            </a:pPr>
            <a:r>
              <a:rPr lang="en-US" sz="1400" dirty="0" smtClean="0">
                <a:latin typeface="Courier New" pitchFamily="49" charset="0"/>
                <a:cs typeface="Courier New" pitchFamily="49" charset="0"/>
              </a:rPr>
              <a:t>    void setMaxInactiveInterval(int interval);</a:t>
            </a:r>
          </a:p>
          <a:p>
            <a:pPr marL="0" indent="0">
              <a:spcBef>
                <a:spcPts val="600"/>
              </a:spcBef>
              <a:buNone/>
            </a:pPr>
            <a:r>
              <a:rPr lang="en-US" sz="1400" dirty="0" smtClean="0">
                <a:latin typeface="Courier New" pitchFamily="49" charset="0"/>
                <a:cs typeface="Courier New" pitchFamily="49" charset="0"/>
              </a:rPr>
              <a:t>    int getMaxInactiveInterval();</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    Object getAttribute(String name);</a:t>
            </a:r>
          </a:p>
          <a:p>
            <a:pPr marL="0" indent="0">
              <a:spcBef>
                <a:spcPts val="600"/>
              </a:spcBef>
              <a:buNone/>
            </a:pPr>
            <a:r>
              <a:rPr lang="en-US" sz="1400" dirty="0" smtClean="0">
                <a:latin typeface="Courier New" pitchFamily="49" charset="0"/>
                <a:cs typeface="Courier New" pitchFamily="49" charset="0"/>
              </a:rPr>
              <a:t>    Enumeration&lt;String&gt; getAttributeNames();</a:t>
            </a:r>
          </a:p>
          <a:p>
            <a:pPr marL="0" indent="0">
              <a:spcBef>
                <a:spcPts val="600"/>
              </a:spcBef>
              <a:buNone/>
            </a:pPr>
            <a:r>
              <a:rPr lang="en-US" sz="1400" dirty="0" smtClean="0">
                <a:latin typeface="Courier New" pitchFamily="49" charset="0"/>
                <a:cs typeface="Courier New" pitchFamily="49" charset="0"/>
              </a:rPr>
              <a:t>    void setAttribute(String name, Object value);</a:t>
            </a:r>
          </a:p>
          <a:p>
            <a:pPr marL="0" indent="0">
              <a:spcBef>
                <a:spcPts val="600"/>
              </a:spcBef>
              <a:buNone/>
            </a:pPr>
            <a:r>
              <a:rPr lang="en-US" sz="1400" dirty="0" smtClean="0">
                <a:latin typeface="Courier New" pitchFamily="49" charset="0"/>
                <a:cs typeface="Courier New" pitchFamily="49" charset="0"/>
              </a:rPr>
              <a:t>    void removeAttribute(String name);</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    void invalidate();</a:t>
            </a:r>
          </a:p>
          <a:p>
            <a:pPr marL="0" indent="0">
              <a:spcBef>
                <a:spcPts val="600"/>
              </a:spcBef>
              <a:buNone/>
            </a:pPr>
            <a:r>
              <a:rPr lang="en-US" sz="1400" dirty="0" smtClean="0">
                <a:latin typeface="Courier New" pitchFamily="49" charset="0"/>
                <a:cs typeface="Courier New" pitchFamily="49" charset="0"/>
              </a:rPr>
              <a:t>    boolean isNew();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Клиент еще не получил </a:t>
            </a:r>
            <a:r>
              <a:rPr lang="en-US" sz="1400" dirty="0" smtClean="0">
                <a:solidFill>
                  <a:schemeClr val="bg1">
                    <a:lumMod val="50000"/>
                  </a:schemeClr>
                </a:solidFill>
                <a:latin typeface="Courier New" pitchFamily="49" charset="0"/>
                <a:cs typeface="Courier New" pitchFamily="49" charset="0"/>
              </a:rPr>
              <a:t>JSESSIONID</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ServletContext</a:t>
            </a:r>
            <a:r>
              <a:rPr lang="ru-RU" dirty="0" smtClean="0"/>
              <a:t> (</a:t>
            </a:r>
            <a:r>
              <a:rPr lang="en-US" dirty="0" smtClean="0"/>
              <a:t>session)</a:t>
            </a:r>
            <a:endParaRPr lang="ru-RU" dirty="0"/>
          </a:p>
        </p:txBody>
      </p:sp>
      <p:sp>
        <p:nvSpPr>
          <p:cNvPr id="3" name="Содержимое 2"/>
          <p:cNvSpPr>
            <a:spLocks noGrp="1"/>
          </p:cNvSpPr>
          <p:nvPr>
            <p:ph idx="1"/>
          </p:nvPr>
        </p:nvSpPr>
        <p:spPr>
          <a:xfrm>
            <a:off x="395536" y="980728"/>
            <a:ext cx="8352928" cy="5400600"/>
          </a:xfrm>
        </p:spPr>
        <p:txBody>
          <a:bodyPr>
            <a:noAutofit/>
          </a:bodyPr>
          <a:lstStyle/>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SessionCookieConfig getSessionCookieConfig();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Настройка работы с </a:t>
            </a:r>
            <a:r>
              <a:rPr lang="en-US" sz="1400" dirty="0" smtClean="0">
                <a:solidFill>
                  <a:schemeClr val="bg1">
                    <a:lumMod val="50000"/>
                  </a:schemeClr>
                </a:solidFill>
                <a:latin typeface="Courier New" pitchFamily="49" charset="0"/>
                <a:cs typeface="Courier New" pitchFamily="49" charset="0"/>
              </a:rPr>
              <a:t>Cookie</a:t>
            </a:r>
          </a:p>
          <a:p>
            <a:pPr marL="0" indent="0">
              <a:lnSpc>
                <a:spcPct val="150000"/>
              </a:lnSpc>
              <a:spcBef>
                <a:spcPts val="0"/>
              </a:spcBef>
              <a:buNone/>
            </a:pP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Настройка трекинга сессий (</a:t>
            </a:r>
            <a:r>
              <a:rPr lang="en-US" sz="1400" dirty="0" smtClean="0">
                <a:solidFill>
                  <a:schemeClr val="bg1">
                    <a:lumMod val="50000"/>
                  </a:schemeClr>
                </a:solidFill>
                <a:latin typeface="Courier New" pitchFamily="49" charset="0"/>
                <a:cs typeface="Courier New" pitchFamily="49" charset="0"/>
              </a:rPr>
              <a:t>SessionTrackingMode = COOKIE, URL, SSL</a:t>
            </a:r>
            <a:r>
              <a:rPr lang="ru-RU" sz="1400" dirty="0" smtClean="0">
                <a:solidFill>
                  <a:schemeClr val="bg1">
                    <a:lumMod val="50000"/>
                  </a:schemeClr>
                </a:solidFill>
                <a:latin typeface="Courier New" pitchFamily="49" charset="0"/>
                <a:cs typeface="Courier New" pitchFamily="49" charset="0"/>
              </a:rPr>
              <a:t>)</a:t>
            </a:r>
            <a:endParaRPr lang="en-US" sz="1400" dirty="0" smtClean="0">
              <a:solidFill>
                <a:schemeClr val="tx1">
                  <a:lumMod val="95000"/>
                  <a:lumOff val="5000"/>
                </a:schemeClr>
              </a:solidFill>
              <a:latin typeface="Courier New" pitchFamily="49" charset="0"/>
              <a:cs typeface="Courier New" pitchFamily="49" charset="0"/>
            </a:endParaRP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void setSessionTrackingModes(Set&lt;SessionTrackingMode&gt; sessionTrackingModes);</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Set&lt;SessionTrackingMode&gt; getDefaultSessionTrackingModes();</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Set&lt;SessionTrackingMode&gt; getEffectiveSessionTrackingModes();</a:t>
            </a:r>
          </a:p>
          <a:p>
            <a:pPr marL="0" indent="0">
              <a:lnSpc>
                <a:spcPct val="150000"/>
              </a:lnSpc>
              <a:spcBef>
                <a:spcPts val="0"/>
              </a:spcBef>
              <a:buNone/>
            </a:pPr>
            <a:endParaRPr lang="ru-RU" sz="1400" dirty="0" smtClean="0">
              <a:solidFill>
                <a:schemeClr val="tx1">
                  <a:lumMod val="95000"/>
                  <a:lumOff val="5000"/>
                </a:schemeClr>
              </a:solidFill>
              <a:latin typeface="Courier New" pitchFamily="49" charset="0"/>
              <a:cs typeface="Courier New" pitchFamily="49" charset="0"/>
            </a:endParaRPr>
          </a:p>
          <a:p>
            <a:pPr marL="0" indent="0">
              <a:lnSpc>
                <a:spcPct val="150000"/>
              </a:lnSpc>
              <a:spcBef>
                <a:spcPts val="0"/>
              </a:spcBef>
              <a:buNone/>
            </a:pP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Установка значений возможна только в момент инициализации контейнера</a:t>
            </a:r>
            <a:endParaRPr lang="en-US" sz="1400" dirty="0" smtClean="0">
              <a:solidFill>
                <a:schemeClr val="bg1">
                  <a:lumMod val="50000"/>
                </a:schemeClr>
              </a:solidFill>
              <a:latin typeface="Courier New" pitchFamily="49" charset="0"/>
              <a:cs typeface="Courier New" pitchFamily="49" charset="0"/>
            </a:endParaRPr>
          </a:p>
          <a:p>
            <a:pPr marL="0" indent="0">
              <a:lnSpc>
                <a:spcPct val="150000"/>
              </a:lnSpc>
              <a:spcBef>
                <a:spcPts val="0"/>
              </a:spcBef>
              <a:buNone/>
            </a:pPr>
            <a:r>
              <a:rPr lang="en-US" sz="1400" b="1" dirty="0" smtClean="0">
                <a:solidFill>
                  <a:schemeClr val="tx1">
                    <a:lumMod val="95000"/>
                    <a:lumOff val="5000"/>
                  </a:schemeClr>
                </a:solidFill>
                <a:latin typeface="Courier New" pitchFamily="49" charset="0"/>
                <a:cs typeface="Courier New" pitchFamily="49" charset="0"/>
              </a:rPr>
              <a:t>@WebListener</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public class MyServletContextListener implements </a:t>
            </a:r>
            <a:r>
              <a:rPr lang="en-US" sz="1400" b="1" dirty="0" smtClean="0">
                <a:solidFill>
                  <a:schemeClr val="tx1">
                    <a:lumMod val="95000"/>
                    <a:lumOff val="5000"/>
                  </a:schemeClr>
                </a:solidFill>
                <a:latin typeface="Courier New" pitchFamily="49" charset="0"/>
                <a:cs typeface="Courier New" pitchFamily="49" charset="0"/>
              </a:rPr>
              <a:t>ServletContextListener</a:t>
            </a:r>
            <a:r>
              <a:rPr lang="en-US" sz="1400" dirty="0" smtClean="0">
                <a:solidFill>
                  <a:schemeClr val="tx1">
                    <a:lumMod val="95000"/>
                    <a:lumOff val="5000"/>
                  </a:schemeClr>
                </a:solidFill>
                <a:latin typeface="Courier New" pitchFamily="49" charset="0"/>
                <a:cs typeface="Courier New" pitchFamily="49" charset="0"/>
              </a:rPr>
              <a:t> {</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    public void </a:t>
            </a:r>
            <a:r>
              <a:rPr lang="en-US" sz="1400" b="1" dirty="0" smtClean="0">
                <a:solidFill>
                  <a:schemeClr val="tx1">
                    <a:lumMod val="95000"/>
                    <a:lumOff val="5000"/>
                  </a:schemeClr>
                </a:solidFill>
                <a:latin typeface="Courier New" pitchFamily="49" charset="0"/>
                <a:cs typeface="Courier New" pitchFamily="49" charset="0"/>
              </a:rPr>
              <a:t>contextInitialized</a:t>
            </a:r>
            <a:r>
              <a:rPr lang="en-US" sz="1400" dirty="0" smtClean="0">
                <a:solidFill>
                  <a:schemeClr val="tx1">
                    <a:lumMod val="95000"/>
                    <a:lumOff val="5000"/>
                  </a:schemeClr>
                </a:solidFill>
                <a:latin typeface="Courier New" pitchFamily="49" charset="0"/>
                <a:cs typeface="Courier New" pitchFamily="49" charset="0"/>
              </a:rPr>
              <a:t>(ServletContextEvent sce) {</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        ServletContext context = sce.getServletContext();</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        context.</a:t>
            </a:r>
            <a:r>
              <a:rPr lang="en-US" sz="1400" b="1" dirty="0" smtClean="0">
                <a:solidFill>
                  <a:schemeClr val="tx1">
                    <a:lumMod val="95000"/>
                    <a:lumOff val="5000"/>
                  </a:schemeClr>
                </a:solidFill>
                <a:latin typeface="Courier New" pitchFamily="49" charset="0"/>
                <a:cs typeface="Courier New" pitchFamily="49" charset="0"/>
              </a:rPr>
              <a:t>setSessionTrackingModes</a:t>
            </a:r>
            <a:r>
              <a:rPr lang="en-US" sz="1400" dirty="0" smtClean="0">
                <a:solidFill>
                  <a:schemeClr val="tx1">
                    <a:lumMod val="95000"/>
                    <a:lumOff val="5000"/>
                  </a:schemeClr>
                </a:solidFill>
                <a:latin typeface="Courier New" pitchFamily="49" charset="0"/>
                <a:cs typeface="Courier New" pitchFamily="49" charset="0"/>
              </a:rPr>
              <a:t>(</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            Collections.singleton(SessionTrackingMode.</a:t>
            </a:r>
            <a:r>
              <a:rPr lang="en-US" sz="1400" b="1" dirty="0" smtClean="0">
                <a:solidFill>
                  <a:schemeClr val="tx1">
                    <a:lumMod val="95000"/>
                    <a:lumOff val="5000"/>
                  </a:schemeClr>
                </a:solidFill>
                <a:latin typeface="Courier New" pitchFamily="49" charset="0"/>
                <a:cs typeface="Courier New" pitchFamily="49" charset="0"/>
              </a:rPr>
              <a:t>COOKIE</a:t>
            </a:r>
            <a:r>
              <a:rPr lang="en-US" sz="1400" dirty="0" smtClean="0">
                <a:solidFill>
                  <a:schemeClr val="tx1">
                    <a:lumMod val="95000"/>
                    <a:lumOff val="5000"/>
                  </a:schemeClr>
                </a:solidFill>
                <a:latin typeface="Courier New" pitchFamily="49" charset="0"/>
                <a:cs typeface="Courier New" pitchFamily="49" charset="0"/>
              </a:rPr>
              <a:t>));</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        context.</a:t>
            </a:r>
            <a:r>
              <a:rPr lang="en-US" sz="1400" b="1" dirty="0" smtClean="0">
                <a:solidFill>
                  <a:schemeClr val="tx1">
                    <a:lumMod val="95000"/>
                    <a:lumOff val="5000"/>
                  </a:schemeClr>
                </a:solidFill>
                <a:latin typeface="Courier New" pitchFamily="49" charset="0"/>
                <a:cs typeface="Courier New" pitchFamily="49" charset="0"/>
              </a:rPr>
              <a:t>getSessionCookieConfig().setHttpOnly(true)</a:t>
            </a:r>
            <a:r>
              <a:rPr lang="en-US" sz="1400" dirty="0" smtClean="0">
                <a:solidFill>
                  <a:schemeClr val="tx1">
                    <a:lumMod val="95000"/>
                    <a:lumOff val="5000"/>
                  </a:schemeClr>
                </a:solidFill>
                <a:latin typeface="Courier New" pitchFamily="49" charset="0"/>
                <a:cs typeface="Courier New" pitchFamily="49" charset="0"/>
              </a:rPr>
              <a:t>;</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    }</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a:t>
            </a:r>
          </a:p>
          <a:p>
            <a:pPr marL="0" indent="0">
              <a:lnSpc>
                <a:spcPct val="150000"/>
              </a:lnSpc>
              <a:spcBef>
                <a:spcPts val="0"/>
              </a:spcBef>
              <a:buNone/>
            </a:pPr>
            <a:endParaRPr lang="en-US" sz="1400" dirty="0" smtClean="0">
              <a:solidFill>
                <a:schemeClr val="tx1">
                  <a:lumMod val="95000"/>
                  <a:lumOff val="5000"/>
                </a:schemeClr>
              </a:solidFill>
              <a:latin typeface="Courier New" pitchFamily="49" charset="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ServletContext</a:t>
            </a:r>
            <a:r>
              <a:rPr lang="ru-RU" dirty="0" smtClean="0"/>
              <a:t> (</a:t>
            </a:r>
            <a:r>
              <a:rPr lang="en-US" dirty="0" smtClean="0"/>
              <a:t>session 2)</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public class MyInitializer implements </a:t>
            </a:r>
            <a:r>
              <a:rPr lang="en-US" sz="1400" b="1" dirty="0" smtClean="0">
                <a:solidFill>
                  <a:schemeClr val="tx1">
                    <a:lumMod val="95000"/>
                    <a:lumOff val="5000"/>
                  </a:schemeClr>
                </a:solidFill>
                <a:latin typeface="Courier New" pitchFamily="49" charset="0"/>
                <a:cs typeface="Courier New" pitchFamily="49" charset="0"/>
              </a:rPr>
              <a:t>ServletContainerInitializer</a:t>
            </a:r>
            <a:r>
              <a:rPr lang="en-US" sz="1400" dirty="0" smtClean="0">
                <a:solidFill>
                  <a:schemeClr val="tx1">
                    <a:lumMod val="95000"/>
                    <a:lumOff val="5000"/>
                  </a:schemeClr>
                </a:solidFill>
                <a:latin typeface="Courier New" pitchFamily="49" charset="0"/>
                <a:cs typeface="Courier New" pitchFamily="49" charset="0"/>
              </a:rPr>
              <a:t> {</a:t>
            </a:r>
          </a:p>
          <a:p>
            <a:pPr marL="0" indent="0">
              <a:lnSpc>
                <a:spcPct val="150000"/>
              </a:lnSpc>
              <a:spcBef>
                <a:spcPts val="0"/>
              </a:spcBef>
              <a:buNone/>
            </a:pPr>
            <a:endParaRPr lang="en-US" sz="1400" dirty="0" smtClean="0">
              <a:solidFill>
                <a:schemeClr val="tx1">
                  <a:lumMod val="95000"/>
                  <a:lumOff val="5000"/>
                </a:schemeClr>
              </a:solidFill>
              <a:latin typeface="Courier New" pitchFamily="49" charset="0"/>
              <a:cs typeface="Courier New" pitchFamily="49" charset="0"/>
            </a:endParaRP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    public void </a:t>
            </a:r>
            <a:r>
              <a:rPr lang="en-US" sz="1400" b="1" dirty="0" smtClean="0">
                <a:solidFill>
                  <a:schemeClr val="tx1">
                    <a:lumMod val="95000"/>
                    <a:lumOff val="5000"/>
                  </a:schemeClr>
                </a:solidFill>
                <a:latin typeface="Courier New" pitchFamily="49" charset="0"/>
                <a:cs typeface="Courier New" pitchFamily="49" charset="0"/>
              </a:rPr>
              <a:t>onStartup</a:t>
            </a:r>
            <a:r>
              <a:rPr lang="en-US" sz="1400" dirty="0" smtClean="0">
                <a:solidFill>
                  <a:schemeClr val="tx1">
                    <a:lumMod val="95000"/>
                    <a:lumOff val="5000"/>
                  </a:schemeClr>
                </a:solidFill>
                <a:latin typeface="Courier New" pitchFamily="49" charset="0"/>
                <a:cs typeface="Courier New" pitchFamily="49" charset="0"/>
              </a:rPr>
              <a:t>(Set&lt;Class&lt;?&gt;&gt; c, ServletContext ctx) ... {</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        ctx.setSessionTrackingModes(</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            Collections.singleton(SessionTrackingMode.COOKIE));</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    }</a:t>
            </a:r>
          </a:p>
          <a:p>
            <a:pPr marL="0" indent="0">
              <a:lnSpc>
                <a:spcPct val="150000"/>
              </a:lnSpc>
              <a:spcBef>
                <a:spcPts val="0"/>
              </a:spcBef>
              <a:buNone/>
            </a:pPr>
            <a:r>
              <a:rPr lang="en-US" sz="1400" dirty="0" smtClean="0">
                <a:solidFill>
                  <a:schemeClr val="tx1">
                    <a:lumMod val="95000"/>
                    <a:lumOff val="5000"/>
                  </a:schemeClr>
                </a:solidFill>
                <a:latin typeface="Courier New" pitchFamily="49" charset="0"/>
                <a:cs typeface="Courier New" pitchFamily="49" charset="0"/>
              </a:rPr>
              <a:t>}</a:t>
            </a:r>
          </a:p>
          <a:p>
            <a:pPr marL="0" indent="0">
              <a:lnSpc>
                <a:spcPct val="150000"/>
              </a:lnSpc>
              <a:spcBef>
                <a:spcPts val="0"/>
              </a:spcBef>
              <a:buNone/>
            </a:pPr>
            <a:r>
              <a:rPr lang="en-US" sz="1400" dirty="0" smtClean="0">
                <a:solidFill>
                  <a:schemeClr val="bg1">
                    <a:lumMod val="50000"/>
                  </a:schemeClr>
                </a:solidFill>
                <a:latin typeface="Courier New" pitchFamily="49" charset="0"/>
                <a:cs typeface="Courier New" pitchFamily="49" charset="0"/>
              </a:rPr>
              <a:t>//Use services API loader</a:t>
            </a:r>
          </a:p>
          <a:p>
            <a:pPr marL="0" indent="0">
              <a:lnSpc>
                <a:spcPct val="150000"/>
              </a:lnSpc>
              <a:spcBef>
                <a:spcPts val="0"/>
              </a:spcBef>
              <a:buNone/>
            </a:pPr>
            <a:r>
              <a:rPr lang="en-US" sz="1400" dirty="0" smtClean="0"/>
              <a:t>WEB-INF/lib/*.jar!META-INF/services/javax.servlet.ServletContainerInitializer</a:t>
            </a:r>
            <a:endParaRPr lang="en-US" sz="1400" dirty="0" smtClean="0">
              <a:solidFill>
                <a:schemeClr val="tx1">
                  <a:lumMod val="95000"/>
                  <a:lumOff val="5000"/>
                </a:schemeClr>
              </a:solidFill>
              <a:latin typeface="Courier New" pitchFamily="49" charset="0"/>
              <a:cs typeface="Courier New" pitchFamily="49" charset="0"/>
            </a:endParaRPr>
          </a:p>
          <a:p>
            <a:pPr marL="0" indent="0">
              <a:lnSpc>
                <a:spcPct val="150000"/>
              </a:lnSpc>
              <a:spcBef>
                <a:spcPts val="0"/>
              </a:spcBef>
              <a:buNone/>
            </a:pPr>
            <a:r>
              <a:rPr lang="en-US" sz="1400" dirty="0" smtClean="0"/>
              <a:t>WEB-INF/classes/META-INF/services/javax.servlet.ServletContainerInitializer</a:t>
            </a:r>
            <a:endParaRPr lang="en-US" sz="1400" dirty="0" smtClean="0">
              <a:solidFill>
                <a:schemeClr val="tx1">
                  <a:lumMod val="95000"/>
                  <a:lumOff val="5000"/>
                </a:schemeClr>
              </a:solidFill>
              <a:latin typeface="Courier New" pitchFamily="49" charset="0"/>
              <a:cs typeface="Courier New" pitchFamily="49" charset="0"/>
            </a:endParaRPr>
          </a:p>
          <a:p>
            <a:pPr marL="0" indent="0">
              <a:lnSpc>
                <a:spcPct val="150000"/>
              </a:lnSpc>
              <a:spcBef>
                <a:spcPts val="0"/>
              </a:spcBef>
              <a:buNone/>
            </a:pPr>
            <a:endParaRPr lang="en-US" sz="1400" dirty="0" smtClean="0">
              <a:solidFill>
                <a:schemeClr val="tx1">
                  <a:lumMod val="95000"/>
                  <a:lumOff val="5000"/>
                </a:schemeClr>
              </a:solidFill>
              <a:latin typeface="Courier New" pitchFamily="49" charset="0"/>
              <a:cs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dirty="0" smtClean="0"/>
              <a:t>Регистрация сервлетов</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buNone/>
            </a:pPr>
            <a:r>
              <a:rPr lang="ru-RU" sz="1800" dirty="0" smtClean="0">
                <a:solidFill>
                  <a:schemeClr val="tx1">
                    <a:lumMod val="95000"/>
                    <a:lumOff val="5000"/>
                  </a:schemeClr>
                </a:solidFill>
                <a:latin typeface="Courier New" pitchFamily="49" charset="0"/>
                <a:cs typeface="Courier New" pitchFamily="49" charset="0"/>
              </a:rPr>
              <a:t>а также фильтров</a:t>
            </a:r>
            <a:r>
              <a:rPr lang="en-US" sz="1800" dirty="0" smtClean="0">
                <a:solidFill>
                  <a:schemeClr val="tx1">
                    <a:lumMod val="95000"/>
                    <a:lumOff val="5000"/>
                  </a:schemeClr>
                </a:solidFill>
                <a:latin typeface="Courier New" pitchFamily="49" charset="0"/>
                <a:cs typeface="Courier New" pitchFamily="49" charset="0"/>
              </a:rPr>
              <a:t>,</a:t>
            </a:r>
            <a:r>
              <a:rPr lang="ru-RU" sz="1800" dirty="0" smtClean="0">
                <a:solidFill>
                  <a:schemeClr val="tx1">
                    <a:lumMod val="95000"/>
                    <a:lumOff val="5000"/>
                  </a:schemeClr>
                </a:solidFill>
                <a:latin typeface="Courier New" pitchFamily="49" charset="0"/>
                <a:cs typeface="Courier New" pitchFamily="49" charset="0"/>
              </a:rPr>
              <a:t> листнеров</a:t>
            </a:r>
            <a:r>
              <a:rPr lang="en-US" sz="1800" dirty="0" smtClean="0">
                <a:solidFill>
                  <a:schemeClr val="tx1">
                    <a:lumMod val="95000"/>
                    <a:lumOff val="5000"/>
                  </a:schemeClr>
                </a:solidFill>
                <a:latin typeface="Courier New" pitchFamily="49" charset="0"/>
                <a:cs typeface="Courier New" pitchFamily="49" charset="0"/>
              </a:rPr>
              <a:t> </a:t>
            </a:r>
            <a:r>
              <a:rPr lang="ru-RU" sz="1800" dirty="0" smtClean="0">
                <a:solidFill>
                  <a:schemeClr val="tx1">
                    <a:lumMod val="95000"/>
                    <a:lumOff val="5000"/>
                  </a:schemeClr>
                </a:solidFill>
                <a:latin typeface="Courier New" pitchFamily="49" charset="0"/>
                <a:cs typeface="Courier New" pitchFamily="49" charset="0"/>
              </a:rPr>
              <a:t>и </a:t>
            </a:r>
            <a:r>
              <a:rPr lang="en-US" sz="1800" dirty="0" smtClean="0">
                <a:solidFill>
                  <a:schemeClr val="tx1">
                    <a:lumMod val="95000"/>
                    <a:lumOff val="5000"/>
                  </a:schemeClr>
                </a:solidFill>
                <a:latin typeface="Courier New" pitchFamily="49" charset="0"/>
                <a:cs typeface="Courier New" pitchFamily="49" charset="0"/>
              </a:rPr>
              <a:t>JSP-</a:t>
            </a:r>
            <a:r>
              <a:rPr lang="ru-RU" sz="1800" dirty="0" smtClean="0">
                <a:solidFill>
                  <a:schemeClr val="tx1">
                    <a:lumMod val="95000"/>
                    <a:lumOff val="5000"/>
                  </a:schemeClr>
                </a:solidFill>
                <a:latin typeface="Courier New" pitchFamily="49" charset="0"/>
                <a:cs typeface="Courier New" pitchFamily="49" charset="0"/>
              </a:rPr>
              <a:t>файлов может быть</a:t>
            </a:r>
            <a:r>
              <a:rPr lang="en-US" sz="1800" dirty="0" smtClean="0">
                <a:solidFill>
                  <a:schemeClr val="tx1">
                    <a:lumMod val="95000"/>
                    <a:lumOff val="5000"/>
                  </a:schemeClr>
                </a:solidFill>
                <a:latin typeface="Courier New" pitchFamily="49" charset="0"/>
                <a:cs typeface="Courier New" pitchFamily="49" charset="0"/>
              </a:rPr>
              <a:t>:</a:t>
            </a:r>
            <a:endParaRPr lang="ru-RU" sz="1800" dirty="0" smtClean="0">
              <a:solidFill>
                <a:schemeClr val="tx1">
                  <a:lumMod val="95000"/>
                  <a:lumOff val="5000"/>
                </a:schemeClr>
              </a:solidFill>
              <a:latin typeface="Courier New" pitchFamily="49" charset="0"/>
              <a:cs typeface="Courier New" pitchFamily="49" charset="0"/>
            </a:endParaRPr>
          </a:p>
          <a:p>
            <a:pPr>
              <a:buFont typeface="+mj-lt"/>
              <a:buAutoNum type="arabicPeriod"/>
            </a:pPr>
            <a:r>
              <a:rPr lang="ru-RU" sz="1800" dirty="0" smtClean="0">
                <a:solidFill>
                  <a:schemeClr val="tx1">
                    <a:lumMod val="95000"/>
                    <a:lumOff val="5000"/>
                  </a:schemeClr>
                </a:solidFill>
                <a:latin typeface="Courier New" pitchFamily="49" charset="0"/>
                <a:cs typeface="Courier New" pitchFamily="49" charset="0"/>
              </a:rPr>
              <a:t>При помощи аннотаций на классе</a:t>
            </a:r>
          </a:p>
          <a:p>
            <a:pPr>
              <a:buFont typeface="+mj-lt"/>
              <a:buAutoNum type="arabicPeriod"/>
            </a:pPr>
            <a:r>
              <a:rPr lang="ru-RU" sz="1800" dirty="0" smtClean="0">
                <a:solidFill>
                  <a:schemeClr val="tx1">
                    <a:lumMod val="95000"/>
                    <a:lumOff val="5000"/>
                  </a:schemeClr>
                </a:solidFill>
                <a:latin typeface="Courier New" pitchFamily="49" charset="0"/>
                <a:cs typeface="Courier New" pitchFamily="49" charset="0"/>
              </a:rPr>
              <a:t>При помощи указания в файле </a:t>
            </a:r>
            <a:r>
              <a:rPr lang="en-US" sz="1800" dirty="0" smtClean="0">
                <a:latin typeface="Courier New" pitchFamily="49" charset="0"/>
                <a:cs typeface="Courier New" pitchFamily="49" charset="0"/>
              </a:rPr>
              <a:t>web.xml </a:t>
            </a:r>
            <a:r>
              <a:rPr lang="ru-RU" sz="1800" dirty="0" smtClean="0">
                <a:latin typeface="Courier New" pitchFamily="49" charset="0"/>
                <a:cs typeface="Courier New" pitchFamily="49" charset="0"/>
              </a:rPr>
              <a:t>(или</a:t>
            </a:r>
            <a:r>
              <a:rPr lang="en-US" sz="1800" dirty="0" smtClean="0">
                <a:latin typeface="Courier New" pitchFamily="49" charset="0"/>
                <a:cs typeface="Courier New" pitchFamily="49" charset="0"/>
              </a:rPr>
              <a:t> web-fragment.xml</a:t>
            </a:r>
            <a:r>
              <a:rPr lang="ru-RU" sz="1800" dirty="0" smtClean="0">
                <a:latin typeface="Courier New" pitchFamily="49" charset="0"/>
                <a:cs typeface="Courier New" pitchFamily="49" charset="0"/>
              </a:rPr>
              <a:t>). </a:t>
            </a:r>
            <a:r>
              <a:rPr lang="en-US" sz="1800" dirty="0" smtClean="0">
                <a:solidFill>
                  <a:schemeClr val="bg1">
                    <a:lumMod val="50000"/>
                  </a:schemeClr>
                </a:solidFill>
                <a:latin typeface="Courier New" pitchFamily="49" charset="0"/>
                <a:cs typeface="Courier New" pitchFamily="49" charset="0"/>
              </a:rPr>
              <a:t>Xml</a:t>
            </a:r>
            <a:r>
              <a:rPr lang="ru-RU" sz="1800" dirty="0" smtClean="0">
                <a:solidFill>
                  <a:schemeClr val="bg1">
                    <a:lumMod val="50000"/>
                  </a:schemeClr>
                </a:solidFill>
                <a:latin typeface="Courier New" pitchFamily="49" charset="0"/>
                <a:cs typeface="Courier New" pitchFamily="49" charset="0"/>
              </a:rPr>
              <a:t> приоритетнее</a:t>
            </a:r>
            <a:r>
              <a:rPr lang="en-US" sz="1800" dirty="0" smtClean="0">
                <a:solidFill>
                  <a:schemeClr val="bg1">
                    <a:lumMod val="50000"/>
                  </a:schemeClr>
                </a:solidFill>
                <a:latin typeface="Courier New" pitchFamily="49" charset="0"/>
                <a:cs typeface="Courier New" pitchFamily="49" charset="0"/>
              </a:rPr>
              <a:t>,</a:t>
            </a:r>
            <a:r>
              <a:rPr lang="ru-RU" sz="1800" dirty="0" smtClean="0">
                <a:solidFill>
                  <a:schemeClr val="bg1">
                    <a:lumMod val="50000"/>
                  </a:schemeClr>
                </a:solidFill>
                <a:latin typeface="Courier New" pitchFamily="49" charset="0"/>
                <a:cs typeface="Courier New" pitchFamily="49" charset="0"/>
              </a:rPr>
              <a:t> чем аннотации</a:t>
            </a:r>
          </a:p>
          <a:p>
            <a:pPr>
              <a:buFont typeface="+mj-lt"/>
              <a:buAutoNum type="arabicPeriod"/>
            </a:pPr>
            <a:r>
              <a:rPr lang="ru-RU" sz="1800" dirty="0" smtClean="0">
                <a:latin typeface="Courier New" pitchFamily="49" charset="0"/>
                <a:cs typeface="Courier New" pitchFamily="49" charset="0"/>
              </a:rPr>
              <a:t>Динамически при помощи методов </a:t>
            </a:r>
            <a:r>
              <a:rPr lang="en-US" sz="1800" dirty="0" smtClean="0">
                <a:latin typeface="Courier New" pitchFamily="49" charset="0"/>
                <a:cs typeface="Courier New" pitchFamily="49" charset="0"/>
              </a:rPr>
              <a:t>ServletContext</a:t>
            </a:r>
          </a:p>
          <a:p>
            <a:pPr>
              <a:buFont typeface="+mj-lt"/>
              <a:buAutoNum type="arabicPeriod"/>
            </a:pPr>
            <a:endParaRPr lang="en-US" sz="1800" dirty="0" smtClean="0">
              <a:latin typeface="Courier New" pitchFamily="49" charset="0"/>
              <a:cs typeface="Courier New" pitchFamily="49" charset="0"/>
            </a:endParaRPr>
          </a:p>
          <a:p>
            <a:pPr>
              <a:buNone/>
            </a:pPr>
            <a:endParaRPr lang="en-US" sz="1800" dirty="0" smtClean="0">
              <a:latin typeface="Courier New" pitchFamily="49" charset="0"/>
              <a:cs typeface="Courier New" pitchFamily="49" charset="0"/>
            </a:endParaRPr>
          </a:p>
          <a:p>
            <a:pPr>
              <a:buNone/>
            </a:pPr>
            <a:r>
              <a:rPr lang="en-US" sz="1400" dirty="0" smtClean="0">
                <a:solidFill>
                  <a:schemeClr val="tx1">
                    <a:lumMod val="95000"/>
                    <a:lumOff val="5000"/>
                  </a:schemeClr>
                </a:solidFill>
                <a:latin typeface="Courier New" pitchFamily="49" charset="0"/>
                <a:cs typeface="Courier New" pitchFamily="49" charset="0"/>
              </a:rPr>
              <a:t>@WebListener</a:t>
            </a:r>
          </a:p>
          <a:p>
            <a:pPr>
              <a:buNone/>
            </a:pPr>
            <a:r>
              <a:rPr lang="en-US" sz="1400" dirty="0" smtClean="0">
                <a:solidFill>
                  <a:schemeClr val="tx1">
                    <a:lumMod val="95000"/>
                    <a:lumOff val="5000"/>
                  </a:schemeClr>
                </a:solidFill>
                <a:latin typeface="Courier New" pitchFamily="49" charset="0"/>
                <a:cs typeface="Courier New" pitchFamily="49" charset="0"/>
              </a:rPr>
              <a:t>public class MyListener implements ServletContextListener {</a:t>
            </a:r>
          </a:p>
          <a:p>
            <a:pPr>
              <a:buNone/>
            </a:pPr>
            <a:r>
              <a:rPr lang="en-US" sz="1400" dirty="0" smtClean="0">
                <a:solidFill>
                  <a:schemeClr val="tx1">
                    <a:lumMod val="95000"/>
                    <a:lumOff val="5000"/>
                  </a:schemeClr>
                </a:solidFill>
                <a:latin typeface="Courier New" pitchFamily="49" charset="0"/>
                <a:cs typeface="Courier New" pitchFamily="49" charset="0"/>
              </a:rPr>
              <a:t>    public void contextInitialized(ServletContextEvent sce) {</a:t>
            </a:r>
          </a:p>
          <a:p>
            <a:pPr>
              <a:buNone/>
            </a:pPr>
            <a:r>
              <a:rPr lang="en-US" sz="1400" dirty="0" smtClean="0">
                <a:solidFill>
                  <a:schemeClr val="tx1">
                    <a:lumMod val="95000"/>
                    <a:lumOff val="5000"/>
                  </a:schemeClr>
                </a:solidFill>
                <a:latin typeface="Courier New" pitchFamily="49" charset="0"/>
                <a:cs typeface="Courier New" pitchFamily="49" charset="0"/>
              </a:rPr>
              <a:t>        ServletContext sc = sce.getServletContext();</a:t>
            </a:r>
          </a:p>
          <a:p>
            <a:pPr>
              <a:buNone/>
            </a:pPr>
            <a:r>
              <a:rPr lang="en-US" sz="1400" dirty="0" smtClean="0">
                <a:solidFill>
                  <a:schemeClr val="tx1">
                    <a:lumMod val="95000"/>
                    <a:lumOff val="5000"/>
                  </a:schemeClr>
                </a:solidFill>
                <a:latin typeface="Courier New" pitchFamily="49" charset="0"/>
                <a:cs typeface="Courier New" pitchFamily="49" charset="0"/>
              </a:rPr>
              <a:t>        </a:t>
            </a:r>
            <a:r>
              <a:rPr lang="en-US" sz="1400" b="1" dirty="0" smtClean="0">
                <a:solidFill>
                  <a:schemeClr val="tx1">
                    <a:lumMod val="95000"/>
                    <a:lumOff val="5000"/>
                  </a:schemeClr>
                </a:solidFill>
                <a:latin typeface="Courier New" pitchFamily="49" charset="0"/>
                <a:cs typeface="Courier New" pitchFamily="49" charset="0"/>
              </a:rPr>
              <a:t>sc.addServlet</a:t>
            </a:r>
            <a:r>
              <a:rPr lang="en-US" sz="1400" dirty="0" smtClean="0">
                <a:solidFill>
                  <a:schemeClr val="tx1">
                    <a:lumMod val="95000"/>
                    <a:lumOff val="5000"/>
                  </a:schemeClr>
                </a:solidFill>
                <a:latin typeface="Courier New" pitchFamily="49" charset="0"/>
                <a:cs typeface="Courier New" pitchFamily="49" charset="0"/>
              </a:rPr>
              <a:t>("myServlet", "Sample servlet", </a:t>
            </a:r>
          </a:p>
          <a:p>
            <a:pPr>
              <a:buNone/>
            </a:pPr>
            <a:r>
              <a:rPr lang="en-US" sz="1400" dirty="0" smtClean="0">
                <a:solidFill>
                  <a:schemeClr val="tx1">
                    <a:lumMod val="95000"/>
                    <a:lumOff val="5000"/>
                  </a:schemeClr>
                </a:solidFill>
                <a:latin typeface="Courier New" pitchFamily="49" charset="0"/>
                <a:cs typeface="Courier New" pitchFamily="49" charset="0"/>
              </a:rPr>
              <a:t>            "foo.bar.MyServlet", null, -1);</a:t>
            </a:r>
          </a:p>
          <a:p>
            <a:pPr>
              <a:buNone/>
            </a:pPr>
            <a:r>
              <a:rPr lang="en-US" sz="1400" dirty="0" smtClean="0">
                <a:solidFill>
                  <a:schemeClr val="tx1">
                    <a:lumMod val="95000"/>
                    <a:lumOff val="5000"/>
                  </a:schemeClr>
                </a:solidFill>
                <a:latin typeface="Courier New" pitchFamily="49" charset="0"/>
                <a:cs typeface="Courier New" pitchFamily="49" charset="0"/>
              </a:rPr>
              <a:t>        </a:t>
            </a:r>
            <a:r>
              <a:rPr lang="en-US" sz="1400" b="1" dirty="0" smtClean="0">
                <a:solidFill>
                  <a:schemeClr val="tx1">
                    <a:lumMod val="95000"/>
                    <a:lumOff val="5000"/>
                  </a:schemeClr>
                </a:solidFill>
                <a:latin typeface="Courier New" pitchFamily="49" charset="0"/>
                <a:cs typeface="Courier New" pitchFamily="49" charset="0"/>
              </a:rPr>
              <a:t>sc.addServletMapping</a:t>
            </a:r>
            <a:r>
              <a:rPr lang="en-US" sz="1400" dirty="0" smtClean="0">
                <a:solidFill>
                  <a:schemeClr val="tx1">
                    <a:lumMod val="95000"/>
                    <a:lumOff val="5000"/>
                  </a:schemeClr>
                </a:solidFill>
                <a:latin typeface="Courier New" pitchFamily="49" charset="0"/>
                <a:cs typeface="Courier New" pitchFamily="49" charset="0"/>
              </a:rPr>
              <a:t>("myServlet", new String[] {"/urlpattern/*"});</a:t>
            </a:r>
          </a:p>
          <a:p>
            <a:pPr>
              <a:buNone/>
            </a:pPr>
            <a:r>
              <a:rPr lang="en-US" sz="1400" dirty="0" smtClean="0">
                <a:solidFill>
                  <a:schemeClr val="tx1">
                    <a:lumMod val="95000"/>
                    <a:lumOff val="5000"/>
                  </a:schemeClr>
                </a:solidFill>
                <a:latin typeface="Courier New" pitchFamily="49" charset="0"/>
                <a:cs typeface="Courier New" pitchFamily="49" charset="0"/>
              </a:rPr>
              <a:t>    }</a:t>
            </a:r>
          </a:p>
          <a:p>
            <a:pPr>
              <a:buNone/>
            </a:pPr>
            <a:r>
              <a:rPr lang="en-US" sz="1400" dirty="0" smtClean="0">
                <a:solidFill>
                  <a:schemeClr val="tx1">
                    <a:lumMod val="95000"/>
                    <a:lumOff val="5000"/>
                  </a:schemeClr>
                </a:solidFill>
                <a:latin typeface="Courier New" pitchFamily="49" charset="0"/>
                <a:cs typeface="Courier New" pitchFamily="49"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ServletContext</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buNone/>
            </a:pPr>
            <a:r>
              <a:rPr lang="en-US" sz="1400" dirty="0" smtClean="0">
                <a:solidFill>
                  <a:schemeClr val="tx1">
                    <a:lumMod val="95000"/>
                    <a:lumOff val="5000"/>
                  </a:schemeClr>
                </a:solidFill>
                <a:latin typeface="Courier New" pitchFamily="49" charset="0"/>
                <a:cs typeface="Courier New" pitchFamily="49" charset="0"/>
              </a:rPr>
              <a:t>String getServletContextName();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Описание из </a:t>
            </a:r>
            <a:r>
              <a:rPr lang="en-US" sz="1400" dirty="0" smtClean="0">
                <a:solidFill>
                  <a:schemeClr val="bg1">
                    <a:lumMod val="50000"/>
                  </a:schemeClr>
                </a:solidFill>
                <a:latin typeface="Courier New" pitchFamily="49" charset="0"/>
                <a:cs typeface="Courier New" pitchFamily="49" charset="0"/>
              </a:rPr>
              <a:t>web.xml display-name</a:t>
            </a:r>
          </a:p>
          <a:p>
            <a:pPr>
              <a:buNone/>
            </a:pPr>
            <a:r>
              <a:rPr lang="en-US" sz="1400" dirty="0" smtClean="0">
                <a:solidFill>
                  <a:schemeClr val="tx1">
                    <a:lumMod val="95000"/>
                    <a:lumOff val="5000"/>
                  </a:schemeClr>
                </a:solidFill>
                <a:latin typeface="Courier New" pitchFamily="49" charset="0"/>
                <a:cs typeface="Courier New" pitchFamily="49" charset="0"/>
              </a:rPr>
              <a:t>String getServerInfo();  </a:t>
            </a:r>
            <a:r>
              <a:rPr lang="en-US" sz="1400" dirty="0" smtClean="0">
                <a:solidFill>
                  <a:schemeClr val="bg1">
                    <a:lumMod val="50000"/>
                  </a:schemeClr>
                </a:solidFill>
                <a:latin typeface="Courier New" pitchFamily="49" charset="0"/>
                <a:cs typeface="Courier New" pitchFamily="49" charset="0"/>
              </a:rPr>
              <a:t>// </a:t>
            </a:r>
            <a:r>
              <a:rPr lang="ru-RU" sz="1400" dirty="0" smtClean="0">
                <a:solidFill>
                  <a:schemeClr val="bg1">
                    <a:lumMod val="50000"/>
                  </a:schemeClr>
                </a:solidFill>
                <a:latin typeface="Courier New" pitchFamily="49" charset="0"/>
                <a:cs typeface="Courier New" pitchFamily="49" charset="0"/>
              </a:rPr>
              <a:t>Имя и версия сервера </a:t>
            </a:r>
            <a:r>
              <a:rPr lang="en-US" sz="1400" dirty="0" smtClean="0">
                <a:solidFill>
                  <a:schemeClr val="bg1">
                    <a:lumMod val="50000"/>
                  </a:schemeClr>
                </a:solidFill>
                <a:latin typeface="Courier New" pitchFamily="49" charset="0"/>
                <a:cs typeface="Courier New" pitchFamily="49" charset="0"/>
              </a:rPr>
              <a:t>JavaEE</a:t>
            </a:r>
          </a:p>
          <a:p>
            <a:pPr>
              <a:buNone/>
            </a:pPr>
            <a:r>
              <a:rPr lang="en-US" sz="1400" dirty="0" smtClean="0">
                <a:solidFill>
                  <a:schemeClr val="tx1">
                    <a:lumMod val="95000"/>
                    <a:lumOff val="5000"/>
                  </a:schemeClr>
                </a:solidFill>
                <a:latin typeface="Courier New" pitchFamily="49" charset="0"/>
                <a:cs typeface="Courier New" pitchFamily="49" charset="0"/>
              </a:rPr>
              <a:t>String getContextPath();</a:t>
            </a:r>
            <a:r>
              <a:rPr lang="ru-RU" sz="1400" dirty="0" smtClean="0">
                <a:solidFill>
                  <a:schemeClr val="tx1">
                    <a:lumMod val="95000"/>
                    <a:lumOff val="5000"/>
                  </a:schemeClr>
                </a:solidFill>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 /application</a:t>
            </a:r>
          </a:p>
          <a:p>
            <a:pPr>
              <a:buNone/>
            </a:pPr>
            <a:r>
              <a:rPr lang="en-US" sz="1400" dirty="0" smtClean="0">
                <a:solidFill>
                  <a:schemeClr val="tx1">
                    <a:lumMod val="95000"/>
                    <a:lumOff val="5000"/>
                  </a:schemeClr>
                </a:solidFill>
                <a:latin typeface="Courier New" pitchFamily="49" charset="0"/>
                <a:cs typeface="Courier New" pitchFamily="49" charset="0"/>
              </a:rPr>
              <a:t>String getVirtualServerName();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default-host </a:t>
            </a:r>
            <a:r>
              <a:rPr lang="ru-RU" sz="1400" dirty="0" smtClean="0">
                <a:solidFill>
                  <a:schemeClr val="bg1">
                    <a:lumMod val="50000"/>
                  </a:schemeClr>
                </a:solidFill>
                <a:latin typeface="Courier New" pitchFamily="49" charset="0"/>
                <a:cs typeface="Courier New" pitchFamily="49" charset="0"/>
              </a:rPr>
              <a:t>- Имя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виртуального</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 хоста</a:t>
            </a:r>
            <a:endParaRPr lang="en-US" sz="1400" dirty="0" smtClean="0">
              <a:solidFill>
                <a:schemeClr val="bg1">
                  <a:lumMod val="50000"/>
                </a:schemeClr>
              </a:solidFill>
              <a:latin typeface="Courier New" pitchFamily="49" charset="0"/>
              <a:cs typeface="Courier New" pitchFamily="49" charset="0"/>
            </a:endParaRP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r>
              <a:rPr lang="en-US" sz="1400" dirty="0" smtClean="0">
                <a:solidFill>
                  <a:schemeClr val="tx1">
                    <a:lumMod val="95000"/>
                    <a:lumOff val="5000"/>
                  </a:schemeClr>
                </a:solidFill>
                <a:latin typeface="Courier New" pitchFamily="49" charset="0"/>
                <a:cs typeface="Courier New" pitchFamily="49" charset="0"/>
              </a:rPr>
              <a:t>Object getAttribute(String name);</a:t>
            </a:r>
          </a:p>
          <a:p>
            <a:pPr>
              <a:buNone/>
            </a:pPr>
            <a:r>
              <a:rPr lang="en-US" sz="1400" dirty="0" smtClean="0">
                <a:solidFill>
                  <a:schemeClr val="tx1">
                    <a:lumMod val="95000"/>
                    <a:lumOff val="5000"/>
                  </a:schemeClr>
                </a:solidFill>
                <a:latin typeface="Courier New" pitchFamily="49" charset="0"/>
                <a:cs typeface="Courier New" pitchFamily="49" charset="0"/>
              </a:rPr>
              <a:t>Enumeration&lt;String&gt; getAttributeNames();</a:t>
            </a:r>
          </a:p>
          <a:p>
            <a:pPr>
              <a:buNone/>
            </a:pPr>
            <a:r>
              <a:rPr lang="en-US" sz="1400" dirty="0" smtClean="0">
                <a:solidFill>
                  <a:schemeClr val="tx1">
                    <a:lumMod val="95000"/>
                    <a:lumOff val="5000"/>
                  </a:schemeClr>
                </a:solidFill>
                <a:latin typeface="Courier New" pitchFamily="49" charset="0"/>
                <a:cs typeface="Courier New" pitchFamily="49" charset="0"/>
              </a:rPr>
              <a:t>void setAttribute(String name, Object object);</a:t>
            </a:r>
          </a:p>
          <a:p>
            <a:pPr>
              <a:buNone/>
            </a:pPr>
            <a:r>
              <a:rPr lang="en-US" sz="1400" dirty="0" smtClean="0">
                <a:solidFill>
                  <a:schemeClr val="tx1">
                    <a:lumMod val="95000"/>
                    <a:lumOff val="5000"/>
                  </a:schemeClr>
                </a:solidFill>
                <a:latin typeface="Courier New" pitchFamily="49" charset="0"/>
                <a:cs typeface="Courier New" pitchFamily="49" charset="0"/>
              </a:rPr>
              <a:t>void removeAttribute(String name);</a:t>
            </a: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r>
              <a:rPr lang="en-US" sz="1400" dirty="0" smtClean="0">
                <a:solidFill>
                  <a:schemeClr val="tx1">
                    <a:lumMod val="95000"/>
                    <a:lumOff val="5000"/>
                  </a:schemeClr>
                </a:solidFill>
                <a:latin typeface="Courier New" pitchFamily="49" charset="0"/>
                <a:cs typeface="Courier New" pitchFamily="49" charset="0"/>
              </a:rPr>
              <a:t>int getSessionTimeout();</a:t>
            </a:r>
          </a:p>
          <a:p>
            <a:pPr>
              <a:buNone/>
            </a:pPr>
            <a:r>
              <a:rPr lang="en-US" sz="1400" dirty="0" smtClean="0">
                <a:solidFill>
                  <a:schemeClr val="tx1">
                    <a:lumMod val="95000"/>
                    <a:lumOff val="5000"/>
                  </a:schemeClr>
                </a:solidFill>
                <a:latin typeface="Courier New" pitchFamily="49" charset="0"/>
                <a:cs typeface="Courier New" pitchFamily="49" charset="0"/>
              </a:rPr>
              <a:t>void setSessionTimeout(int sessionTimeout);</a:t>
            </a:r>
          </a:p>
          <a:p>
            <a:pPr>
              <a:buNone/>
            </a:pPr>
            <a:r>
              <a:rPr lang="en-US" sz="1400" dirty="0" smtClean="0">
                <a:solidFill>
                  <a:schemeClr val="tx1">
                    <a:lumMod val="95000"/>
                    <a:lumOff val="5000"/>
                  </a:schemeClr>
                </a:solidFill>
                <a:latin typeface="Courier New" pitchFamily="49" charset="0"/>
                <a:cs typeface="Courier New" pitchFamily="49" charset="0"/>
              </a:rPr>
              <a:t>String getRequestCharacterEncoding();</a:t>
            </a:r>
          </a:p>
          <a:p>
            <a:pPr>
              <a:buNone/>
            </a:pPr>
            <a:r>
              <a:rPr lang="en-US" sz="1400" dirty="0" smtClean="0">
                <a:solidFill>
                  <a:schemeClr val="tx1">
                    <a:lumMod val="95000"/>
                    <a:lumOff val="5000"/>
                  </a:schemeClr>
                </a:solidFill>
                <a:latin typeface="Courier New" pitchFamily="49" charset="0"/>
                <a:cs typeface="Courier New" pitchFamily="49" charset="0"/>
              </a:rPr>
              <a:t>void setRequestCharacterEncoding(String encoding);</a:t>
            </a:r>
          </a:p>
          <a:p>
            <a:pPr>
              <a:buNone/>
            </a:pPr>
            <a:r>
              <a:rPr lang="en-US" sz="1400" dirty="0" smtClean="0">
                <a:solidFill>
                  <a:schemeClr val="tx1">
                    <a:lumMod val="95000"/>
                    <a:lumOff val="5000"/>
                  </a:schemeClr>
                </a:solidFill>
                <a:latin typeface="Courier New" pitchFamily="49" charset="0"/>
                <a:cs typeface="Courier New" pitchFamily="49" charset="0"/>
              </a:rPr>
              <a:t>String getResponseCharacterEncoding();</a:t>
            </a:r>
          </a:p>
          <a:p>
            <a:pPr>
              <a:buNone/>
            </a:pPr>
            <a:r>
              <a:rPr lang="en-US" sz="1400" dirty="0" smtClean="0">
                <a:solidFill>
                  <a:schemeClr val="tx1">
                    <a:lumMod val="95000"/>
                    <a:lumOff val="5000"/>
                  </a:schemeClr>
                </a:solidFill>
                <a:latin typeface="Courier New" pitchFamily="49" charset="0"/>
                <a:cs typeface="Courier New" pitchFamily="49" charset="0"/>
              </a:rPr>
              <a:t>void setResponseCharacterEncoding(String encoding);</a:t>
            </a: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Внутренние параметры контекста (его настройки) – зависят от реализации</a:t>
            </a:r>
            <a:endParaRPr lang="en-US" sz="1400" dirty="0" smtClean="0">
              <a:solidFill>
                <a:schemeClr val="bg1">
                  <a:lumMod val="50000"/>
                </a:schemeClr>
              </a:solidFill>
              <a:latin typeface="Courier New" pitchFamily="49" charset="0"/>
              <a:cs typeface="Courier New" pitchFamily="49" charset="0"/>
            </a:endParaRPr>
          </a:p>
          <a:p>
            <a:pPr>
              <a:buNone/>
            </a:pPr>
            <a:r>
              <a:rPr lang="en-US" sz="1400" dirty="0" smtClean="0">
                <a:solidFill>
                  <a:schemeClr val="tx1">
                    <a:lumMod val="95000"/>
                    <a:lumOff val="5000"/>
                  </a:schemeClr>
                </a:solidFill>
                <a:latin typeface="Courier New" pitchFamily="49" charset="0"/>
                <a:cs typeface="Courier New" pitchFamily="49" charset="0"/>
              </a:rPr>
              <a:t>String getInitParameter(String name);</a:t>
            </a:r>
          </a:p>
          <a:p>
            <a:pPr>
              <a:buNone/>
            </a:pPr>
            <a:r>
              <a:rPr lang="en-US" sz="1400" dirty="0" smtClean="0">
                <a:solidFill>
                  <a:schemeClr val="tx1">
                    <a:lumMod val="95000"/>
                    <a:lumOff val="5000"/>
                  </a:schemeClr>
                </a:solidFill>
                <a:latin typeface="Courier New" pitchFamily="49" charset="0"/>
                <a:cs typeface="Courier New" pitchFamily="49" charset="0"/>
              </a:rPr>
              <a:t>Enumeration&lt;String&gt; getInitParameterNames();</a:t>
            </a:r>
          </a:p>
          <a:p>
            <a:pPr>
              <a:buNone/>
            </a:pPr>
            <a:r>
              <a:rPr lang="en-US" sz="1400" dirty="0" smtClean="0">
                <a:solidFill>
                  <a:schemeClr val="tx1">
                    <a:lumMod val="95000"/>
                    <a:lumOff val="5000"/>
                  </a:schemeClr>
                </a:solidFill>
                <a:latin typeface="Courier New" pitchFamily="49" charset="0"/>
                <a:cs typeface="Courier New" pitchFamily="49" charset="0"/>
              </a:rPr>
              <a:t>boolean setInitParameter(String name, String value);</a:t>
            </a: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endParaRPr lang="en-US" sz="1400" dirty="0" smtClean="0">
              <a:solidFill>
                <a:schemeClr val="tx1">
                  <a:lumMod val="95000"/>
                  <a:lumOff val="5000"/>
                </a:schemeClr>
              </a:solidFill>
              <a:latin typeface="Courier New" pitchFamily="49" charset="0"/>
              <a:cs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ServletContext (2)</a:t>
            </a:r>
            <a:endParaRPr lang="ru-RU" dirty="0"/>
          </a:p>
        </p:txBody>
      </p:sp>
      <p:sp>
        <p:nvSpPr>
          <p:cNvPr id="3" name="Содержимое 2"/>
          <p:cNvSpPr>
            <a:spLocks noGrp="1"/>
          </p:cNvSpPr>
          <p:nvPr>
            <p:ph idx="1"/>
          </p:nvPr>
        </p:nvSpPr>
        <p:spPr>
          <a:xfrm>
            <a:off x="395536" y="980728"/>
            <a:ext cx="8352928" cy="5400600"/>
          </a:xfrm>
        </p:spPr>
        <p:txBody>
          <a:bodyPr>
            <a:noAutofit/>
          </a:bodyPr>
          <a:lstStyle/>
          <a:p>
            <a:pPr>
              <a:buNone/>
            </a:pP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Работа со статическими ресурсами</a:t>
            </a:r>
            <a:endParaRPr lang="en-US" sz="1400" dirty="0" smtClean="0">
              <a:solidFill>
                <a:schemeClr val="bg1">
                  <a:lumMod val="50000"/>
                </a:schemeClr>
              </a:solidFill>
              <a:latin typeface="Courier New" pitchFamily="49" charset="0"/>
              <a:cs typeface="Courier New" pitchFamily="49" charset="0"/>
            </a:endParaRPr>
          </a:p>
          <a:p>
            <a:pPr>
              <a:buNone/>
            </a:pPr>
            <a:r>
              <a:rPr lang="en-US" sz="1400" dirty="0" smtClean="0">
                <a:solidFill>
                  <a:schemeClr val="tx1">
                    <a:lumMod val="95000"/>
                    <a:lumOff val="5000"/>
                  </a:schemeClr>
                </a:solidFill>
                <a:latin typeface="Courier New" pitchFamily="49" charset="0"/>
                <a:cs typeface="Courier New" pitchFamily="49" charset="0"/>
              </a:rPr>
              <a:t>String getMimeType(String file);</a:t>
            </a:r>
          </a:p>
          <a:p>
            <a:pPr>
              <a:buNone/>
            </a:pPr>
            <a:r>
              <a:rPr lang="en-US" sz="1400" dirty="0" smtClean="0">
                <a:solidFill>
                  <a:schemeClr val="tx1">
                    <a:lumMod val="95000"/>
                    <a:lumOff val="5000"/>
                  </a:schemeClr>
                </a:solidFill>
                <a:latin typeface="Courier New" pitchFamily="49" charset="0"/>
                <a:cs typeface="Courier New" pitchFamily="49" charset="0"/>
              </a:rPr>
              <a:t>Set&lt;String&gt; getResourcePaths(String path);</a:t>
            </a:r>
          </a:p>
          <a:p>
            <a:pPr>
              <a:buNone/>
            </a:pPr>
            <a:r>
              <a:rPr lang="en-US" sz="1400" dirty="0" smtClean="0">
                <a:solidFill>
                  <a:schemeClr val="tx1">
                    <a:lumMod val="95000"/>
                    <a:lumOff val="5000"/>
                  </a:schemeClr>
                </a:solidFill>
                <a:latin typeface="Courier New" pitchFamily="49" charset="0"/>
                <a:cs typeface="Courier New" pitchFamily="49" charset="0"/>
              </a:rPr>
              <a:t>URL getResource(String path) throws MalformedURLException;</a:t>
            </a:r>
          </a:p>
          <a:p>
            <a:pPr>
              <a:buNone/>
            </a:pPr>
            <a:r>
              <a:rPr lang="en-US" sz="1400" dirty="0" smtClean="0">
                <a:solidFill>
                  <a:schemeClr val="tx1">
                    <a:lumMod val="95000"/>
                    <a:lumOff val="5000"/>
                  </a:schemeClr>
                </a:solidFill>
                <a:latin typeface="Courier New" pitchFamily="49" charset="0"/>
                <a:cs typeface="Courier New" pitchFamily="49" charset="0"/>
              </a:rPr>
              <a:t>InputStream getResourceAsStream(String path);</a:t>
            </a: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r>
              <a:rPr lang="en-US" sz="1400" dirty="0" smtClean="0">
                <a:latin typeface="Courier New" pitchFamily="49" charset="0"/>
                <a:cs typeface="Courier New" pitchFamily="49" charset="0"/>
              </a:rPr>
              <a:t>for(String val : getServletContext().getResourcePaths("/")) {</a:t>
            </a:r>
          </a:p>
          <a:p>
            <a:pPr>
              <a:buNone/>
            </a:pPr>
            <a:r>
              <a:rPr lang="en-US" sz="1400" dirty="0" smtClean="0">
                <a:latin typeface="Courier New" pitchFamily="49" charset="0"/>
                <a:cs typeface="Courier New" pitchFamily="49" charset="0"/>
              </a:rPr>
              <a:t>     resp.getWriter().write(val + "&lt;br&gt;");</a:t>
            </a:r>
          </a:p>
          <a:p>
            <a:pPr>
              <a:buNone/>
            </a:pPr>
            <a:r>
              <a:rPr lang="en-US" sz="1400" dirty="0" smtClean="0">
                <a:latin typeface="Courier New" pitchFamily="49" charset="0"/>
                <a:cs typeface="Courier New" pitchFamily="49" charset="0"/>
              </a:rPr>
              <a:t>}</a:t>
            </a:r>
          </a:p>
          <a:p>
            <a:pPr>
              <a:buNone/>
            </a:pPr>
            <a:endParaRPr lang="en-US" sz="1400" dirty="0" smtClean="0">
              <a:latin typeface="Courier New" pitchFamily="49" charset="0"/>
              <a:cs typeface="Courier New" pitchFamily="49" charset="0"/>
            </a:endParaRPr>
          </a:p>
          <a:p>
            <a:pPr>
              <a:buNone/>
            </a:pPr>
            <a:r>
              <a:rPr lang="en-US" sz="1400" dirty="0" smtClean="0">
                <a:solidFill>
                  <a:schemeClr val="tx2"/>
                </a:solidFill>
                <a:latin typeface="Courier New" pitchFamily="49" charset="0"/>
                <a:cs typeface="Courier New" pitchFamily="49" charset="0"/>
              </a:rPr>
              <a:t>/META-INF/</a:t>
            </a:r>
          </a:p>
          <a:p>
            <a:pPr>
              <a:buNone/>
            </a:pPr>
            <a:r>
              <a:rPr lang="en-US" sz="1400" dirty="0" smtClean="0">
                <a:solidFill>
                  <a:schemeClr val="tx2"/>
                </a:solidFill>
                <a:latin typeface="Courier New" pitchFamily="49" charset="0"/>
                <a:cs typeface="Courier New" pitchFamily="49" charset="0"/>
              </a:rPr>
              <a:t>/index.jsp</a:t>
            </a:r>
          </a:p>
          <a:p>
            <a:pPr>
              <a:buNone/>
            </a:pPr>
            <a:r>
              <a:rPr lang="en-US" sz="1400" dirty="0" smtClean="0">
                <a:solidFill>
                  <a:schemeClr val="tx2"/>
                </a:solidFill>
                <a:latin typeface="Courier New" pitchFamily="49" charset="0"/>
                <a:cs typeface="Courier New" pitchFamily="49" charset="0"/>
              </a:rPr>
              <a:t>/WEB-INF/</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resp.getWriter().write(</a:t>
            </a:r>
          </a:p>
          <a:p>
            <a:pPr>
              <a:buNone/>
            </a:pPr>
            <a:r>
              <a:rPr lang="en-US" sz="1400" dirty="0" smtClean="0">
                <a:latin typeface="Courier New" pitchFamily="49" charset="0"/>
                <a:cs typeface="Courier New" pitchFamily="49" charset="0"/>
              </a:rPr>
              <a:t>    getServletContext().getResource("/index.jsp").toString());</a:t>
            </a:r>
          </a:p>
          <a:p>
            <a:pPr>
              <a:buNone/>
            </a:pPr>
            <a:endParaRPr lang="en-US" sz="1400" dirty="0" smtClean="0">
              <a:latin typeface="Courier New" pitchFamily="49" charset="0"/>
              <a:cs typeface="Courier New" pitchFamily="49" charset="0"/>
            </a:endParaRPr>
          </a:p>
          <a:p>
            <a:pPr>
              <a:buNone/>
            </a:pPr>
            <a:r>
              <a:rPr lang="en-US" sz="1400" dirty="0" smtClean="0">
                <a:solidFill>
                  <a:schemeClr val="tx2"/>
                </a:solidFill>
              </a:rPr>
              <a:t>file:/C:/wildfly-26.1.3/standalone/tmp/vfs/temp/temp43e69d5c000f8255/content-de023d3ddd2e1333/index.jsp</a:t>
            </a:r>
            <a:endParaRPr lang="en-US" sz="1400" dirty="0" smtClean="0">
              <a:solidFill>
                <a:schemeClr val="tx2"/>
              </a:solidFill>
              <a:latin typeface="Courier New" pitchFamily="49" charset="0"/>
              <a:cs typeface="Courier New" pitchFamily="49" charset="0"/>
            </a:endParaRPr>
          </a:p>
          <a:p>
            <a:pPr>
              <a:buNone/>
            </a:pPr>
            <a:endParaRPr lang="en-US" sz="1400" dirty="0" smtClean="0">
              <a:solidFill>
                <a:schemeClr val="tx1">
                  <a:lumMod val="95000"/>
                  <a:lumOff val="5000"/>
                </a:schemeClr>
              </a:solidFill>
              <a:latin typeface="Courier New" pitchFamily="49" charset="0"/>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ServletContext (3)</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buNone/>
            </a:pPr>
            <a:r>
              <a:rPr lang="en-US" sz="1400" dirty="0" smtClean="0">
                <a:solidFill>
                  <a:schemeClr val="tx1">
                    <a:lumMod val="95000"/>
                    <a:lumOff val="5000"/>
                  </a:schemeClr>
                </a:solidFill>
                <a:latin typeface="Courier New" pitchFamily="49" charset="0"/>
                <a:cs typeface="Courier New" pitchFamily="49" charset="0"/>
              </a:rPr>
              <a:t>RequestDispatcher getRequestDispatcher(String path);</a:t>
            </a:r>
          </a:p>
          <a:p>
            <a:pPr>
              <a:buNone/>
            </a:pPr>
            <a:r>
              <a:rPr lang="en-US" sz="1400" dirty="0" smtClean="0">
                <a:solidFill>
                  <a:schemeClr val="tx1">
                    <a:lumMod val="95000"/>
                    <a:lumOff val="5000"/>
                  </a:schemeClr>
                </a:solidFill>
                <a:latin typeface="Courier New" pitchFamily="49" charset="0"/>
                <a:cs typeface="Courier New" pitchFamily="49" charset="0"/>
              </a:rPr>
              <a:t>RequestDispatcher getNamedDispatcher(String name); </a:t>
            </a:r>
            <a:r>
              <a:rPr lang="en-US" sz="1400" dirty="0" smtClean="0">
                <a:solidFill>
                  <a:schemeClr val="bg1">
                    <a:lumMod val="50000"/>
                  </a:schemeClr>
                </a:solidFill>
                <a:latin typeface="Courier New" pitchFamily="49" charset="0"/>
                <a:cs typeface="Courier New" pitchFamily="49" charset="0"/>
              </a:rPr>
              <a:t>//by ServletName</a:t>
            </a:r>
          </a:p>
          <a:p>
            <a:pPr>
              <a:buNone/>
            </a:pPr>
            <a:endParaRPr lang="en-US" sz="1400" dirty="0" smtClean="0">
              <a:solidFill>
                <a:schemeClr val="bg1">
                  <a:lumMod val="50000"/>
                </a:schemeClr>
              </a:solidFill>
              <a:latin typeface="Courier New" pitchFamily="49" charset="0"/>
              <a:cs typeface="Courier New" pitchFamily="49" charset="0"/>
            </a:endParaRPr>
          </a:p>
          <a:p>
            <a:pPr>
              <a:buNone/>
            </a:pPr>
            <a:r>
              <a:rPr lang="en-US" sz="1400" dirty="0" smtClean="0">
                <a:solidFill>
                  <a:schemeClr val="bg1">
                    <a:lumMod val="50000"/>
                  </a:schemeClr>
                </a:solidFill>
                <a:latin typeface="Courier New" pitchFamily="49" charset="0"/>
                <a:cs typeface="Courier New" pitchFamily="49" charset="0"/>
              </a:rPr>
              <a:t>//Writes the specified message to a servlet log file</a:t>
            </a:r>
            <a:r>
              <a:rPr lang="en-US" sz="1400" dirty="0" smtClean="0">
                <a:solidFill>
                  <a:schemeClr val="tx1">
                    <a:lumMod val="95000"/>
                    <a:lumOff val="5000"/>
                  </a:schemeClr>
                </a:solidFill>
                <a:latin typeface="Courier New" pitchFamily="49" charset="0"/>
                <a:cs typeface="Courier New" pitchFamily="49" charset="0"/>
              </a:rPr>
              <a:t>	</a:t>
            </a:r>
          </a:p>
          <a:p>
            <a:pPr>
              <a:buNone/>
            </a:pPr>
            <a:r>
              <a:rPr lang="en-US" sz="1400" dirty="0" smtClean="0">
                <a:solidFill>
                  <a:schemeClr val="tx1">
                    <a:lumMod val="95000"/>
                    <a:lumOff val="5000"/>
                  </a:schemeClr>
                </a:solidFill>
                <a:latin typeface="Courier New" pitchFamily="49" charset="0"/>
                <a:cs typeface="Courier New" pitchFamily="49" charset="0"/>
              </a:rPr>
              <a:t>void log(String msg);</a:t>
            </a:r>
          </a:p>
          <a:p>
            <a:pPr>
              <a:buNone/>
            </a:pPr>
            <a:r>
              <a:rPr lang="en-US" sz="1400" dirty="0" smtClean="0">
                <a:solidFill>
                  <a:schemeClr val="tx1">
                    <a:lumMod val="95000"/>
                    <a:lumOff val="5000"/>
                  </a:schemeClr>
                </a:solidFill>
                <a:latin typeface="Courier New" pitchFamily="49" charset="0"/>
                <a:cs typeface="Courier New" pitchFamily="49" charset="0"/>
              </a:rPr>
              <a:t>void log(String message, Throwable throwable);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Прямоугольник 53"/>
          <p:cNvSpPr/>
          <p:nvPr/>
        </p:nvSpPr>
        <p:spPr>
          <a:xfrm>
            <a:off x="251520" y="4365104"/>
            <a:ext cx="8568952" cy="20882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a:xfrm>
            <a:off x="457200" y="274638"/>
            <a:ext cx="8229600" cy="634082"/>
          </a:xfrm>
        </p:spPr>
        <p:txBody>
          <a:bodyPr>
            <a:normAutofit fontScale="90000"/>
          </a:bodyPr>
          <a:lstStyle/>
          <a:p>
            <a:r>
              <a:rPr lang="en-US" dirty="0" smtClean="0"/>
              <a:t>Request processing</a:t>
            </a:r>
            <a:endParaRPr lang="ru-RU" dirty="0"/>
          </a:p>
        </p:txBody>
      </p:sp>
      <p:sp>
        <p:nvSpPr>
          <p:cNvPr id="5" name="Прямоугольник 4"/>
          <p:cNvSpPr/>
          <p:nvPr/>
        </p:nvSpPr>
        <p:spPr>
          <a:xfrm>
            <a:off x="539552" y="620688"/>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Поток-диспетчер</a:t>
            </a:r>
            <a:endParaRPr lang="ru-RU" dirty="0"/>
          </a:p>
        </p:txBody>
      </p:sp>
      <p:sp>
        <p:nvSpPr>
          <p:cNvPr id="6" name="Прямоугольник 5"/>
          <p:cNvSpPr/>
          <p:nvPr/>
        </p:nvSpPr>
        <p:spPr>
          <a:xfrm>
            <a:off x="3851920" y="1484784"/>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Поток-запроса</a:t>
            </a:r>
            <a:endParaRPr lang="ru-RU" dirty="0"/>
          </a:p>
        </p:txBody>
      </p:sp>
      <p:sp>
        <p:nvSpPr>
          <p:cNvPr id="7" name="Прямоугольник 6"/>
          <p:cNvSpPr/>
          <p:nvPr/>
        </p:nvSpPr>
        <p:spPr>
          <a:xfrm>
            <a:off x="539552" y="1340768"/>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Поток-запроса</a:t>
            </a:r>
            <a:endParaRPr lang="ru-RU" dirty="0"/>
          </a:p>
        </p:txBody>
      </p:sp>
      <p:sp>
        <p:nvSpPr>
          <p:cNvPr id="8" name="Прямоугольник 7"/>
          <p:cNvSpPr/>
          <p:nvPr/>
        </p:nvSpPr>
        <p:spPr>
          <a:xfrm>
            <a:off x="683568" y="1484784"/>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Поток-запроса</a:t>
            </a:r>
            <a:endParaRPr lang="ru-RU" dirty="0"/>
          </a:p>
        </p:txBody>
      </p:sp>
      <p:cxnSp>
        <p:nvCxnSpPr>
          <p:cNvPr id="10" name="Shape 9"/>
          <p:cNvCxnSpPr>
            <a:stCxn id="5" idx="3"/>
            <a:endCxn id="6" idx="0"/>
          </p:cNvCxnSpPr>
          <p:nvPr/>
        </p:nvCxnSpPr>
        <p:spPr>
          <a:xfrm>
            <a:off x="1907704" y="908720"/>
            <a:ext cx="2628292" cy="5760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3851920" y="2276872"/>
            <a:ext cx="1368152"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Handler</a:t>
            </a:r>
            <a:endParaRPr lang="ru-RU" dirty="0"/>
          </a:p>
        </p:txBody>
      </p:sp>
      <p:sp>
        <p:nvSpPr>
          <p:cNvPr id="13" name="Прямоугольник 12"/>
          <p:cNvSpPr/>
          <p:nvPr/>
        </p:nvSpPr>
        <p:spPr>
          <a:xfrm>
            <a:off x="3851920" y="2996952"/>
            <a:ext cx="1368152"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Handler</a:t>
            </a:r>
            <a:endParaRPr lang="ru-RU" dirty="0"/>
          </a:p>
        </p:txBody>
      </p:sp>
      <p:cxnSp>
        <p:nvCxnSpPr>
          <p:cNvPr id="15" name="Прямая со стрелкой 14"/>
          <p:cNvCxnSpPr>
            <a:stCxn id="6" idx="2"/>
            <a:endCxn id="11" idx="0"/>
          </p:cNvCxnSpPr>
          <p:nvPr/>
        </p:nvCxnSpPr>
        <p:spPr>
          <a:xfrm>
            <a:off x="4535996" y="206084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11" idx="2"/>
            <a:endCxn id="13" idx="0"/>
          </p:cNvCxnSpPr>
          <p:nvPr/>
        </p:nvCxnSpPr>
        <p:spPr>
          <a:xfrm>
            <a:off x="4535996" y="256490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44008" y="2564904"/>
            <a:ext cx="343364" cy="369332"/>
          </a:xfrm>
          <a:prstGeom prst="rect">
            <a:avLst/>
          </a:prstGeom>
          <a:noFill/>
        </p:spPr>
        <p:txBody>
          <a:bodyPr wrap="none" rtlCol="0">
            <a:spAutoFit/>
          </a:bodyPr>
          <a:lstStyle/>
          <a:p>
            <a:r>
              <a:rPr lang="ru-RU" dirty="0" smtClean="0"/>
              <a:t>…</a:t>
            </a:r>
            <a:endParaRPr lang="ru-RU" dirty="0"/>
          </a:p>
        </p:txBody>
      </p:sp>
      <p:sp>
        <p:nvSpPr>
          <p:cNvPr id="26" name="Прямоугольник 25"/>
          <p:cNvSpPr/>
          <p:nvPr/>
        </p:nvSpPr>
        <p:spPr>
          <a:xfrm>
            <a:off x="3851920" y="3429000"/>
            <a:ext cx="1368152" cy="288032"/>
          </a:xfrm>
          <a:prstGeom prst="rect">
            <a:avLst/>
          </a:prstGeom>
        </p:spPr>
        <p:style>
          <a:lnRef idx="2">
            <a:schemeClr val="accent1"/>
          </a:lnRef>
          <a:fillRef idx="1">
            <a:schemeClr val="lt1"/>
          </a:fillRef>
          <a:effectRef idx="0">
            <a:schemeClr val="accent1"/>
          </a:effectRef>
          <a:fontRef idx="minor">
            <a:schemeClr val="dk1"/>
          </a:fontRef>
        </p:style>
        <p:txBody>
          <a:bodyPr lIns="36000" rIns="36000" rtlCol="0" anchor="ctr"/>
          <a:lstStyle/>
          <a:p>
            <a:pPr algn="ctr"/>
            <a:r>
              <a:rPr lang="en-US" dirty="0" smtClean="0"/>
              <a:t>FilterHandler</a:t>
            </a:r>
            <a:endParaRPr lang="ru-RU" dirty="0"/>
          </a:p>
        </p:txBody>
      </p:sp>
      <p:sp>
        <p:nvSpPr>
          <p:cNvPr id="27" name="Прямоугольник 26"/>
          <p:cNvSpPr/>
          <p:nvPr/>
        </p:nvSpPr>
        <p:spPr>
          <a:xfrm>
            <a:off x="3779912" y="3933056"/>
            <a:ext cx="1512168" cy="288032"/>
          </a:xfrm>
          <a:prstGeom prst="rect">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smtClean="0"/>
              <a:t>ServletHandler</a:t>
            </a:r>
            <a:endParaRPr lang="ru-RU" dirty="0"/>
          </a:p>
        </p:txBody>
      </p:sp>
      <p:cxnSp>
        <p:nvCxnSpPr>
          <p:cNvPr id="29" name="Прямая со стрелкой 28"/>
          <p:cNvCxnSpPr>
            <a:stCxn id="13" idx="2"/>
            <a:endCxn id="26" idx="0"/>
          </p:cNvCxnSpPr>
          <p:nvPr/>
        </p:nvCxnSpPr>
        <p:spPr>
          <a:xfrm>
            <a:off x="4535996" y="3284984"/>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3851920" y="4869160"/>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Сервлет</a:t>
            </a:r>
            <a:endParaRPr lang="ru-RU" dirty="0"/>
          </a:p>
        </p:txBody>
      </p:sp>
      <p:cxnSp>
        <p:nvCxnSpPr>
          <p:cNvPr id="34" name="Прямая со стрелкой 33"/>
          <p:cNvCxnSpPr>
            <a:stCxn id="27" idx="2"/>
            <a:endCxn id="32" idx="0"/>
          </p:cNvCxnSpPr>
          <p:nvPr/>
        </p:nvCxnSpPr>
        <p:spPr>
          <a:xfrm>
            <a:off x="4535996" y="422108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Прямоугольник 37"/>
          <p:cNvSpPr/>
          <p:nvPr/>
        </p:nvSpPr>
        <p:spPr>
          <a:xfrm>
            <a:off x="467544" y="4869160"/>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Сервлет</a:t>
            </a:r>
            <a:endParaRPr lang="ru-RU" dirty="0"/>
          </a:p>
        </p:txBody>
      </p:sp>
      <p:sp>
        <p:nvSpPr>
          <p:cNvPr id="39" name="Прямоугольник 38"/>
          <p:cNvSpPr/>
          <p:nvPr/>
        </p:nvSpPr>
        <p:spPr>
          <a:xfrm>
            <a:off x="611560" y="5013176"/>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Сервлет</a:t>
            </a:r>
            <a:endParaRPr lang="ru-RU" dirty="0"/>
          </a:p>
        </p:txBody>
      </p:sp>
      <p:sp>
        <p:nvSpPr>
          <p:cNvPr id="40" name="Прямоугольник 39"/>
          <p:cNvSpPr/>
          <p:nvPr/>
        </p:nvSpPr>
        <p:spPr>
          <a:xfrm>
            <a:off x="2195736" y="4869160"/>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REST-</a:t>
            </a:r>
            <a:r>
              <a:rPr lang="ru-RU" dirty="0" smtClean="0"/>
              <a:t>Сервлет</a:t>
            </a:r>
            <a:endParaRPr lang="ru-RU" dirty="0"/>
          </a:p>
        </p:txBody>
      </p:sp>
      <p:sp>
        <p:nvSpPr>
          <p:cNvPr id="41" name="Прямоугольник 40"/>
          <p:cNvSpPr/>
          <p:nvPr/>
        </p:nvSpPr>
        <p:spPr>
          <a:xfrm>
            <a:off x="2195736" y="5661248"/>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REST-class</a:t>
            </a:r>
            <a:endParaRPr lang="ru-RU" dirty="0"/>
          </a:p>
        </p:txBody>
      </p:sp>
      <p:sp>
        <p:nvSpPr>
          <p:cNvPr id="42" name="Прямоугольник 41"/>
          <p:cNvSpPr/>
          <p:nvPr/>
        </p:nvSpPr>
        <p:spPr>
          <a:xfrm>
            <a:off x="2339752" y="5805264"/>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REST-class</a:t>
            </a:r>
            <a:endParaRPr lang="ru-RU" dirty="0"/>
          </a:p>
        </p:txBody>
      </p:sp>
      <p:cxnSp>
        <p:nvCxnSpPr>
          <p:cNvPr id="44" name="Прямая со стрелкой 43"/>
          <p:cNvCxnSpPr>
            <a:stCxn id="40" idx="2"/>
            <a:endCxn id="41" idx="0"/>
          </p:cNvCxnSpPr>
          <p:nvPr/>
        </p:nvCxnSpPr>
        <p:spPr>
          <a:xfrm>
            <a:off x="2879812" y="544522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Прямоугольник 44"/>
          <p:cNvSpPr/>
          <p:nvPr/>
        </p:nvSpPr>
        <p:spPr>
          <a:xfrm>
            <a:off x="5436096" y="4869160"/>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JSP-</a:t>
            </a:r>
            <a:r>
              <a:rPr lang="ru-RU" dirty="0" smtClean="0"/>
              <a:t>Сервлет</a:t>
            </a:r>
            <a:endParaRPr lang="ru-RU" dirty="0"/>
          </a:p>
        </p:txBody>
      </p:sp>
      <p:sp>
        <p:nvSpPr>
          <p:cNvPr id="46" name="Прямоугольник 45"/>
          <p:cNvSpPr/>
          <p:nvPr/>
        </p:nvSpPr>
        <p:spPr>
          <a:xfrm>
            <a:off x="7020272" y="4869160"/>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Default</a:t>
            </a:r>
          </a:p>
          <a:p>
            <a:pPr algn="ctr"/>
            <a:r>
              <a:rPr lang="ru-RU" dirty="0" smtClean="0"/>
              <a:t>Сервлет</a:t>
            </a:r>
            <a:endParaRPr lang="ru-RU" dirty="0"/>
          </a:p>
        </p:txBody>
      </p:sp>
      <p:sp>
        <p:nvSpPr>
          <p:cNvPr id="47" name="Прямоугольник 46"/>
          <p:cNvSpPr/>
          <p:nvPr/>
        </p:nvSpPr>
        <p:spPr>
          <a:xfrm>
            <a:off x="7020272" y="5661248"/>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Файл</a:t>
            </a:r>
            <a:endParaRPr lang="ru-RU" dirty="0"/>
          </a:p>
        </p:txBody>
      </p:sp>
      <p:sp>
        <p:nvSpPr>
          <p:cNvPr id="48" name="Прямоугольник 47"/>
          <p:cNvSpPr/>
          <p:nvPr/>
        </p:nvSpPr>
        <p:spPr>
          <a:xfrm>
            <a:off x="7172672" y="5813648"/>
            <a:ext cx="13681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Файл</a:t>
            </a:r>
            <a:endParaRPr lang="ru-RU" dirty="0"/>
          </a:p>
        </p:txBody>
      </p:sp>
      <p:sp>
        <p:nvSpPr>
          <p:cNvPr id="50" name="Прямоугольник 49"/>
          <p:cNvSpPr/>
          <p:nvPr/>
        </p:nvSpPr>
        <p:spPr>
          <a:xfrm>
            <a:off x="2267744" y="1052736"/>
            <a:ext cx="1368152" cy="288032"/>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Request</a:t>
            </a:r>
            <a:endParaRPr lang="ru-RU" dirty="0"/>
          </a:p>
        </p:txBody>
      </p:sp>
      <p:sp>
        <p:nvSpPr>
          <p:cNvPr id="51" name="Прямоугольник 50"/>
          <p:cNvSpPr/>
          <p:nvPr/>
        </p:nvSpPr>
        <p:spPr>
          <a:xfrm>
            <a:off x="5220072" y="1052736"/>
            <a:ext cx="1368152" cy="288032"/>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Responce</a:t>
            </a:r>
            <a:endParaRPr lang="ru-RU" dirty="0"/>
          </a:p>
        </p:txBody>
      </p:sp>
      <p:sp>
        <p:nvSpPr>
          <p:cNvPr id="52" name="Прямоугольник 51"/>
          <p:cNvSpPr/>
          <p:nvPr/>
        </p:nvSpPr>
        <p:spPr>
          <a:xfrm>
            <a:off x="2267744" y="2204864"/>
            <a:ext cx="1368152" cy="288032"/>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Session</a:t>
            </a:r>
            <a:endParaRPr lang="ru-RU" dirty="0"/>
          </a:p>
        </p:txBody>
      </p:sp>
      <p:sp>
        <p:nvSpPr>
          <p:cNvPr id="58" name="TextBox 57"/>
          <p:cNvSpPr txBox="1"/>
          <p:nvPr/>
        </p:nvSpPr>
        <p:spPr>
          <a:xfrm>
            <a:off x="323528" y="4077072"/>
            <a:ext cx="2288191" cy="369332"/>
          </a:xfrm>
          <a:prstGeom prst="rect">
            <a:avLst/>
          </a:prstGeom>
          <a:noFill/>
        </p:spPr>
        <p:txBody>
          <a:bodyPr wrap="none" rtlCol="0">
            <a:spAutoFit/>
          </a:bodyPr>
          <a:lstStyle/>
          <a:p>
            <a:r>
              <a:rPr lang="ru-RU" dirty="0" smtClean="0"/>
              <a:t>Контейнер сервлетов</a:t>
            </a:r>
            <a:endParaRPr lang="ru-RU" dirty="0"/>
          </a:p>
        </p:txBody>
      </p:sp>
      <p:sp>
        <p:nvSpPr>
          <p:cNvPr id="59" name="Прямоугольник 58"/>
          <p:cNvSpPr/>
          <p:nvPr/>
        </p:nvSpPr>
        <p:spPr>
          <a:xfrm>
            <a:off x="467544" y="4437112"/>
            <a:ext cx="1656184" cy="288032"/>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ServletContext</a:t>
            </a:r>
            <a:endParaRPr lang="ru-RU" dirty="0"/>
          </a:p>
        </p:txBody>
      </p:sp>
      <p:sp>
        <p:nvSpPr>
          <p:cNvPr id="60" name="Прямоугольник 59"/>
          <p:cNvSpPr/>
          <p:nvPr/>
        </p:nvSpPr>
        <p:spPr>
          <a:xfrm>
            <a:off x="5724128" y="2276872"/>
            <a:ext cx="1368152"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Req Listener</a:t>
            </a:r>
            <a:endParaRPr lang="ru-RU" dirty="0"/>
          </a:p>
        </p:txBody>
      </p:sp>
      <p:sp>
        <p:nvSpPr>
          <p:cNvPr id="61" name="Прямоугольник 60"/>
          <p:cNvSpPr/>
          <p:nvPr/>
        </p:nvSpPr>
        <p:spPr>
          <a:xfrm>
            <a:off x="7308304" y="2276872"/>
            <a:ext cx="1368152"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Listener</a:t>
            </a:r>
            <a:endParaRPr lang="ru-RU" dirty="0" smtClean="0"/>
          </a:p>
        </p:txBody>
      </p:sp>
      <p:sp>
        <p:nvSpPr>
          <p:cNvPr id="62" name="Прямоугольник 61"/>
          <p:cNvSpPr/>
          <p:nvPr/>
        </p:nvSpPr>
        <p:spPr>
          <a:xfrm>
            <a:off x="7380312" y="2348880"/>
            <a:ext cx="1368152"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Listener</a:t>
            </a:r>
            <a:endParaRPr lang="ru-RU" dirty="0" smtClean="0"/>
          </a:p>
        </p:txBody>
      </p:sp>
      <p:cxnSp>
        <p:nvCxnSpPr>
          <p:cNvPr id="64" name="Прямая со стрелкой 63"/>
          <p:cNvCxnSpPr>
            <a:stCxn id="11" idx="3"/>
            <a:endCxn id="60" idx="1"/>
          </p:cNvCxnSpPr>
          <p:nvPr/>
        </p:nvCxnSpPr>
        <p:spPr>
          <a:xfrm>
            <a:off x="5220072" y="242088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Прямоугольник 65"/>
          <p:cNvSpPr/>
          <p:nvPr/>
        </p:nvSpPr>
        <p:spPr>
          <a:xfrm>
            <a:off x="5796136" y="2348880"/>
            <a:ext cx="1368152"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Req Listener</a:t>
            </a:r>
            <a:endParaRPr lang="ru-RU" dirty="0"/>
          </a:p>
        </p:txBody>
      </p:sp>
      <p:cxnSp>
        <p:nvCxnSpPr>
          <p:cNvPr id="70" name="Прямая со стрелкой 69"/>
          <p:cNvCxnSpPr>
            <a:stCxn id="27" idx="2"/>
            <a:endCxn id="40" idx="0"/>
          </p:cNvCxnSpPr>
          <p:nvPr/>
        </p:nvCxnSpPr>
        <p:spPr>
          <a:xfrm flipH="1">
            <a:off x="2879812" y="4221088"/>
            <a:ext cx="1656184" cy="64807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Прямая со стрелкой 71"/>
          <p:cNvCxnSpPr>
            <a:stCxn id="27" idx="2"/>
            <a:endCxn id="45" idx="0"/>
          </p:cNvCxnSpPr>
          <p:nvPr/>
        </p:nvCxnSpPr>
        <p:spPr>
          <a:xfrm>
            <a:off x="4535996" y="4221088"/>
            <a:ext cx="1584176" cy="64807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p:cNvCxnSpPr>
            <a:stCxn id="27" idx="2"/>
            <a:endCxn id="46" idx="0"/>
          </p:cNvCxnSpPr>
          <p:nvPr/>
        </p:nvCxnSpPr>
        <p:spPr>
          <a:xfrm>
            <a:off x="4535996" y="4221088"/>
            <a:ext cx="3168352" cy="64807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7" name="Прямая соединительная линия 76"/>
          <p:cNvCxnSpPr>
            <a:stCxn id="46" idx="2"/>
            <a:endCxn id="47" idx="0"/>
          </p:cNvCxnSpPr>
          <p:nvPr/>
        </p:nvCxnSpPr>
        <p:spPr>
          <a:xfrm>
            <a:off x="7704348" y="5445224"/>
            <a:ext cx="0" cy="216024"/>
          </a:xfrm>
          <a:prstGeom prst="line">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88" name="Прямоугольник 87"/>
          <p:cNvSpPr/>
          <p:nvPr/>
        </p:nvSpPr>
        <p:spPr>
          <a:xfrm>
            <a:off x="467544" y="2132856"/>
            <a:ext cx="3240360"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9" name="TextBox 88"/>
          <p:cNvSpPr txBox="1"/>
          <p:nvPr/>
        </p:nvSpPr>
        <p:spPr>
          <a:xfrm>
            <a:off x="539552" y="2492896"/>
            <a:ext cx="1964961" cy="369332"/>
          </a:xfrm>
          <a:prstGeom prst="rect">
            <a:avLst/>
          </a:prstGeom>
          <a:noFill/>
        </p:spPr>
        <p:txBody>
          <a:bodyPr wrap="none" rtlCol="0">
            <a:spAutoFit/>
          </a:bodyPr>
          <a:lstStyle/>
          <a:p>
            <a:r>
              <a:rPr lang="ru-RU" dirty="0" smtClean="0"/>
              <a:t>Менеджер сессий</a:t>
            </a:r>
            <a:endParaRPr lang="ru-RU" dirty="0"/>
          </a:p>
        </p:txBody>
      </p:sp>
      <p:sp>
        <p:nvSpPr>
          <p:cNvPr id="90" name="TextBox 89"/>
          <p:cNvSpPr txBox="1"/>
          <p:nvPr/>
        </p:nvSpPr>
        <p:spPr>
          <a:xfrm>
            <a:off x="5364088" y="1484784"/>
            <a:ext cx="2608086" cy="646331"/>
          </a:xfrm>
          <a:prstGeom prst="rect">
            <a:avLst/>
          </a:prstGeom>
          <a:noFill/>
        </p:spPr>
        <p:txBody>
          <a:bodyPr wrap="none" rtlCol="0">
            <a:spAutoFit/>
          </a:bodyPr>
          <a:lstStyle/>
          <a:p>
            <a:r>
              <a:rPr lang="ru-RU" sz="1200" dirty="0" smtClean="0">
                <a:solidFill>
                  <a:schemeClr val="bg1">
                    <a:lumMod val="50000"/>
                  </a:schemeClr>
                </a:solidFill>
              </a:rPr>
              <a:t>Максимальное количество потоков</a:t>
            </a:r>
            <a:r>
              <a:rPr lang="en-US" sz="1200" dirty="0" smtClean="0">
                <a:solidFill>
                  <a:schemeClr val="bg1">
                    <a:lumMod val="50000"/>
                  </a:schemeClr>
                </a:solidFill>
              </a:rPr>
              <a:t>:</a:t>
            </a:r>
          </a:p>
          <a:p>
            <a:r>
              <a:rPr lang="en-US" sz="1200" dirty="0" smtClean="0">
                <a:solidFill>
                  <a:schemeClr val="bg1">
                    <a:lumMod val="50000"/>
                  </a:schemeClr>
                </a:solidFill>
              </a:rPr>
              <a:t>org.jboss.server.bootstrap.maxThreads</a:t>
            </a:r>
          </a:p>
          <a:p>
            <a:r>
              <a:rPr lang="ru-RU" sz="1200" dirty="0" smtClean="0">
                <a:solidFill>
                  <a:schemeClr val="bg1">
                    <a:lumMod val="50000"/>
                  </a:schemeClr>
                </a:solidFill>
              </a:rPr>
              <a:t>или </a:t>
            </a:r>
            <a:r>
              <a:rPr lang="en-US" sz="1200" dirty="0" smtClean="0">
                <a:solidFill>
                  <a:schemeClr val="bg1">
                    <a:lumMod val="50000"/>
                  </a:schemeClr>
                </a:solidFill>
              </a:rPr>
              <a:t>availableProcessors * 2</a:t>
            </a:r>
            <a:endParaRPr lang="ru-RU" sz="1200" dirty="0">
              <a:solidFill>
                <a:schemeClr val="bg1">
                  <a:lumMod val="50000"/>
                </a:schemeClr>
              </a:solidFill>
            </a:endParaRPr>
          </a:p>
        </p:txBody>
      </p:sp>
      <p:cxnSp>
        <p:nvCxnSpPr>
          <p:cNvPr id="53" name="Прямая соединительная линия 52"/>
          <p:cNvCxnSpPr>
            <a:stCxn id="50" idx="2"/>
            <a:endCxn id="52" idx="0"/>
          </p:cNvCxnSpPr>
          <p:nvPr/>
        </p:nvCxnSpPr>
        <p:spPr>
          <a:xfrm>
            <a:off x="2951820" y="1340768"/>
            <a:ext cx="0" cy="86409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9" name="Прямоугольник 48"/>
          <p:cNvSpPr/>
          <p:nvPr/>
        </p:nvSpPr>
        <p:spPr>
          <a:xfrm>
            <a:off x="5436096" y="3429000"/>
            <a:ext cx="1368152"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Filter 1</a:t>
            </a:r>
            <a:endParaRPr lang="ru-RU" dirty="0"/>
          </a:p>
        </p:txBody>
      </p:sp>
      <p:sp>
        <p:nvSpPr>
          <p:cNvPr id="55" name="Прямоугольник 54"/>
          <p:cNvSpPr/>
          <p:nvPr/>
        </p:nvSpPr>
        <p:spPr>
          <a:xfrm>
            <a:off x="7308304" y="3429000"/>
            <a:ext cx="1368152"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Filter N</a:t>
            </a:r>
            <a:endParaRPr lang="ru-RU" dirty="0"/>
          </a:p>
        </p:txBody>
      </p:sp>
      <p:sp>
        <p:nvSpPr>
          <p:cNvPr id="56" name="TextBox 55"/>
          <p:cNvSpPr txBox="1"/>
          <p:nvPr/>
        </p:nvSpPr>
        <p:spPr>
          <a:xfrm>
            <a:off x="6876256" y="3212976"/>
            <a:ext cx="343364" cy="369332"/>
          </a:xfrm>
          <a:prstGeom prst="rect">
            <a:avLst/>
          </a:prstGeom>
          <a:noFill/>
        </p:spPr>
        <p:txBody>
          <a:bodyPr wrap="none" rtlCol="0">
            <a:spAutoFit/>
          </a:bodyPr>
          <a:lstStyle/>
          <a:p>
            <a:r>
              <a:rPr lang="ru-RU" dirty="0" smtClean="0"/>
              <a:t>…</a:t>
            </a:r>
            <a:endParaRPr lang="ru-RU" dirty="0"/>
          </a:p>
        </p:txBody>
      </p:sp>
      <p:cxnSp>
        <p:nvCxnSpPr>
          <p:cNvPr id="57" name="Прямая со стрелкой 56"/>
          <p:cNvCxnSpPr>
            <a:stCxn id="49" idx="3"/>
            <a:endCxn id="55" idx="1"/>
          </p:cNvCxnSpPr>
          <p:nvPr/>
        </p:nvCxnSpPr>
        <p:spPr>
          <a:xfrm>
            <a:off x="6804248" y="357301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p:cNvCxnSpPr>
            <a:stCxn id="26" idx="3"/>
            <a:endCxn id="49" idx="1"/>
          </p:cNvCxnSpPr>
          <p:nvPr/>
        </p:nvCxnSpPr>
        <p:spPr>
          <a:xfrm>
            <a:off x="5220072" y="3573016"/>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Соединительная линия уступом 84"/>
          <p:cNvCxnSpPr>
            <a:stCxn id="55" idx="2"/>
            <a:endCxn id="27" idx="3"/>
          </p:cNvCxnSpPr>
          <p:nvPr/>
        </p:nvCxnSpPr>
        <p:spPr>
          <a:xfrm rot="5400000">
            <a:off x="6462210" y="2546902"/>
            <a:ext cx="360040" cy="2700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HttpServlet</a:t>
            </a:r>
            <a:endParaRPr lang="ru-RU" dirty="0"/>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600"/>
              </a:spcBef>
              <a:buNone/>
            </a:pPr>
            <a:r>
              <a:rPr lang="en-US" sz="1400" dirty="0" smtClean="0">
                <a:latin typeface="Courier New" pitchFamily="49" charset="0"/>
                <a:cs typeface="Courier New" pitchFamily="49" charset="0"/>
              </a:rPr>
              <a:t>//public abstract class GenericServlet implements </a:t>
            </a:r>
            <a:r>
              <a:rPr lang="en-US" sz="1400" b="1" dirty="0" smtClean="0">
                <a:latin typeface="Courier New" pitchFamily="49" charset="0"/>
                <a:cs typeface="Courier New" pitchFamily="49" charset="0"/>
              </a:rPr>
              <a:t>Servlet</a:t>
            </a:r>
            <a:r>
              <a:rPr lang="en-US" sz="1400" dirty="0" smtClean="0">
                <a:latin typeface="Courier New" pitchFamily="49" charset="0"/>
                <a:cs typeface="Courier New" pitchFamily="49" charset="0"/>
              </a:rPr>
              <a:t>, ServletConfig</a:t>
            </a:r>
          </a:p>
          <a:p>
            <a:pPr marL="0" indent="0">
              <a:spcBef>
                <a:spcPts val="600"/>
              </a:spcBef>
              <a:buNone/>
            </a:pPr>
            <a:r>
              <a:rPr lang="en-US" sz="1400" dirty="0" smtClean="0">
                <a:latin typeface="Courier New" pitchFamily="49" charset="0"/>
                <a:cs typeface="Courier New" pitchFamily="49" charset="0"/>
              </a:rPr>
              <a:t>public abstract class </a:t>
            </a:r>
            <a:r>
              <a:rPr lang="en-US" sz="1400" b="1" dirty="0" smtClean="0">
                <a:latin typeface="Courier New" pitchFamily="49" charset="0"/>
                <a:cs typeface="Courier New" pitchFamily="49" charset="0"/>
              </a:rPr>
              <a:t>HttpServlet</a:t>
            </a:r>
            <a:r>
              <a:rPr lang="en-US" sz="1400" dirty="0" smtClean="0">
                <a:latin typeface="Courier New" pitchFamily="49" charset="0"/>
                <a:cs typeface="Courier New" pitchFamily="49" charset="0"/>
              </a:rPr>
              <a:t> extends GenericServlet {</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protected void </a:t>
            </a:r>
            <a:r>
              <a:rPr lang="en-US" sz="1400" b="1" dirty="0" smtClean="0">
                <a:latin typeface="Courier New" pitchFamily="49" charset="0"/>
                <a:cs typeface="Courier New" pitchFamily="49" charset="0"/>
              </a:rPr>
              <a:t>doGet</a:t>
            </a:r>
            <a:r>
              <a:rPr lang="en-US" sz="1400" dirty="0" smtClean="0">
                <a:latin typeface="Courier New" pitchFamily="49" charset="0"/>
                <a:cs typeface="Courier New" pitchFamily="49" charset="0"/>
              </a:rPr>
              <a:t>(</a:t>
            </a:r>
            <a:r>
              <a:rPr lang="en-US" sz="1400" b="1" dirty="0" smtClean="0">
                <a:latin typeface="Courier New" pitchFamily="49" charset="0"/>
                <a:cs typeface="Courier New" pitchFamily="49" charset="0"/>
              </a:rPr>
              <a:t>HttpServletRequest</a:t>
            </a:r>
            <a:r>
              <a:rPr lang="en-US" sz="1400" dirty="0" smtClean="0">
                <a:latin typeface="Courier New" pitchFamily="49" charset="0"/>
                <a:cs typeface="Courier New" pitchFamily="49" charset="0"/>
              </a:rPr>
              <a:t> req, </a:t>
            </a:r>
            <a:r>
              <a:rPr lang="en-US" sz="1400" b="1" dirty="0" smtClean="0">
                <a:latin typeface="Courier New" pitchFamily="49" charset="0"/>
                <a:cs typeface="Courier New" pitchFamily="49" charset="0"/>
              </a:rPr>
              <a:t>HttpServletResponse</a:t>
            </a:r>
            <a:r>
              <a:rPr lang="en-US" sz="1400" dirty="0" smtClean="0">
                <a:latin typeface="Courier New" pitchFamily="49" charset="0"/>
                <a:cs typeface="Courier New" pitchFamily="49" charset="0"/>
              </a:rPr>
              <a:t> resp)</a:t>
            </a:r>
          </a:p>
          <a:p>
            <a:pPr marL="0" indent="0">
              <a:spcBef>
                <a:spcPts val="600"/>
              </a:spcBef>
              <a:buNone/>
            </a:pPr>
            <a:r>
              <a:rPr lang="en-US" sz="1400" dirty="0" smtClean="0">
                <a:latin typeface="Courier New" pitchFamily="49" charset="0"/>
                <a:cs typeface="Courier New" pitchFamily="49" charset="0"/>
              </a:rPr>
              <a:t>        throws ServletException, IOException</a:t>
            </a:r>
          </a:p>
          <a:p>
            <a:pPr marL="0" indent="0">
              <a:spcBef>
                <a:spcPts val="600"/>
              </a:spcBef>
              <a:buNone/>
            </a:pPr>
            <a:r>
              <a:rPr lang="en-US" sz="1400" dirty="0" smtClean="0">
                <a:latin typeface="Courier New" pitchFamily="49" charset="0"/>
                <a:cs typeface="Courier New" pitchFamily="49" charset="0"/>
              </a:rPr>
              <a:t>protected void </a:t>
            </a:r>
            <a:r>
              <a:rPr lang="en-US" sz="1400" b="1" dirty="0" smtClean="0">
                <a:latin typeface="Courier New" pitchFamily="49" charset="0"/>
                <a:cs typeface="Courier New" pitchFamily="49" charset="0"/>
              </a:rPr>
              <a:t>doPost</a:t>
            </a:r>
            <a:r>
              <a:rPr lang="en-US" sz="1400" dirty="0" smtClean="0">
                <a:latin typeface="Courier New" pitchFamily="49" charset="0"/>
                <a:cs typeface="Courier New" pitchFamily="49" charset="0"/>
              </a:rPr>
              <a:t>(HttpServletRequest req, HttpServletResponse resp)</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protected void </a:t>
            </a:r>
            <a:r>
              <a:rPr lang="en-US" sz="1400" b="1" dirty="0" smtClean="0">
                <a:latin typeface="Courier New" pitchFamily="49" charset="0"/>
                <a:cs typeface="Courier New" pitchFamily="49" charset="0"/>
              </a:rPr>
              <a:t>doHead</a:t>
            </a:r>
            <a:r>
              <a:rPr lang="en-US" sz="1400" dirty="0" smtClean="0">
                <a:latin typeface="Courier New" pitchFamily="49" charset="0"/>
                <a:cs typeface="Courier New" pitchFamily="49" charset="0"/>
              </a:rPr>
              <a:t>(HttpServletRequest req, HttpServletResponse resp)</a:t>
            </a:r>
          </a:p>
          <a:p>
            <a:pPr marL="0" indent="0">
              <a:spcBef>
                <a:spcPts val="600"/>
              </a:spcBef>
              <a:buNone/>
            </a:pPr>
            <a:r>
              <a:rPr lang="en-US" sz="1400" dirty="0" smtClean="0">
                <a:latin typeface="Courier New" pitchFamily="49" charset="0"/>
                <a:cs typeface="Courier New" pitchFamily="49" charset="0"/>
              </a:rPr>
              <a:t>protected void </a:t>
            </a:r>
            <a:r>
              <a:rPr lang="en-US" sz="1400" b="1" dirty="0" smtClean="0">
                <a:latin typeface="Courier New" pitchFamily="49" charset="0"/>
                <a:cs typeface="Courier New" pitchFamily="49" charset="0"/>
              </a:rPr>
              <a:t>doPut</a:t>
            </a:r>
            <a:r>
              <a:rPr lang="en-US" sz="1400" dirty="0" smtClean="0">
                <a:latin typeface="Courier New" pitchFamily="49" charset="0"/>
                <a:cs typeface="Courier New" pitchFamily="49" charset="0"/>
              </a:rPr>
              <a:t>(HttpServletRequest req, HttpServletResponse resp)</a:t>
            </a:r>
          </a:p>
          <a:p>
            <a:pPr marL="0" indent="0">
              <a:spcBef>
                <a:spcPts val="600"/>
              </a:spcBef>
              <a:buNone/>
            </a:pPr>
            <a:r>
              <a:rPr lang="en-US" sz="1400" dirty="0" smtClean="0">
                <a:latin typeface="Courier New" pitchFamily="49" charset="0"/>
                <a:cs typeface="Courier New" pitchFamily="49" charset="0"/>
              </a:rPr>
              <a:t>protected void </a:t>
            </a:r>
            <a:r>
              <a:rPr lang="en-US" sz="1400" b="1" dirty="0" smtClean="0">
                <a:latin typeface="Courier New" pitchFamily="49" charset="0"/>
                <a:cs typeface="Courier New" pitchFamily="49" charset="0"/>
              </a:rPr>
              <a:t>doDelete</a:t>
            </a:r>
            <a:r>
              <a:rPr lang="en-US" sz="1400" dirty="0" smtClean="0">
                <a:latin typeface="Courier New" pitchFamily="49" charset="0"/>
                <a:cs typeface="Courier New" pitchFamily="49" charset="0"/>
              </a:rPr>
              <a:t>(HttpServletRequest req, HttpServletResponse resp)</a:t>
            </a:r>
          </a:p>
          <a:p>
            <a:pPr marL="0" indent="0">
              <a:spcBef>
                <a:spcPts val="600"/>
              </a:spcBef>
              <a:buNone/>
            </a:pPr>
            <a:r>
              <a:rPr lang="en-US" sz="1400" dirty="0" smtClean="0">
                <a:latin typeface="Courier New" pitchFamily="49" charset="0"/>
                <a:cs typeface="Courier New" pitchFamily="49" charset="0"/>
              </a:rPr>
              <a:t>protected void </a:t>
            </a:r>
            <a:r>
              <a:rPr lang="en-US" sz="1400" b="1" dirty="0" smtClean="0">
                <a:latin typeface="Courier New" pitchFamily="49" charset="0"/>
                <a:cs typeface="Courier New" pitchFamily="49" charset="0"/>
              </a:rPr>
              <a:t>doOptions</a:t>
            </a:r>
            <a:r>
              <a:rPr lang="en-US" sz="1400" dirty="0" smtClean="0">
                <a:latin typeface="Courier New" pitchFamily="49" charset="0"/>
                <a:cs typeface="Courier New" pitchFamily="49" charset="0"/>
              </a:rPr>
              <a:t>(HttpServletRequest req, HttpServletResponse resp)</a:t>
            </a:r>
          </a:p>
          <a:p>
            <a:pPr marL="0" indent="0">
              <a:spcBef>
                <a:spcPts val="600"/>
              </a:spcBef>
              <a:buNone/>
            </a:pPr>
            <a:r>
              <a:rPr lang="en-US" sz="1400" dirty="0" smtClean="0">
                <a:latin typeface="Courier New" pitchFamily="49" charset="0"/>
                <a:cs typeface="Courier New" pitchFamily="49" charset="0"/>
              </a:rPr>
              <a:t>protected void </a:t>
            </a:r>
            <a:r>
              <a:rPr lang="en-US" sz="1400" b="1" dirty="0" smtClean="0">
                <a:latin typeface="Courier New" pitchFamily="49" charset="0"/>
                <a:cs typeface="Courier New" pitchFamily="49" charset="0"/>
              </a:rPr>
              <a:t>doTrace</a:t>
            </a:r>
            <a:r>
              <a:rPr lang="en-US" sz="1400" dirty="0" smtClean="0">
                <a:latin typeface="Courier New" pitchFamily="49" charset="0"/>
                <a:cs typeface="Courier New" pitchFamily="49" charset="0"/>
              </a:rPr>
              <a:t>(HttpServletRequest req, HttpServletResponse resp) </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a:t>
            </a:r>
          </a:p>
          <a:p>
            <a:pPr marL="0" indent="0">
              <a:spcBef>
                <a:spcPts val="0"/>
              </a:spcBef>
              <a:buNone/>
            </a:pPr>
            <a:endParaRPr lang="en-US" sz="1400" dirty="0">
              <a:cs typeface="Courier New"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dirty="0" smtClean="0"/>
              <a:t>Доступ к внутренней информации</a:t>
            </a:r>
            <a:endParaRPr lang="ru-RU" dirty="0"/>
          </a:p>
        </p:txBody>
      </p:sp>
      <p:sp>
        <p:nvSpPr>
          <p:cNvPr id="3" name="Содержимое 2"/>
          <p:cNvSpPr>
            <a:spLocks noGrp="1"/>
          </p:cNvSpPr>
          <p:nvPr>
            <p:ph idx="1"/>
          </p:nvPr>
        </p:nvSpPr>
        <p:spPr>
          <a:xfrm>
            <a:off x="179512" y="980728"/>
            <a:ext cx="8856984" cy="5472608"/>
          </a:xfrm>
        </p:spPr>
        <p:txBody>
          <a:bodyPr>
            <a:noAutofit/>
          </a:bodyPr>
          <a:lstStyle/>
          <a:p>
            <a:pPr>
              <a:buNone/>
            </a:pPr>
            <a:r>
              <a:rPr lang="en-US" sz="1400" dirty="0" smtClean="0">
                <a:solidFill>
                  <a:schemeClr val="tx1">
                    <a:lumMod val="95000"/>
                    <a:lumOff val="5000"/>
                  </a:schemeClr>
                </a:solidFill>
                <a:latin typeface="Courier New" pitchFamily="49" charset="0"/>
                <a:cs typeface="Courier New" pitchFamily="49" charset="0"/>
              </a:rPr>
              <a:t>import io.undertow.servlet.api.Deployment;</a:t>
            </a:r>
          </a:p>
          <a:p>
            <a:pPr>
              <a:buNone/>
            </a:pPr>
            <a:r>
              <a:rPr lang="en-US" sz="1400" dirty="0" smtClean="0">
                <a:solidFill>
                  <a:schemeClr val="tx1">
                    <a:lumMod val="95000"/>
                    <a:lumOff val="5000"/>
                  </a:schemeClr>
                </a:solidFill>
                <a:latin typeface="Courier New" pitchFamily="49" charset="0"/>
                <a:cs typeface="Courier New" pitchFamily="49" charset="0"/>
              </a:rPr>
              <a:t>import io.undertow.servlet.spec.ServletContextImpl;</a:t>
            </a: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r>
              <a:rPr lang="en-US" sz="1400" dirty="0" smtClean="0">
                <a:solidFill>
                  <a:schemeClr val="tx1">
                    <a:lumMod val="95000"/>
                    <a:lumOff val="5000"/>
                  </a:schemeClr>
                </a:solidFill>
                <a:latin typeface="Courier New" pitchFamily="49" charset="0"/>
                <a:cs typeface="Courier New" pitchFamily="49" charset="0"/>
              </a:rPr>
              <a:t>protected void doGet(HttpServletRequest req, HttpServletResponse resp) {</a:t>
            </a:r>
          </a:p>
          <a:p>
            <a:pPr>
              <a:buNone/>
            </a:pPr>
            <a:r>
              <a:rPr lang="en-US" sz="1400" dirty="0" smtClean="0">
                <a:solidFill>
                  <a:schemeClr val="tx1">
                    <a:lumMod val="95000"/>
                    <a:lumOff val="5000"/>
                  </a:schemeClr>
                </a:solidFill>
                <a:latin typeface="Courier New" pitchFamily="49" charset="0"/>
                <a:cs typeface="Courier New" pitchFamily="49" charset="0"/>
              </a:rPr>
              <a:t>    ServletContextImpl servletContext = (</a:t>
            </a:r>
            <a:r>
              <a:rPr lang="en-US" sz="1400" b="1" dirty="0" smtClean="0">
                <a:solidFill>
                  <a:schemeClr val="tx1">
                    <a:lumMod val="95000"/>
                    <a:lumOff val="5000"/>
                  </a:schemeClr>
                </a:solidFill>
                <a:latin typeface="Courier New" pitchFamily="49" charset="0"/>
                <a:cs typeface="Courier New" pitchFamily="49" charset="0"/>
              </a:rPr>
              <a:t>ServletContextImpl</a:t>
            </a:r>
            <a:r>
              <a:rPr lang="en-US" sz="1400" dirty="0" smtClean="0">
                <a:solidFill>
                  <a:schemeClr val="tx1">
                    <a:lumMod val="95000"/>
                    <a:lumOff val="5000"/>
                  </a:schemeClr>
                </a:solidFill>
                <a:latin typeface="Courier New" pitchFamily="49" charset="0"/>
                <a:cs typeface="Courier New" pitchFamily="49" charset="0"/>
              </a:rPr>
              <a:t>) getServletContext();</a:t>
            </a:r>
          </a:p>
          <a:p>
            <a:pPr>
              <a:buNone/>
            </a:pPr>
            <a:r>
              <a:rPr lang="en-US" sz="1400" dirty="0" smtClean="0">
                <a:solidFill>
                  <a:schemeClr val="tx1">
                    <a:lumMod val="95000"/>
                    <a:lumOff val="5000"/>
                  </a:schemeClr>
                </a:solidFill>
                <a:latin typeface="Courier New" pitchFamily="49" charset="0"/>
                <a:cs typeface="Courier New" pitchFamily="49" charset="0"/>
              </a:rPr>
              <a:t>    Deployment deployment = servletContext.getDeployment();</a:t>
            </a:r>
          </a:p>
          <a:p>
            <a:pPr>
              <a:buNone/>
            </a:pPr>
            <a:r>
              <a:rPr lang="en-US" sz="1400" dirty="0" smtClean="0">
                <a:solidFill>
                  <a:schemeClr val="tx1">
                    <a:lumMod val="95000"/>
                    <a:lumOff val="5000"/>
                  </a:schemeClr>
                </a:solidFill>
                <a:latin typeface="Courier New" pitchFamily="49" charset="0"/>
                <a:cs typeface="Courier New" pitchFamily="49" charset="0"/>
              </a:rPr>
              <a:t>}</a:t>
            </a:r>
            <a:endParaRPr lang="ru-RU" sz="1400" dirty="0" smtClean="0">
              <a:solidFill>
                <a:schemeClr val="tx1">
                  <a:lumMod val="95000"/>
                  <a:lumOff val="5000"/>
                </a:schemeClr>
              </a:solidFill>
              <a:latin typeface="Courier New" pitchFamily="49" charset="0"/>
              <a:cs typeface="Courier New" pitchFamily="49" charset="0"/>
            </a:endParaRP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что лежит в </a:t>
            </a:r>
            <a:r>
              <a:rPr lang="en-US" sz="1400" dirty="0" smtClean="0">
                <a:solidFill>
                  <a:schemeClr val="bg1">
                    <a:lumMod val="50000"/>
                  </a:schemeClr>
                </a:solidFill>
                <a:latin typeface="Courier New" pitchFamily="49" charset="0"/>
                <a:cs typeface="Courier New" pitchFamily="49" charset="0"/>
              </a:rPr>
              <a:t>Deployment</a:t>
            </a:r>
          </a:p>
          <a:p>
            <a:pPr>
              <a:buNone/>
            </a:pPr>
            <a:r>
              <a:rPr lang="en-US" sz="1400" dirty="0" smtClean="0">
                <a:solidFill>
                  <a:schemeClr val="tx1">
                    <a:lumMod val="95000"/>
                    <a:lumOff val="5000"/>
                  </a:schemeClr>
                </a:solidFill>
                <a:latin typeface="Courier New" pitchFamily="49" charset="0"/>
                <a:cs typeface="Courier New" pitchFamily="49" charset="0"/>
              </a:rPr>
              <a:t>    DeploymentInfo getDeploymentInfo();</a:t>
            </a:r>
          </a:p>
          <a:p>
            <a:pPr>
              <a:buNone/>
            </a:pPr>
            <a:r>
              <a:rPr lang="en-US" sz="1400" dirty="0" smtClean="0">
                <a:solidFill>
                  <a:schemeClr val="tx1">
                    <a:lumMod val="95000"/>
                    <a:lumOff val="5000"/>
                  </a:schemeClr>
                </a:solidFill>
                <a:latin typeface="Courier New" pitchFamily="49" charset="0"/>
                <a:cs typeface="Courier New" pitchFamily="49" charset="0"/>
              </a:rPr>
              <a:t>    ServletContainer getServletContainer();</a:t>
            </a:r>
          </a:p>
          <a:p>
            <a:pPr>
              <a:buNone/>
            </a:pPr>
            <a:r>
              <a:rPr lang="en-US" sz="1400" dirty="0" smtClean="0">
                <a:solidFill>
                  <a:schemeClr val="tx1">
                    <a:lumMod val="95000"/>
                    <a:lumOff val="5000"/>
                  </a:schemeClr>
                </a:solidFill>
                <a:latin typeface="Courier New" pitchFamily="49" charset="0"/>
                <a:cs typeface="Courier New" pitchFamily="49" charset="0"/>
              </a:rPr>
              <a:t>    ApplicationListeners getApplicationListeners();</a:t>
            </a:r>
          </a:p>
          <a:p>
            <a:pPr>
              <a:buNone/>
            </a:pPr>
            <a:r>
              <a:rPr lang="en-US" sz="1400" dirty="0" smtClean="0">
                <a:solidFill>
                  <a:schemeClr val="tx1">
                    <a:lumMod val="95000"/>
                    <a:lumOff val="5000"/>
                  </a:schemeClr>
                </a:solidFill>
                <a:latin typeface="Courier New" pitchFamily="49" charset="0"/>
                <a:cs typeface="Courier New" pitchFamily="49" charset="0"/>
              </a:rPr>
              <a:t>    ManagedServlets getServlets();</a:t>
            </a:r>
          </a:p>
          <a:p>
            <a:pPr>
              <a:buNone/>
            </a:pPr>
            <a:r>
              <a:rPr lang="en-US" sz="1400" dirty="0" smtClean="0">
                <a:solidFill>
                  <a:schemeClr val="tx1">
                    <a:lumMod val="95000"/>
                    <a:lumOff val="5000"/>
                  </a:schemeClr>
                </a:solidFill>
                <a:latin typeface="Courier New" pitchFamily="49" charset="0"/>
                <a:cs typeface="Courier New" pitchFamily="49" charset="0"/>
              </a:rPr>
              <a:t>    ManagedFilters getFilters();</a:t>
            </a:r>
          </a:p>
          <a:p>
            <a:pPr>
              <a:buNone/>
            </a:pPr>
            <a:r>
              <a:rPr lang="en-US" sz="1400" dirty="0" smtClean="0">
                <a:solidFill>
                  <a:schemeClr val="tx1">
                    <a:lumMod val="95000"/>
                    <a:lumOff val="5000"/>
                  </a:schemeClr>
                </a:solidFill>
                <a:latin typeface="Courier New" pitchFamily="49" charset="0"/>
                <a:cs typeface="Courier New" pitchFamily="49" charset="0"/>
              </a:rPr>
              <a:t>    ServletContextImpl getServletContext();</a:t>
            </a:r>
          </a:p>
          <a:p>
            <a:pPr>
              <a:buNone/>
            </a:pPr>
            <a:r>
              <a:rPr lang="en-US" sz="1400" dirty="0" smtClean="0">
                <a:solidFill>
                  <a:schemeClr val="tx1">
                    <a:lumMod val="95000"/>
                    <a:lumOff val="5000"/>
                  </a:schemeClr>
                </a:solidFill>
                <a:latin typeface="Courier New" pitchFamily="49" charset="0"/>
                <a:cs typeface="Courier New" pitchFamily="49" charset="0"/>
              </a:rPr>
              <a:t>    HttpHandler getHandler();</a:t>
            </a:r>
          </a:p>
          <a:p>
            <a:pPr>
              <a:buNone/>
            </a:pPr>
            <a:r>
              <a:rPr lang="en-US" sz="1400" dirty="0" smtClean="0">
                <a:solidFill>
                  <a:schemeClr val="tx1">
                    <a:lumMod val="95000"/>
                    <a:lumOff val="5000"/>
                  </a:schemeClr>
                </a:solidFill>
                <a:latin typeface="Courier New" pitchFamily="49" charset="0"/>
                <a:cs typeface="Courier New" pitchFamily="49" charset="0"/>
              </a:rPr>
              <a:t>    ServletPathMatches getServletPaths();</a:t>
            </a:r>
          </a:p>
          <a:p>
            <a:pPr>
              <a:buNone/>
            </a:pPr>
            <a:r>
              <a:rPr lang="en-US" sz="1400" dirty="0" smtClean="0">
                <a:solidFill>
                  <a:schemeClr val="tx1">
                    <a:lumMod val="95000"/>
                    <a:lumOff val="5000"/>
                  </a:schemeClr>
                </a:solidFill>
                <a:latin typeface="Courier New" pitchFamily="49" charset="0"/>
                <a:cs typeface="Courier New" pitchFamily="49" charset="0"/>
              </a:rPr>
              <a:t>    ErrorPages getErrorPages();</a:t>
            </a:r>
          </a:p>
          <a:p>
            <a:pPr>
              <a:buNone/>
            </a:pPr>
            <a:r>
              <a:rPr lang="en-US" sz="1400" dirty="0" smtClean="0">
                <a:solidFill>
                  <a:schemeClr val="tx1">
                    <a:lumMod val="95000"/>
                    <a:lumOff val="5000"/>
                  </a:schemeClr>
                </a:solidFill>
                <a:latin typeface="Courier New" pitchFamily="49" charset="0"/>
                <a:cs typeface="Courier New" pitchFamily="49" charset="0"/>
              </a:rPr>
              <a:t>    Map&lt;String, String&gt; getMimeExtensionMappings();</a:t>
            </a:r>
          </a:p>
          <a:p>
            <a:pPr>
              <a:buNone/>
            </a:pPr>
            <a:r>
              <a:rPr lang="en-US" sz="1400" dirty="0" smtClean="0">
                <a:solidFill>
                  <a:schemeClr val="tx1">
                    <a:lumMod val="95000"/>
                    <a:lumOff val="5000"/>
                  </a:schemeClr>
                </a:solidFill>
                <a:latin typeface="Courier New" pitchFamily="49" charset="0"/>
                <a:cs typeface="Courier New" pitchFamily="49" charset="0"/>
              </a:rPr>
              <a:t>    ServletDispatcher getServletDispatcher();</a:t>
            </a:r>
          </a:p>
          <a:p>
            <a:pPr>
              <a:buNone/>
            </a:pPr>
            <a:r>
              <a:rPr lang="en-US" sz="1400" dirty="0" smtClean="0">
                <a:solidFill>
                  <a:schemeClr val="tx1">
                    <a:lumMod val="95000"/>
                    <a:lumOff val="5000"/>
                  </a:schemeClr>
                </a:solidFill>
                <a:latin typeface="Courier New" pitchFamily="49" charset="0"/>
                <a:cs typeface="Courier New" pitchFamily="49" charset="0"/>
              </a:rPr>
              <a:t>    SessionManager getSessionManager();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Error handling</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marL="0" indent="0">
              <a:spcBef>
                <a:spcPts val="0"/>
              </a:spcBef>
              <a:buNone/>
            </a:pPr>
            <a:r>
              <a:rPr lang="en-US" sz="1400" b="1" dirty="0" smtClean="0">
                <a:latin typeface="Courier New" pitchFamily="49" charset="0"/>
                <a:cs typeface="Courier New" pitchFamily="49" charset="0"/>
              </a:rPr>
              <a:t>web.xml</a:t>
            </a:r>
          </a:p>
          <a:p>
            <a:pPr marL="0" indent="0">
              <a:spcBef>
                <a:spcPts val="0"/>
              </a:spcBef>
              <a:buNone/>
            </a:pPr>
            <a:r>
              <a:rPr lang="en-US" sz="1400" dirty="0" smtClean="0">
                <a:latin typeface="Courier New" pitchFamily="49" charset="0"/>
                <a:cs typeface="Courier New" pitchFamily="49" charset="0"/>
              </a:rPr>
              <a:t>&lt;error-page&gt;</a:t>
            </a:r>
          </a:p>
          <a:p>
            <a:pPr marL="0" indent="0">
              <a:spcBef>
                <a:spcPts val="0"/>
              </a:spcBef>
              <a:buNone/>
            </a:pPr>
            <a:r>
              <a:rPr lang="en-US" sz="1400" dirty="0" smtClean="0">
                <a:latin typeface="Courier New" pitchFamily="49" charset="0"/>
                <a:cs typeface="Courier New" pitchFamily="49" charset="0"/>
              </a:rPr>
              <a:t>    </a:t>
            </a:r>
            <a:r>
              <a:rPr lang="en-US" sz="1400" dirty="0" smtClean="0">
                <a:solidFill>
                  <a:schemeClr val="bg1">
                    <a:lumMod val="75000"/>
                  </a:schemeClr>
                </a:solidFill>
                <a:latin typeface="Courier New" pitchFamily="49" charset="0"/>
                <a:cs typeface="Courier New" pitchFamily="49" charset="0"/>
              </a:rPr>
              <a:t>&lt;error-code&gt;404&lt;/error-code&gt; | &lt;exception-type&gt;...&lt;/exception-type&gt;</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&lt;location&gt;/error-handlers/default-error-handler&lt;/location&gt;</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&lt;/error-page&gt;</a:t>
            </a:r>
            <a:r>
              <a:rPr lang="en-US" sz="1400" dirty="0" smtClean="0"/>
              <a:t/>
            </a:r>
            <a:br>
              <a:rPr lang="en-US" sz="1400" dirty="0" smtClean="0"/>
            </a:br>
            <a:endParaRPr lang="en-US" sz="1400" dirty="0" smtClean="0"/>
          </a:p>
          <a:p>
            <a:pPr marL="0" indent="0">
              <a:spcBef>
                <a:spcPts val="0"/>
              </a:spcBef>
              <a:buNone/>
            </a:pPr>
            <a:r>
              <a:rPr lang="en-US" sz="1400" dirty="0" smtClean="0">
                <a:latin typeface="Courier New" pitchFamily="49" charset="0"/>
                <a:cs typeface="Courier New" pitchFamily="49" charset="0"/>
              </a:rPr>
              <a:t>@WebServlet("/error-handlers/default-error-handler")</a:t>
            </a:r>
          </a:p>
          <a:p>
            <a:pPr marL="0" indent="0">
              <a:spcBef>
                <a:spcPts val="0"/>
              </a:spcBef>
              <a:buNone/>
            </a:pPr>
            <a:r>
              <a:rPr lang="en-US" sz="1400" dirty="0" smtClean="0">
                <a:latin typeface="Courier New" pitchFamily="49" charset="0"/>
                <a:cs typeface="Courier New" pitchFamily="49" charset="0"/>
              </a:rPr>
              <a:t>public class ErrorHandlerServlet extends HttpServlet {</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    protected void doGet(HttpServletRequest req, HttpServletResponse resp)</a:t>
            </a:r>
          </a:p>
          <a:p>
            <a:pPr marL="0" indent="0">
              <a:spcBef>
                <a:spcPts val="0"/>
              </a:spcBef>
              <a:buNone/>
            </a:pPr>
            <a:r>
              <a:rPr lang="en-US" sz="1400" dirty="0" smtClean="0">
                <a:latin typeface="Courier New" pitchFamily="49" charset="0"/>
                <a:cs typeface="Courier New" pitchFamily="49" charset="0"/>
              </a:rPr>
              <a:t>            throws ServletException, IOException {</a:t>
            </a:r>
          </a:p>
          <a:p>
            <a:pPr marL="0" indent="0">
              <a:spcBef>
                <a:spcPts val="0"/>
              </a:spcBef>
              <a:buNone/>
            </a:pPr>
            <a:r>
              <a:rPr lang="en-US" sz="1400" dirty="0" smtClean="0">
                <a:latin typeface="Courier New" pitchFamily="49" charset="0"/>
                <a:cs typeface="Courier New" pitchFamily="49" charset="0"/>
              </a:rPr>
              <a:t>        resp.getWriter().println("Error Handler Servlet:");</a:t>
            </a:r>
          </a:p>
          <a:p>
            <a:pPr marL="0" indent="0">
              <a:spcBef>
                <a:spcPts val="0"/>
              </a:spcBef>
              <a:buNone/>
            </a:pPr>
            <a:r>
              <a:rPr lang="en-US" sz="1400" dirty="0" smtClean="0">
                <a:latin typeface="Courier New" pitchFamily="49" charset="0"/>
                <a:cs typeface="Courier New" pitchFamily="49" charset="0"/>
              </a:rPr>
              <a:t>        resp.getWriter().printf("dispatcherType: %s%n",</a:t>
            </a:r>
          </a:p>
          <a:p>
            <a:pPr marL="0" indent="0">
              <a:spcBef>
                <a:spcPts val="0"/>
              </a:spcBef>
              <a:buNone/>
            </a:pP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req.getDispatcherType()</a:t>
            </a:r>
            <a:r>
              <a:rPr lang="en-US" sz="1400" dirty="0" smtClean="0">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//ERROR</a:t>
            </a:r>
          </a:p>
          <a:p>
            <a:pPr marL="0" indent="0">
              <a:spcBef>
                <a:spcPts val="0"/>
              </a:spcBef>
              <a:buNone/>
            </a:pPr>
            <a:r>
              <a:rPr lang="en-US" sz="1400" dirty="0" smtClean="0">
                <a:latin typeface="Courier New" pitchFamily="49" charset="0"/>
                <a:cs typeface="Courier New" pitchFamily="49" charset="0"/>
              </a:rPr>
              <a:t>        Exception exception = (Exception) req.getAttribute(</a:t>
            </a:r>
          </a:p>
          <a:p>
            <a:pPr marL="0" indent="0">
              <a:spcBef>
                <a:spcPts val="0"/>
              </a:spcBef>
              <a:buNone/>
            </a:pP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RequestDispatcher.ERROR_EXCEPTION</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resp.getWriter().printf("exception: %s%n", exception);</a:t>
            </a:r>
          </a:p>
          <a:p>
            <a:pPr marL="0" indent="0">
              <a:spcBef>
                <a:spcPts val="0"/>
              </a:spcBef>
              <a:buNone/>
            </a:pPr>
            <a:r>
              <a:rPr lang="en-US" sz="1400" dirty="0" smtClean="0">
                <a:latin typeface="Courier New" pitchFamily="49" charset="0"/>
                <a:cs typeface="Courier New" pitchFamily="49" charset="0"/>
              </a:rPr>
              <a:t>        Integer code = (Integer) req.getAttribute(</a:t>
            </a:r>
          </a:p>
          <a:p>
            <a:pPr marL="0" indent="0">
              <a:spcBef>
                <a:spcPts val="0"/>
              </a:spcBef>
              <a:buNone/>
            </a:pP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RequestDispatcher.ERROR_STATUS_CODE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resp.getWriter().printf("status_code: %s%n", code);</a:t>
            </a:r>
          </a:p>
          <a:p>
            <a:pPr marL="0" indent="0">
              <a:spcBef>
                <a:spcPts val="0"/>
              </a:spcBef>
              <a:buNone/>
            </a:pPr>
            <a:r>
              <a:rPr lang="en-US" sz="1400" dirty="0" smtClean="0">
                <a:latin typeface="Courier New" pitchFamily="49" charset="0"/>
                <a:cs typeface="Courier New" pitchFamily="49" charset="0"/>
              </a:rPr>
              <a:t>        String requestUri = (String) req.getAttribute(</a:t>
            </a:r>
          </a:p>
          <a:p>
            <a:pPr marL="0" indent="0">
              <a:spcBef>
                <a:spcPts val="0"/>
              </a:spcBef>
              <a:buNone/>
            </a:pP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RequestDispatcher.ERROR_REQUEST_URI</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resp.getWriter().printf("request_uri: %s%n", requestUri);</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url mapping</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r>
              <a:rPr lang="en-US" sz="1800" dirty="0" smtClean="0"/>
              <a:t>"/test/*" =&gt; /test/, /test/foo   </a:t>
            </a:r>
            <a:r>
              <a:rPr lang="en-US" sz="1800" dirty="0" smtClean="0">
                <a:solidFill>
                  <a:schemeClr val="bg1">
                    <a:lumMod val="50000"/>
                  </a:schemeClr>
                </a:solidFill>
              </a:rPr>
              <a:t>(</a:t>
            </a:r>
            <a:r>
              <a:rPr lang="ru-RU" sz="1800" dirty="0" smtClean="0">
                <a:solidFill>
                  <a:schemeClr val="bg1">
                    <a:lumMod val="50000"/>
                  </a:schemeClr>
                </a:solidFill>
              </a:rPr>
              <a:t>приоритетнее, чем мэпинг расширений</a:t>
            </a:r>
            <a:r>
              <a:rPr lang="en-US" sz="1800" dirty="0" smtClean="0">
                <a:solidFill>
                  <a:schemeClr val="bg1">
                    <a:lumMod val="50000"/>
                  </a:schemeClr>
                </a:solidFill>
              </a:rPr>
              <a:t>)</a:t>
            </a:r>
          </a:p>
          <a:p>
            <a:r>
              <a:rPr lang="en-US" sz="1800" dirty="0" smtClean="0"/>
              <a:t>"*.txt" =&gt; /text.txt, /</a:t>
            </a:r>
            <a:r>
              <a:rPr lang="en-US" sz="1800" dirty="0" smtClean="0"/>
              <a:t>test/text.txt</a:t>
            </a:r>
            <a:br>
              <a:rPr lang="en-US" sz="1800" dirty="0" smtClean="0"/>
            </a:br>
            <a:r>
              <a:rPr lang="en-US" sz="1800" dirty="0" smtClean="0">
                <a:solidFill>
                  <a:schemeClr val="bg1">
                    <a:lumMod val="50000"/>
                  </a:schemeClr>
                </a:solidFill>
              </a:rPr>
              <a:t>"*.jsp"</a:t>
            </a:r>
            <a:r>
              <a:rPr lang="ru-RU" sz="1800" dirty="0" smtClean="0">
                <a:solidFill>
                  <a:schemeClr val="bg1">
                    <a:lumMod val="50000"/>
                  </a:schemeClr>
                </a:solidFill>
              </a:rPr>
              <a:t> – </a:t>
            </a:r>
            <a:r>
              <a:rPr lang="en-US" sz="1800" dirty="0" smtClean="0">
                <a:solidFill>
                  <a:schemeClr val="bg1">
                    <a:lumMod val="50000"/>
                  </a:schemeClr>
                </a:solidFill>
              </a:rPr>
              <a:t>implict mapping to standard JSP </a:t>
            </a:r>
            <a:r>
              <a:rPr lang="en-US" sz="1800" dirty="0" smtClean="0">
                <a:solidFill>
                  <a:schemeClr val="bg1">
                    <a:lumMod val="50000"/>
                  </a:schemeClr>
                </a:solidFill>
              </a:rPr>
              <a:t>servlet</a:t>
            </a:r>
            <a:endParaRPr lang="en-US" sz="1800" dirty="0" smtClean="0"/>
          </a:p>
          <a:p>
            <a:r>
              <a:rPr lang="en-US" sz="1800" dirty="0" smtClean="0"/>
              <a:t>"" =&gt; http://host:port/contextroot/</a:t>
            </a:r>
          </a:p>
          <a:p>
            <a:r>
              <a:rPr lang="en-US" sz="1800" dirty="0" smtClean="0"/>
              <a:t>"/test/bar" =&gt; /test/bar</a:t>
            </a:r>
            <a:r>
              <a:rPr lang="ru-RU" sz="1800" dirty="0" smtClean="0"/>
              <a:t> </a:t>
            </a:r>
            <a:r>
              <a:rPr lang="ru-RU" sz="1800" dirty="0" smtClean="0">
                <a:solidFill>
                  <a:schemeClr val="bg1">
                    <a:lumMod val="50000"/>
                  </a:schemeClr>
                </a:solidFill>
              </a:rPr>
              <a:t>(без вложенных)</a:t>
            </a:r>
          </a:p>
          <a:p>
            <a:r>
              <a:rPr lang="en-US" sz="1800" dirty="0" smtClean="0"/>
              <a:t>"/" =&gt; default servlet</a:t>
            </a:r>
            <a:r>
              <a:rPr lang="en-US" sz="1800" dirty="0" smtClean="0">
                <a:solidFill>
                  <a:schemeClr val="bg1">
                    <a:lumMod val="50000"/>
                  </a:schemeClr>
                </a:solidFill>
              </a:rPr>
              <a:t> (</a:t>
            </a:r>
            <a:r>
              <a:rPr lang="ru-RU" sz="1800" dirty="0" smtClean="0">
                <a:solidFill>
                  <a:schemeClr val="bg1">
                    <a:lumMod val="50000"/>
                  </a:schemeClr>
                </a:solidFill>
              </a:rPr>
              <a:t>если ничего другое не подошло)</a:t>
            </a:r>
          </a:p>
          <a:p>
            <a:pPr>
              <a:buNone/>
            </a:pPr>
            <a:endParaRPr lang="ru-RU" sz="1600" dirty="0" smtClean="0">
              <a:latin typeface="Courier New" pitchFamily="49" charset="0"/>
              <a:cs typeface="Courier New"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war structure</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buNone/>
            </a:pPr>
            <a:r>
              <a:rPr lang="en-US" sz="1400" dirty="0" smtClean="0"/>
              <a:t>/</a:t>
            </a:r>
            <a:r>
              <a:rPr lang="en-US" sz="1400" b="1" dirty="0" smtClean="0"/>
              <a:t>index.html</a:t>
            </a:r>
          </a:p>
          <a:p>
            <a:pPr>
              <a:buNone/>
            </a:pPr>
            <a:r>
              <a:rPr lang="en-US" sz="1400" dirty="0" smtClean="0"/>
              <a:t>/</a:t>
            </a:r>
            <a:r>
              <a:rPr lang="en-US" sz="1400" b="1" dirty="0" smtClean="0"/>
              <a:t>howto.jsp</a:t>
            </a:r>
          </a:p>
          <a:p>
            <a:pPr>
              <a:buNone/>
            </a:pPr>
            <a:r>
              <a:rPr lang="en-US" sz="1400" dirty="0" smtClean="0"/>
              <a:t>/</a:t>
            </a:r>
            <a:r>
              <a:rPr lang="en-US" sz="1400" b="1" dirty="0" smtClean="0"/>
              <a:t>feedback.jsp</a:t>
            </a:r>
          </a:p>
          <a:p>
            <a:pPr>
              <a:buNone/>
            </a:pPr>
            <a:r>
              <a:rPr lang="en-US" sz="1400" dirty="0" smtClean="0"/>
              <a:t>/</a:t>
            </a:r>
            <a:r>
              <a:rPr lang="en-US" sz="1400" b="1" dirty="0" smtClean="0"/>
              <a:t>images/banner.gif</a:t>
            </a:r>
          </a:p>
          <a:p>
            <a:pPr>
              <a:buNone/>
            </a:pPr>
            <a:r>
              <a:rPr lang="en-US" sz="1400" dirty="0" smtClean="0"/>
              <a:t>/</a:t>
            </a:r>
            <a:r>
              <a:rPr lang="en-US" sz="1400" b="1" dirty="0" smtClean="0"/>
              <a:t>images/jumping.gif</a:t>
            </a:r>
          </a:p>
          <a:p>
            <a:pPr>
              <a:buNone/>
            </a:pPr>
            <a:r>
              <a:rPr lang="en-US" sz="1400" dirty="0" smtClean="0"/>
              <a:t>/WEB-INF/web.xml</a:t>
            </a:r>
          </a:p>
          <a:p>
            <a:pPr>
              <a:buNone/>
            </a:pPr>
            <a:r>
              <a:rPr lang="en-US" sz="1400" dirty="0" smtClean="0">
                <a:solidFill>
                  <a:schemeClr val="bg1">
                    <a:lumMod val="50000"/>
                  </a:schemeClr>
                </a:solidFill>
              </a:rPr>
              <a:t>/WEB-INF/jboss-web.xml</a:t>
            </a:r>
          </a:p>
          <a:p>
            <a:pPr>
              <a:buNone/>
            </a:pPr>
            <a:r>
              <a:rPr lang="en-US" sz="1400" dirty="0" smtClean="0"/>
              <a:t>/</a:t>
            </a:r>
            <a:r>
              <a:rPr lang="en-US" sz="1400" dirty="0" smtClean="0"/>
              <a:t>WEB-INF/lib/my-jar.jar</a:t>
            </a:r>
            <a:r>
              <a:rPr lang="en-US" sz="1400" dirty="0" smtClean="0"/>
              <a:t>!/META-INF/web-fragment.xml</a:t>
            </a:r>
          </a:p>
          <a:p>
            <a:pPr>
              <a:buNone/>
            </a:pPr>
            <a:r>
              <a:rPr lang="en-US" sz="1400" dirty="0" smtClean="0"/>
              <a:t>/</a:t>
            </a:r>
            <a:r>
              <a:rPr lang="en-US" sz="1400" dirty="0" smtClean="0"/>
              <a:t>WEB-INF/lib/my-jar.jar</a:t>
            </a:r>
            <a:r>
              <a:rPr lang="en-US" sz="1400" dirty="0" smtClean="0"/>
              <a:t>!/META-INF/resources/</a:t>
            </a:r>
            <a:r>
              <a:rPr lang="en-US" sz="1400" b="1" dirty="0" smtClean="0"/>
              <a:t>catalog/moreOffers/books.html</a:t>
            </a:r>
          </a:p>
          <a:p>
            <a:pPr>
              <a:buNone/>
            </a:pPr>
            <a:r>
              <a:rPr lang="en-US" sz="1400" dirty="0" smtClean="0"/>
              <a:t>/WEB-INF/classes/com/mycorp/servlets/MyServlet.class</a:t>
            </a:r>
          </a:p>
          <a:p>
            <a:pPr>
              <a:buNone/>
            </a:pPr>
            <a:r>
              <a:rPr lang="en-US" sz="1400" dirty="0" smtClean="0"/>
              <a:t>/WEB-INF/classes/com/mycorp/util/MyUtils.class</a:t>
            </a:r>
            <a:endParaRPr lang="en-US" sz="1400" dirty="0" smtClean="0">
              <a:latin typeface="Courier New" pitchFamily="49" charset="0"/>
              <a:cs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en-US" dirty="0" smtClean="0"/>
              <a:t>web.xml</a:t>
            </a:r>
            <a:endParaRPr lang="ru-RU" dirty="0"/>
          </a:p>
        </p:txBody>
      </p:sp>
      <p:sp>
        <p:nvSpPr>
          <p:cNvPr id="3" name="Содержимое 2"/>
          <p:cNvSpPr>
            <a:spLocks noGrp="1"/>
          </p:cNvSpPr>
          <p:nvPr>
            <p:ph idx="1"/>
          </p:nvPr>
        </p:nvSpPr>
        <p:spPr>
          <a:xfrm>
            <a:off x="457200" y="836712"/>
            <a:ext cx="8229600" cy="5544616"/>
          </a:xfrm>
        </p:spPr>
        <p:txBody>
          <a:bodyPr>
            <a:noAutofit/>
          </a:bodyPr>
          <a:lstStyle/>
          <a:p>
            <a:pPr>
              <a:buNone/>
            </a:pPr>
            <a:r>
              <a:rPr lang="en-US" sz="1400" dirty="0" smtClean="0">
                <a:latin typeface="Courier New" pitchFamily="49" charset="0"/>
                <a:cs typeface="Courier New" pitchFamily="49" charset="0"/>
              </a:rPr>
              <a:t>&lt;web-app ... version="4.0"&gt;</a:t>
            </a:r>
          </a:p>
          <a:p>
            <a:pPr>
              <a:buNone/>
            </a:pPr>
            <a:r>
              <a:rPr lang="en-US" sz="1400" dirty="0" smtClean="0">
                <a:latin typeface="Courier New" pitchFamily="49" charset="0"/>
                <a:cs typeface="Courier New" pitchFamily="49" charset="0"/>
              </a:rPr>
              <a:t>    &lt;display-name&gt;A Simple Application&lt;/display-name&gt;</a:t>
            </a:r>
          </a:p>
          <a:p>
            <a:pPr>
              <a:buNone/>
            </a:pPr>
            <a:r>
              <a:rPr lang="en-US" sz="1400" dirty="0" smtClean="0">
                <a:latin typeface="Courier New" pitchFamily="49" charset="0"/>
                <a:cs typeface="Courier New" pitchFamily="49" charset="0"/>
              </a:rPr>
              <a:t>    &lt;servlet&gt;</a:t>
            </a:r>
          </a:p>
          <a:p>
            <a:pPr>
              <a:buNone/>
            </a:pPr>
            <a:r>
              <a:rPr lang="en-US" sz="1400" dirty="0" smtClean="0">
                <a:latin typeface="Courier New" pitchFamily="49" charset="0"/>
                <a:cs typeface="Courier New" pitchFamily="49" charset="0"/>
              </a:rPr>
              <a:t>        &lt;servlet-name&gt;catalog&lt;/servlet-name&gt;</a:t>
            </a:r>
          </a:p>
          <a:p>
            <a:pPr>
              <a:buNone/>
            </a:pPr>
            <a:r>
              <a:rPr lang="en-US" sz="1400" dirty="0" smtClean="0">
                <a:latin typeface="Courier New" pitchFamily="49" charset="0"/>
                <a:cs typeface="Courier New" pitchFamily="49" charset="0"/>
              </a:rPr>
              <a:t>        &lt;servlet-class&gt;com.example.CatalogServlet&lt;/servlet-class&gt;</a:t>
            </a:r>
          </a:p>
          <a:p>
            <a:pPr>
              <a:buNone/>
            </a:pPr>
            <a:r>
              <a:rPr lang="en-US" sz="1400" dirty="0" smtClean="0">
                <a:latin typeface="Courier New" pitchFamily="49" charset="0"/>
                <a:cs typeface="Courier New" pitchFamily="49" charset="0"/>
              </a:rPr>
              <a:t>    &lt;/servlet&gt;</a:t>
            </a:r>
          </a:p>
          <a:p>
            <a:pPr>
              <a:buNone/>
            </a:pPr>
            <a:r>
              <a:rPr lang="en-US" sz="1400" dirty="0" smtClean="0">
                <a:latin typeface="Courier New" pitchFamily="49" charset="0"/>
                <a:cs typeface="Courier New" pitchFamily="49" charset="0"/>
              </a:rPr>
              <a:t>    &lt;servlet-mapping&gt;</a:t>
            </a:r>
          </a:p>
          <a:p>
            <a:pPr>
              <a:buNone/>
            </a:pPr>
            <a:r>
              <a:rPr lang="en-US" sz="1400" dirty="0" smtClean="0">
                <a:latin typeface="Courier New" pitchFamily="49" charset="0"/>
                <a:cs typeface="Courier New" pitchFamily="49" charset="0"/>
              </a:rPr>
              <a:t>        &lt;servlet-name&gt;catalog&lt;/servlet-name&gt;</a:t>
            </a:r>
          </a:p>
          <a:p>
            <a:pPr>
              <a:buNone/>
            </a:pPr>
            <a:r>
              <a:rPr lang="en-US" sz="1400" dirty="0" smtClean="0">
                <a:latin typeface="Courier New" pitchFamily="49" charset="0"/>
                <a:cs typeface="Courier New" pitchFamily="49" charset="0"/>
              </a:rPr>
              <a:t>        &lt;url-pattern&gt;/catalog/*&lt;/url-pattern&gt;</a:t>
            </a:r>
          </a:p>
          <a:p>
            <a:pPr>
              <a:buNone/>
            </a:pPr>
            <a:r>
              <a:rPr lang="en-US" sz="1400" dirty="0" smtClean="0">
                <a:latin typeface="Courier New" pitchFamily="49" charset="0"/>
                <a:cs typeface="Courier New" pitchFamily="49" charset="0"/>
              </a:rPr>
              <a:t>    &lt;/servlet-mapping&gt;</a:t>
            </a:r>
          </a:p>
          <a:p>
            <a:pPr>
              <a:buNone/>
            </a:pPr>
            <a:r>
              <a:rPr lang="en-US" sz="1400" dirty="0" smtClean="0">
                <a:latin typeface="Courier New" pitchFamily="49" charset="0"/>
                <a:cs typeface="Courier New" pitchFamily="49" charset="0"/>
              </a:rPr>
              <a:t>    &lt;session-config&gt;</a:t>
            </a:r>
          </a:p>
          <a:p>
            <a:pPr>
              <a:buNone/>
            </a:pPr>
            <a:r>
              <a:rPr lang="en-US" sz="1400" dirty="0" smtClean="0">
                <a:latin typeface="Courier New" pitchFamily="49" charset="0"/>
                <a:cs typeface="Courier New" pitchFamily="49" charset="0"/>
              </a:rPr>
              <a:t>        &lt;session-timeout&gt;30&lt;/session-timeout&gt;</a:t>
            </a:r>
          </a:p>
          <a:p>
            <a:pPr>
              <a:buNone/>
            </a:pPr>
            <a:r>
              <a:rPr lang="en-US" sz="1400" dirty="0" smtClean="0">
                <a:latin typeface="Courier New" pitchFamily="49" charset="0"/>
                <a:cs typeface="Courier New" pitchFamily="49" charset="0"/>
              </a:rPr>
              <a:t>    &lt;/session-config&gt;</a:t>
            </a:r>
          </a:p>
          <a:p>
            <a:pPr>
              <a:buNone/>
            </a:pPr>
            <a:r>
              <a:rPr lang="en-US" sz="1400" dirty="0" smtClean="0">
                <a:latin typeface="Courier New" pitchFamily="49" charset="0"/>
                <a:cs typeface="Courier New" pitchFamily="49" charset="0"/>
              </a:rPr>
              <a:t>    &lt;mime-mapping&gt;</a:t>
            </a:r>
          </a:p>
          <a:p>
            <a:pPr>
              <a:buNone/>
            </a:pPr>
            <a:r>
              <a:rPr lang="en-US" sz="1400" dirty="0" smtClean="0">
                <a:latin typeface="Courier New" pitchFamily="49" charset="0"/>
                <a:cs typeface="Courier New" pitchFamily="49" charset="0"/>
              </a:rPr>
              <a:t>        &lt;extension&gt;pdf&lt;/extension&gt;</a:t>
            </a:r>
          </a:p>
          <a:p>
            <a:pPr>
              <a:buNone/>
            </a:pPr>
            <a:r>
              <a:rPr lang="en-US" sz="1400" dirty="0" smtClean="0">
                <a:latin typeface="Courier New" pitchFamily="49" charset="0"/>
                <a:cs typeface="Courier New" pitchFamily="49" charset="0"/>
              </a:rPr>
              <a:t>        &lt;mime-type&gt;application/pdf&lt;/mime-type&gt;</a:t>
            </a:r>
          </a:p>
          <a:p>
            <a:pPr>
              <a:buNone/>
            </a:pPr>
            <a:r>
              <a:rPr lang="en-US" sz="1400" dirty="0" smtClean="0">
                <a:latin typeface="Courier New" pitchFamily="49" charset="0"/>
                <a:cs typeface="Courier New" pitchFamily="49" charset="0"/>
              </a:rPr>
              <a:t>    &lt;/mime-mapping&gt;</a:t>
            </a:r>
          </a:p>
          <a:p>
            <a:pPr>
              <a:buNone/>
            </a:pPr>
            <a:r>
              <a:rPr lang="en-US" sz="1400" dirty="0" smtClean="0">
                <a:latin typeface="Courier New" pitchFamily="49" charset="0"/>
                <a:cs typeface="Courier New" pitchFamily="49" charset="0"/>
              </a:rPr>
              <a:t>    &lt;welcome-file-list&gt;...&lt;/welcome-file-list&gt;</a:t>
            </a:r>
          </a:p>
          <a:p>
            <a:pPr>
              <a:buNone/>
            </a:pPr>
            <a:r>
              <a:rPr lang="en-US" sz="1400" dirty="0" smtClean="0">
                <a:latin typeface="Courier New" pitchFamily="49" charset="0"/>
                <a:cs typeface="Courier New" pitchFamily="49" charset="0"/>
              </a:rPr>
              <a:t>    &lt;error-page&gt;</a:t>
            </a:r>
          </a:p>
          <a:p>
            <a:pPr>
              <a:buNone/>
            </a:pPr>
            <a:r>
              <a:rPr lang="en-US" sz="1400" dirty="0" smtClean="0">
                <a:latin typeface="Courier New" pitchFamily="49" charset="0"/>
                <a:cs typeface="Courier New" pitchFamily="49" charset="0"/>
              </a:rPr>
              <a:t>        &lt;error-code&gt;404&lt;/error-code&gt;</a:t>
            </a:r>
          </a:p>
          <a:p>
            <a:pPr>
              <a:buNone/>
            </a:pPr>
            <a:r>
              <a:rPr lang="en-US" sz="1400" dirty="0" smtClean="0">
                <a:latin typeface="Courier New" pitchFamily="49" charset="0"/>
                <a:cs typeface="Courier New" pitchFamily="49" charset="0"/>
              </a:rPr>
              <a:t>        &lt;location&gt;/404.html&lt;/location&gt;</a:t>
            </a:r>
          </a:p>
          <a:p>
            <a:pPr>
              <a:buNone/>
            </a:pPr>
            <a:r>
              <a:rPr lang="en-US" sz="1400" dirty="0" smtClean="0">
                <a:latin typeface="Courier New" pitchFamily="49" charset="0"/>
                <a:cs typeface="Courier New" pitchFamily="49" charset="0"/>
              </a:rPr>
              <a:t>    &lt;/error-page&gt;</a:t>
            </a:r>
          </a:p>
          <a:p>
            <a:pPr>
              <a:buNone/>
            </a:pPr>
            <a:r>
              <a:rPr lang="en-US" sz="1400" dirty="0" smtClean="0">
                <a:latin typeface="Courier New" pitchFamily="49" charset="0"/>
                <a:cs typeface="Courier New" pitchFamily="49" charset="0"/>
              </a:rPr>
              <a:t>&lt;/web-app&gt;</a:t>
            </a:r>
            <a:endParaRPr lang="en-US" sz="1400" dirty="0" smtClean="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Welcome file</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buNone/>
            </a:pPr>
            <a:r>
              <a:rPr lang="en-US" sz="1600" dirty="0" smtClean="0">
                <a:latin typeface="Courier New" pitchFamily="49" charset="0"/>
                <a:cs typeface="Courier New" pitchFamily="49" charset="0"/>
              </a:rPr>
              <a:t>war.xml</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&lt;welcome-file-list&gt;</a:t>
            </a:r>
          </a:p>
          <a:p>
            <a:pPr>
              <a:buNone/>
            </a:pPr>
            <a:r>
              <a:rPr lang="en-US" sz="1600" dirty="0" smtClean="0">
                <a:latin typeface="Courier New" pitchFamily="49" charset="0"/>
                <a:cs typeface="Courier New" pitchFamily="49" charset="0"/>
              </a:rPr>
              <a:t>    &lt;welcome-file&gt;index.html&lt;/welcome-file&gt;</a:t>
            </a:r>
          </a:p>
          <a:p>
            <a:pPr>
              <a:buNone/>
            </a:pPr>
            <a:r>
              <a:rPr lang="en-US" sz="1600" dirty="0" smtClean="0">
                <a:latin typeface="Courier New" pitchFamily="49" charset="0"/>
                <a:cs typeface="Courier New" pitchFamily="49" charset="0"/>
              </a:rPr>
              <a:t>    &lt;welcome-file&gt;default.jsp&lt;/welcome-file&gt;</a:t>
            </a:r>
          </a:p>
          <a:p>
            <a:pPr>
              <a:buNone/>
            </a:pPr>
            <a:r>
              <a:rPr lang="en-US" sz="1600" dirty="0" smtClean="0">
                <a:latin typeface="Courier New" pitchFamily="49" charset="0"/>
                <a:cs typeface="Courier New" pitchFamily="49" charset="0"/>
              </a:rPr>
              <a:t>&lt;/welcome-file-list&gt;</a:t>
            </a:r>
          </a:p>
          <a:p>
            <a:pPr>
              <a:buNone/>
            </a:pPr>
            <a:endParaRPr lang="en-US" sz="1600" dirty="0" smtClean="0">
              <a:latin typeface="Courier New" pitchFamily="49" charset="0"/>
              <a:cs typeface="Courier New" pitchFamily="49" charset="0"/>
            </a:endParaRPr>
          </a:p>
          <a:p>
            <a:r>
              <a:rPr lang="en-US" sz="1600" dirty="0" smtClean="0"/>
              <a:t>A request of </a:t>
            </a:r>
            <a:r>
              <a:rPr lang="en-US" sz="1600" b="1" dirty="0" smtClean="0"/>
              <a:t>/foo </a:t>
            </a:r>
            <a:r>
              <a:rPr lang="en-US" sz="1600" dirty="0" smtClean="0"/>
              <a:t>will be redirected to </a:t>
            </a:r>
            <a:r>
              <a:rPr lang="en-US" sz="1600" b="1" dirty="0" smtClean="0"/>
              <a:t>/foo/</a:t>
            </a:r>
          </a:p>
          <a:p>
            <a:r>
              <a:rPr lang="en-US" sz="1600" dirty="0" smtClean="0"/>
              <a:t>A request of </a:t>
            </a:r>
            <a:r>
              <a:rPr lang="en-US" sz="1600" b="1" dirty="0" smtClean="0"/>
              <a:t>/foo/ </a:t>
            </a:r>
            <a:r>
              <a:rPr lang="en-US" sz="1600" dirty="0" smtClean="0"/>
              <a:t>will be returned as </a:t>
            </a:r>
            <a:r>
              <a:rPr lang="en-US" sz="1600" b="1" dirty="0" smtClean="0"/>
              <a:t>/foo/index.html</a:t>
            </a:r>
            <a:r>
              <a:rPr lang="en-US" sz="1600" dirty="0" smtClean="0"/>
              <a:t> (or </a:t>
            </a:r>
            <a:r>
              <a:rPr lang="en-US" sz="1600" b="1" dirty="0" smtClean="0"/>
              <a:t>/foo/</a:t>
            </a:r>
            <a:r>
              <a:rPr lang="en-US" sz="1600" b="1" dirty="0" smtClean="0">
                <a:cs typeface="Courier New" pitchFamily="49" charset="0"/>
              </a:rPr>
              <a:t>default.jsp</a:t>
            </a:r>
            <a:r>
              <a:rPr lang="en-US" sz="1600" dirty="0" smtClean="0">
                <a:cs typeface="Courier New" pitchFamily="49" charset="0"/>
              </a:rPr>
              <a:t>)</a:t>
            </a:r>
          </a:p>
          <a:p>
            <a:endParaRPr lang="en-US" sz="1600" dirty="0" smtClean="0">
              <a:cs typeface="Courier New" pitchFamily="49" charset="0"/>
            </a:endParaRPr>
          </a:p>
          <a:p>
            <a:pPr>
              <a:buNone/>
            </a:pPr>
            <a:r>
              <a:rPr lang="en-US" sz="1600" dirty="0" smtClean="0">
                <a:solidFill>
                  <a:schemeClr val="bg1">
                    <a:lumMod val="50000"/>
                  </a:schemeClr>
                </a:solidFill>
                <a:cs typeface="Courier New" pitchFamily="49" charset="0"/>
              </a:rPr>
              <a:t>//default welcome list: index.html, index.htm, index.jsp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web-fragment (Error handling)</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spcBef>
                <a:spcPts val="0"/>
              </a:spcBef>
              <a:buNone/>
            </a:pPr>
            <a:r>
              <a:rPr lang="en-US" sz="1400" dirty="0" smtClean="0">
                <a:latin typeface="Courier New" pitchFamily="49" charset="0"/>
                <a:cs typeface="Courier New" pitchFamily="49" charset="0"/>
              </a:rPr>
              <a:t>1. </a:t>
            </a:r>
            <a:r>
              <a:rPr lang="ru-RU" sz="1400" dirty="0" smtClean="0">
                <a:latin typeface="Courier New" pitchFamily="49" charset="0"/>
                <a:cs typeface="Courier New" pitchFamily="49" charset="0"/>
              </a:rPr>
              <a:t>Создадим </a:t>
            </a:r>
            <a:r>
              <a:rPr lang="en-US" sz="1400" dirty="0" smtClean="0">
                <a:latin typeface="Courier New" pitchFamily="49" charset="0"/>
                <a:cs typeface="Courier New" pitchFamily="49" charset="0"/>
              </a:rPr>
              <a:t>maven </a:t>
            </a:r>
            <a:r>
              <a:rPr lang="ru-RU" sz="1400" dirty="0" smtClean="0">
                <a:latin typeface="Courier New" pitchFamily="49" charset="0"/>
                <a:cs typeface="Courier New" pitchFamily="49" charset="0"/>
              </a:rPr>
              <a:t>проект </a:t>
            </a:r>
            <a:r>
              <a:rPr lang="en-US" sz="1400" dirty="0" smtClean="0">
                <a:latin typeface="Courier New" pitchFamily="49" charset="0"/>
                <a:cs typeface="Courier New" pitchFamily="49" charset="0"/>
              </a:rPr>
              <a:t>my-jar (packaging = jar)</a:t>
            </a:r>
          </a:p>
          <a:p>
            <a:pPr>
              <a:spcBef>
                <a:spcPts val="0"/>
              </a:spcBef>
              <a:buAutoNum type="arabicPeriod"/>
            </a:pPr>
            <a:endParaRPr lang="en-US" sz="1400" dirty="0" smtClean="0">
              <a:latin typeface="Courier New" pitchFamily="49" charset="0"/>
              <a:cs typeface="Courier New" pitchFamily="49" charset="0"/>
            </a:endParaRPr>
          </a:p>
          <a:p>
            <a:pPr marL="0" indent="0">
              <a:spcBef>
                <a:spcPts val="0"/>
              </a:spcBef>
              <a:buNone/>
            </a:pPr>
            <a:r>
              <a:rPr lang="en-US" sz="1400" b="1" dirty="0" smtClean="0">
                <a:latin typeface="Courier New" pitchFamily="49" charset="0"/>
                <a:cs typeface="Courier New" pitchFamily="49" charset="0"/>
              </a:rPr>
              <a:t>pom.xml</a:t>
            </a:r>
          </a:p>
          <a:p>
            <a:pPr marL="0" indent="0">
              <a:spcBef>
                <a:spcPts val="0"/>
              </a:spcBef>
              <a:buNone/>
            </a:pPr>
            <a:r>
              <a:rPr lang="en-US" sz="1400" dirty="0" smtClean="0">
                <a:latin typeface="Courier New" pitchFamily="49" charset="0"/>
                <a:cs typeface="Courier New" pitchFamily="49" charset="0"/>
              </a:rPr>
              <a:t>&lt;project ...&gt;</a:t>
            </a:r>
          </a:p>
          <a:p>
            <a:pPr marL="0" indent="0">
              <a:spcBef>
                <a:spcPts val="0"/>
              </a:spcBef>
              <a:buNone/>
            </a:pPr>
            <a:r>
              <a:rPr lang="en-US" sz="1400" dirty="0" smtClean="0">
                <a:latin typeface="Courier New" pitchFamily="49" charset="0"/>
                <a:cs typeface="Courier New" pitchFamily="49" charset="0"/>
              </a:rPr>
              <a:t>    &lt;modelVersion&gt;4.0.0&lt;/modelVersion&gt;</a:t>
            </a:r>
          </a:p>
          <a:p>
            <a:pPr marL="0" indent="0">
              <a:spcBef>
                <a:spcPts val="0"/>
              </a:spcBef>
              <a:buNone/>
            </a:pPr>
            <a:r>
              <a:rPr lang="en-US" sz="1400" dirty="0" smtClean="0">
                <a:latin typeface="Courier New" pitchFamily="49" charset="0"/>
                <a:cs typeface="Courier New" pitchFamily="49" charset="0"/>
              </a:rPr>
              <a:t>    &lt;groupId&gt;ru.rsata&lt;/groupId&gt;</a:t>
            </a:r>
          </a:p>
          <a:p>
            <a:pPr marL="0" indent="0">
              <a:spcBef>
                <a:spcPts val="0"/>
              </a:spcBef>
              <a:buNone/>
            </a:pPr>
            <a:r>
              <a:rPr lang="en-US" sz="1400" dirty="0" smtClean="0">
                <a:latin typeface="Courier New" pitchFamily="49" charset="0"/>
                <a:cs typeface="Courier New" pitchFamily="49" charset="0"/>
              </a:rPr>
              <a:t>    &lt;artifactId&gt;</a:t>
            </a:r>
            <a:r>
              <a:rPr lang="en-US" sz="1400" b="1" dirty="0" smtClean="0">
                <a:latin typeface="Courier New" pitchFamily="49" charset="0"/>
                <a:cs typeface="Courier New" pitchFamily="49" charset="0"/>
              </a:rPr>
              <a:t>my-jar</a:t>
            </a:r>
            <a:r>
              <a:rPr lang="en-US" sz="1400" dirty="0" smtClean="0">
                <a:latin typeface="Courier New" pitchFamily="49" charset="0"/>
                <a:cs typeface="Courier New" pitchFamily="49" charset="0"/>
              </a:rPr>
              <a:t>&lt;/artifactId&gt;</a:t>
            </a:r>
          </a:p>
          <a:p>
            <a:pPr marL="0" indent="0">
              <a:spcBef>
                <a:spcPts val="0"/>
              </a:spcBef>
              <a:buNone/>
            </a:pPr>
            <a:r>
              <a:rPr lang="en-US" sz="1400" dirty="0" smtClean="0">
                <a:latin typeface="Courier New" pitchFamily="49" charset="0"/>
                <a:cs typeface="Courier New" pitchFamily="49" charset="0"/>
              </a:rPr>
              <a:t>    &lt;version&gt;1.0&lt;/version&gt;</a:t>
            </a:r>
          </a:p>
          <a:p>
            <a:pPr marL="0" indent="0">
              <a:spcBef>
                <a:spcPts val="0"/>
              </a:spcBef>
              <a:buNone/>
            </a:pPr>
            <a:r>
              <a:rPr lang="en-US" sz="1400" dirty="0" smtClean="0">
                <a:latin typeface="Courier New" pitchFamily="49" charset="0"/>
                <a:cs typeface="Courier New" pitchFamily="49" charset="0"/>
              </a:rPr>
              <a:t>    &lt;packaging&gt;</a:t>
            </a:r>
            <a:r>
              <a:rPr lang="en-US" sz="1400" b="1" dirty="0" smtClean="0">
                <a:latin typeface="Courier New" pitchFamily="49" charset="0"/>
                <a:cs typeface="Courier New" pitchFamily="49" charset="0"/>
              </a:rPr>
              <a:t>jar</a:t>
            </a:r>
            <a:r>
              <a:rPr lang="en-US" sz="1400" dirty="0" smtClean="0">
                <a:latin typeface="Courier New" pitchFamily="49" charset="0"/>
                <a:cs typeface="Courier New" pitchFamily="49" charset="0"/>
              </a:rPr>
              <a:t>&lt;/packaging&gt;</a:t>
            </a:r>
          </a:p>
          <a:p>
            <a:pPr marL="0" indent="0">
              <a:spcBef>
                <a:spcPts val="0"/>
              </a:spcBef>
              <a:buNone/>
            </a:pPr>
            <a:r>
              <a:rPr lang="en-US" sz="1400" dirty="0" smtClean="0">
                <a:latin typeface="Courier New" pitchFamily="49" charset="0"/>
                <a:cs typeface="Courier New" pitchFamily="49" charset="0"/>
              </a:rPr>
              <a:t>    &lt;properties&gt;</a:t>
            </a:r>
          </a:p>
          <a:p>
            <a:pPr marL="0" indent="0">
              <a:spcBef>
                <a:spcPts val="0"/>
              </a:spcBef>
              <a:buNone/>
            </a:pPr>
            <a:r>
              <a:rPr lang="en-US" sz="1400" dirty="0" smtClean="0">
                <a:latin typeface="Courier New" pitchFamily="49" charset="0"/>
                <a:cs typeface="Courier New" pitchFamily="49" charset="0"/>
              </a:rPr>
              <a:t>        &lt;maven.compiler.source&gt;8&lt;/maven.compiler.source&gt;</a:t>
            </a:r>
          </a:p>
          <a:p>
            <a:pPr marL="0" indent="0">
              <a:spcBef>
                <a:spcPts val="0"/>
              </a:spcBef>
              <a:buNone/>
            </a:pPr>
            <a:r>
              <a:rPr lang="en-US" sz="1400" dirty="0" smtClean="0">
                <a:latin typeface="Courier New" pitchFamily="49" charset="0"/>
                <a:cs typeface="Courier New" pitchFamily="49" charset="0"/>
              </a:rPr>
              <a:t>        &lt;maven.compiler.target&gt;8&lt;/maven.compiler.target&gt;</a:t>
            </a:r>
          </a:p>
          <a:p>
            <a:pPr marL="0" indent="0">
              <a:spcBef>
                <a:spcPts val="0"/>
              </a:spcBef>
              <a:buNone/>
            </a:pPr>
            <a:r>
              <a:rPr lang="en-US" sz="1400" dirty="0" smtClean="0">
                <a:latin typeface="Courier New" pitchFamily="49" charset="0"/>
                <a:cs typeface="Courier New" pitchFamily="49" charset="0"/>
              </a:rPr>
              <a:t>        &lt;project.build.sourceEncoding&gt;UTF-8&lt;/project.build.sourceEncoding&gt;</a:t>
            </a:r>
          </a:p>
          <a:p>
            <a:pPr marL="0" indent="0">
              <a:spcBef>
                <a:spcPts val="0"/>
              </a:spcBef>
              <a:buNone/>
            </a:pPr>
            <a:r>
              <a:rPr lang="en-US" sz="1400" dirty="0" smtClean="0">
                <a:latin typeface="Courier New" pitchFamily="49" charset="0"/>
                <a:cs typeface="Courier New" pitchFamily="49" charset="0"/>
              </a:rPr>
              <a:t>    &lt;/properties&gt;</a:t>
            </a:r>
          </a:p>
          <a:p>
            <a:pPr marL="0" indent="0">
              <a:spcBef>
                <a:spcPts val="0"/>
              </a:spcBef>
              <a:buNone/>
            </a:pPr>
            <a:r>
              <a:rPr lang="en-US" sz="1400" dirty="0" smtClean="0">
                <a:latin typeface="Courier New" pitchFamily="49" charset="0"/>
                <a:cs typeface="Courier New" pitchFamily="49" charset="0"/>
              </a:rPr>
              <a:t>    &lt;dependencies&gt;</a:t>
            </a:r>
          </a:p>
          <a:p>
            <a:pPr marL="0" indent="0">
              <a:spcBef>
                <a:spcPts val="0"/>
              </a:spcBef>
              <a:buNone/>
            </a:pPr>
            <a:r>
              <a:rPr lang="en-US" sz="1400" dirty="0" smtClean="0">
                <a:latin typeface="Courier New" pitchFamily="49" charset="0"/>
                <a:cs typeface="Courier New" pitchFamily="49" charset="0"/>
              </a:rPr>
              <a:t>        &lt;dependency&gt;</a:t>
            </a:r>
          </a:p>
          <a:p>
            <a:pPr marL="0" indent="0">
              <a:spcBef>
                <a:spcPts val="0"/>
              </a:spcBef>
              <a:buNone/>
            </a:pPr>
            <a:r>
              <a:rPr lang="en-US" sz="1400" dirty="0" smtClean="0">
                <a:latin typeface="Courier New" pitchFamily="49" charset="0"/>
                <a:cs typeface="Courier New" pitchFamily="49" charset="0"/>
              </a:rPr>
              <a:t>            &lt;groupId&gt;</a:t>
            </a:r>
            <a:r>
              <a:rPr lang="en-US" sz="1400" b="1" dirty="0" smtClean="0">
                <a:latin typeface="Courier New" pitchFamily="49" charset="0"/>
                <a:cs typeface="Courier New" pitchFamily="49" charset="0"/>
              </a:rPr>
              <a:t>javax</a:t>
            </a:r>
            <a:r>
              <a:rPr lang="en-US" sz="1400" dirty="0" smtClean="0">
                <a:latin typeface="Courier New" pitchFamily="49" charset="0"/>
                <a:cs typeface="Courier New" pitchFamily="49" charset="0"/>
              </a:rPr>
              <a:t>&lt;/groupId&gt;</a:t>
            </a:r>
          </a:p>
          <a:p>
            <a:pPr marL="0" indent="0">
              <a:spcBef>
                <a:spcPts val="0"/>
              </a:spcBef>
              <a:buNone/>
            </a:pPr>
            <a:r>
              <a:rPr lang="en-US" sz="1400" dirty="0" smtClean="0">
                <a:latin typeface="Courier New" pitchFamily="49" charset="0"/>
                <a:cs typeface="Courier New" pitchFamily="49" charset="0"/>
              </a:rPr>
              <a:t>            &lt;artifactId&gt;</a:t>
            </a:r>
            <a:r>
              <a:rPr lang="en-US" sz="1400" b="1" dirty="0" smtClean="0">
                <a:latin typeface="Courier New" pitchFamily="49" charset="0"/>
                <a:cs typeface="Courier New" pitchFamily="49" charset="0"/>
              </a:rPr>
              <a:t>javaee-api</a:t>
            </a:r>
            <a:r>
              <a:rPr lang="en-US" sz="1400" dirty="0" smtClean="0">
                <a:latin typeface="Courier New" pitchFamily="49" charset="0"/>
                <a:cs typeface="Courier New" pitchFamily="49" charset="0"/>
              </a:rPr>
              <a:t>&lt;/artifactId&gt;</a:t>
            </a:r>
          </a:p>
          <a:p>
            <a:pPr marL="0" indent="0">
              <a:spcBef>
                <a:spcPts val="0"/>
              </a:spcBef>
              <a:buNone/>
            </a:pPr>
            <a:r>
              <a:rPr lang="en-US" sz="1400" dirty="0" smtClean="0">
                <a:latin typeface="Courier New" pitchFamily="49" charset="0"/>
                <a:cs typeface="Courier New" pitchFamily="49" charset="0"/>
              </a:rPr>
              <a:t>            &lt;version&gt;8.0&lt;/version&gt;</a:t>
            </a:r>
          </a:p>
          <a:p>
            <a:pPr marL="0" indent="0">
              <a:spcBef>
                <a:spcPts val="0"/>
              </a:spcBef>
              <a:buNone/>
            </a:pPr>
            <a:r>
              <a:rPr lang="en-US" sz="1400" dirty="0" smtClean="0">
                <a:latin typeface="Courier New" pitchFamily="49" charset="0"/>
                <a:cs typeface="Courier New" pitchFamily="49" charset="0"/>
              </a:rPr>
              <a:t>            &lt;scope&gt;</a:t>
            </a:r>
            <a:r>
              <a:rPr lang="en-US" sz="1400" b="1" dirty="0" smtClean="0">
                <a:latin typeface="Courier New" pitchFamily="49" charset="0"/>
                <a:cs typeface="Courier New" pitchFamily="49" charset="0"/>
              </a:rPr>
              <a:t>provided</a:t>
            </a:r>
            <a:r>
              <a:rPr lang="en-US" sz="1400" dirty="0" smtClean="0">
                <a:latin typeface="Courier New" pitchFamily="49" charset="0"/>
                <a:cs typeface="Courier New" pitchFamily="49" charset="0"/>
              </a:rPr>
              <a:t>&lt;/scope&gt;</a:t>
            </a:r>
          </a:p>
          <a:p>
            <a:pPr marL="0" indent="0">
              <a:spcBef>
                <a:spcPts val="0"/>
              </a:spcBef>
              <a:buNone/>
            </a:pPr>
            <a:r>
              <a:rPr lang="en-US" sz="1400" dirty="0" smtClean="0">
                <a:latin typeface="Courier New" pitchFamily="49" charset="0"/>
                <a:cs typeface="Courier New" pitchFamily="49" charset="0"/>
              </a:rPr>
              <a:t>        &lt;/dependency&gt;</a:t>
            </a:r>
          </a:p>
          <a:p>
            <a:pPr marL="0" indent="0">
              <a:spcBef>
                <a:spcPts val="0"/>
              </a:spcBef>
              <a:buNone/>
            </a:pPr>
            <a:r>
              <a:rPr lang="en-US" sz="1400" dirty="0" smtClean="0">
                <a:latin typeface="Courier New" pitchFamily="49" charset="0"/>
                <a:cs typeface="Courier New" pitchFamily="49" charset="0"/>
              </a:rPr>
              <a:t>    &lt;/dependencies&gt;</a:t>
            </a:r>
          </a:p>
          <a:p>
            <a:pPr marL="0" indent="0">
              <a:spcBef>
                <a:spcPts val="0"/>
              </a:spcBef>
              <a:buNone/>
            </a:pPr>
            <a:r>
              <a:rPr lang="en-US" sz="1400" dirty="0" smtClean="0">
                <a:latin typeface="Courier New" pitchFamily="49" charset="0"/>
                <a:cs typeface="Courier New" pitchFamily="49" charset="0"/>
              </a:rPr>
              <a:t>&lt;/project&gt;</a:t>
            </a:r>
            <a:endParaRPr lang="en-US" sz="1400" dirty="0">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web-fragment (Error handling 2)</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marL="0" indent="0">
              <a:spcBef>
                <a:spcPts val="0"/>
              </a:spcBef>
              <a:buNone/>
            </a:pPr>
            <a:r>
              <a:rPr lang="en-US" sz="1400" dirty="0" smtClean="0">
                <a:latin typeface="Courier New" pitchFamily="49" charset="0"/>
                <a:cs typeface="Courier New" pitchFamily="49" charset="0"/>
              </a:rPr>
              <a:t>2. </a:t>
            </a:r>
            <a:r>
              <a:rPr lang="ru-RU" sz="1400" dirty="0" smtClean="0">
                <a:latin typeface="Courier New" pitchFamily="49" charset="0"/>
                <a:cs typeface="Courier New" pitchFamily="49" charset="0"/>
              </a:rPr>
              <a:t>Добавим в </a:t>
            </a:r>
            <a:r>
              <a:rPr lang="en-US" sz="1400" dirty="0" smtClean="0">
                <a:latin typeface="Courier New" pitchFamily="49" charset="0"/>
                <a:cs typeface="Courier New" pitchFamily="49" charset="0"/>
              </a:rPr>
              <a:t>my-jar</a:t>
            </a:r>
            <a:r>
              <a:rPr lang="ru-RU" sz="1400" dirty="0" smtClean="0">
                <a:latin typeface="Courier New" pitchFamily="49" charset="0"/>
                <a:cs typeface="Courier New" pitchFamily="49" charset="0"/>
              </a:rPr>
              <a:t> сервлет обработчик ошибок (допустим </a:t>
            </a:r>
            <a:r>
              <a:rPr lang="en-US" sz="1400" dirty="0" smtClean="0">
                <a:latin typeface="Courier New" pitchFamily="49" charset="0"/>
                <a:cs typeface="Courier New" pitchFamily="49" charset="0"/>
              </a:rPr>
              <a:t>"/addon/default-error-handler"</a:t>
            </a:r>
            <a:r>
              <a:rPr lang="ru-RU" sz="1400" dirty="0" smtClean="0">
                <a:latin typeface="Courier New" pitchFamily="49" charset="0"/>
                <a:cs typeface="Courier New" pitchFamily="49" charset="0"/>
              </a:rPr>
              <a:t>)</a:t>
            </a:r>
          </a:p>
          <a:p>
            <a:pPr marL="0" indent="0">
              <a:spcBef>
                <a:spcPts val="0"/>
              </a:spcBef>
              <a:buNone/>
            </a:pPr>
            <a:endParaRPr lang="ru-RU" sz="1400" dirty="0" smtClean="0">
              <a:latin typeface="Courier New" pitchFamily="49" charset="0"/>
              <a:cs typeface="Courier New" pitchFamily="49" charset="0"/>
            </a:endParaRPr>
          </a:p>
          <a:p>
            <a:pPr marL="0" indent="0">
              <a:spcBef>
                <a:spcPts val="0"/>
              </a:spcBef>
              <a:buNone/>
            </a:pPr>
            <a:r>
              <a:rPr lang="ru-RU" sz="1400" dirty="0" smtClean="0">
                <a:latin typeface="Courier New" pitchFamily="49" charset="0"/>
                <a:cs typeface="Courier New" pitchFamily="49" charset="0"/>
              </a:rPr>
              <a:t>3. Добавим файл </a:t>
            </a:r>
            <a:r>
              <a:rPr lang="en-US" sz="1400" dirty="0" smtClean="0">
                <a:latin typeface="Courier New" pitchFamily="49" charset="0"/>
                <a:cs typeface="Courier New" pitchFamily="49" charset="0"/>
              </a:rPr>
              <a:t>web-fragment.xml</a:t>
            </a:r>
            <a:endParaRPr lang="ru-RU"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my-jar\src\main\resources\META-INF\web-fragment.xml</a:t>
            </a:r>
            <a:endParaRPr lang="ru-RU" sz="1400" dirty="0" smtClean="0">
              <a:latin typeface="Courier New" pitchFamily="49" charset="0"/>
              <a:cs typeface="Courier New" pitchFamily="49" charset="0"/>
            </a:endParaRPr>
          </a:p>
          <a:p>
            <a:pPr marL="0" indent="0">
              <a:spcBef>
                <a:spcPts val="0"/>
              </a:spcBef>
              <a:buNone/>
            </a:pPr>
            <a:endParaRPr lang="ru-RU"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&lt;web-fragment&gt;</a:t>
            </a:r>
          </a:p>
          <a:p>
            <a:pPr marL="0" indent="0">
              <a:spcBef>
                <a:spcPts val="0"/>
              </a:spcBef>
              <a:buNone/>
            </a:pPr>
            <a:r>
              <a:rPr lang="en-US" sz="1400" dirty="0" smtClean="0">
                <a:latin typeface="Courier New" pitchFamily="49" charset="0"/>
                <a:cs typeface="Courier New" pitchFamily="49" charset="0"/>
              </a:rPr>
              <a:t>    &lt;error-page&gt;</a:t>
            </a:r>
          </a:p>
          <a:p>
            <a:pPr marL="0" indent="0">
              <a:spcBef>
                <a:spcPts val="0"/>
              </a:spcBef>
              <a:buNone/>
            </a:pPr>
            <a:r>
              <a:rPr lang="en-US" sz="1400" dirty="0" smtClean="0">
                <a:latin typeface="Courier New" pitchFamily="49" charset="0"/>
                <a:cs typeface="Courier New" pitchFamily="49" charset="0"/>
              </a:rPr>
              <a:t>        &lt;location&gt;/addon/default-error-handler&lt;/location&gt;</a:t>
            </a:r>
          </a:p>
          <a:p>
            <a:pPr marL="0" indent="0">
              <a:spcBef>
                <a:spcPts val="0"/>
              </a:spcBef>
              <a:buNone/>
            </a:pPr>
            <a:r>
              <a:rPr lang="en-US" sz="1400" dirty="0" smtClean="0">
                <a:latin typeface="Courier New" pitchFamily="49" charset="0"/>
                <a:cs typeface="Courier New" pitchFamily="49" charset="0"/>
              </a:rPr>
              <a:t>    &lt;/error-page&gt;</a:t>
            </a:r>
          </a:p>
          <a:p>
            <a:pPr marL="0" indent="0">
              <a:spcBef>
                <a:spcPts val="0"/>
              </a:spcBef>
              <a:buNone/>
            </a:pPr>
            <a:r>
              <a:rPr lang="en-US" sz="1400" dirty="0" smtClean="0">
                <a:latin typeface="Courier New" pitchFamily="49" charset="0"/>
                <a:cs typeface="Courier New" pitchFamily="49" charset="0"/>
              </a:rPr>
              <a:t>&lt;/web-fragment&gt;</a:t>
            </a:r>
          </a:p>
          <a:p>
            <a:pPr marL="0" indent="0">
              <a:spcBef>
                <a:spcPts val="0"/>
              </a:spcBef>
              <a:buNone/>
            </a:pPr>
            <a:endParaRPr lang="ru-RU" sz="1400" dirty="0" smtClean="0">
              <a:latin typeface="Courier New" pitchFamily="49" charset="0"/>
              <a:cs typeface="Courier New" pitchFamily="49" charset="0"/>
            </a:endParaRPr>
          </a:p>
          <a:p>
            <a:pPr marL="0" indent="0">
              <a:spcBef>
                <a:spcPts val="0"/>
              </a:spcBef>
              <a:buNone/>
            </a:pPr>
            <a:r>
              <a:rPr lang="ru-RU" sz="1400" dirty="0" smtClean="0">
                <a:latin typeface="Courier New" pitchFamily="49" charset="0"/>
                <a:cs typeface="Courier New" pitchFamily="49" charset="0"/>
              </a:rPr>
              <a:t>4. Добавим в наш </a:t>
            </a:r>
            <a:r>
              <a:rPr lang="en-US" sz="1400" dirty="0" smtClean="0">
                <a:latin typeface="Courier New" pitchFamily="49" charset="0"/>
                <a:cs typeface="Courier New" pitchFamily="49" charset="0"/>
              </a:rPr>
              <a:t>war </a:t>
            </a:r>
            <a:r>
              <a:rPr lang="ru-RU" sz="1400" dirty="0" smtClean="0">
                <a:latin typeface="Courier New" pitchFamily="49" charset="0"/>
                <a:cs typeface="Courier New" pitchFamily="49" charset="0"/>
              </a:rPr>
              <a:t>проект зависимость от </a:t>
            </a:r>
            <a:r>
              <a:rPr lang="en-US" sz="1400" dirty="0" smtClean="0">
                <a:latin typeface="Courier New" pitchFamily="49" charset="0"/>
                <a:cs typeface="Courier New" pitchFamily="49" charset="0"/>
              </a:rPr>
              <a:t>my-jar</a:t>
            </a:r>
            <a:r>
              <a:rPr lang="ru-RU" sz="1400" dirty="0" smtClean="0">
                <a:latin typeface="Courier New" pitchFamily="49" charset="0"/>
                <a:cs typeface="Courier New" pitchFamily="49" charset="0"/>
              </a:rPr>
              <a:t> (в </a:t>
            </a:r>
            <a:r>
              <a:rPr lang="en-US" sz="1400" dirty="0" smtClean="0">
                <a:latin typeface="Courier New" pitchFamily="49" charset="0"/>
                <a:cs typeface="Courier New" pitchFamily="49" charset="0"/>
              </a:rPr>
              <a:t>pom.xml):</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    &lt;dependency&gt;</a:t>
            </a:r>
          </a:p>
          <a:p>
            <a:pPr marL="0" indent="0">
              <a:spcBef>
                <a:spcPts val="0"/>
              </a:spcBef>
              <a:buNone/>
            </a:pPr>
            <a:r>
              <a:rPr lang="en-US" sz="1400" dirty="0" smtClean="0">
                <a:latin typeface="Courier New" pitchFamily="49" charset="0"/>
                <a:cs typeface="Courier New" pitchFamily="49" charset="0"/>
              </a:rPr>
              <a:t>        &lt;groupId&gt;ru.rsata&lt;/groupId&gt;</a:t>
            </a:r>
          </a:p>
          <a:p>
            <a:pPr marL="0" indent="0">
              <a:spcBef>
                <a:spcPts val="0"/>
              </a:spcBef>
              <a:buNone/>
            </a:pPr>
            <a:r>
              <a:rPr lang="en-US" sz="1400" dirty="0" smtClean="0">
                <a:latin typeface="Courier New" pitchFamily="49" charset="0"/>
                <a:cs typeface="Courier New" pitchFamily="49" charset="0"/>
              </a:rPr>
              <a:t>        &lt;artifactId&gt;my-jar&lt;/artifactId&gt;</a:t>
            </a:r>
          </a:p>
          <a:p>
            <a:pPr marL="0" indent="0">
              <a:spcBef>
                <a:spcPts val="0"/>
              </a:spcBef>
              <a:buNone/>
            </a:pPr>
            <a:r>
              <a:rPr lang="en-US" sz="1400" dirty="0" smtClean="0">
                <a:latin typeface="Courier New" pitchFamily="49" charset="0"/>
                <a:cs typeface="Courier New" pitchFamily="49" charset="0"/>
              </a:rPr>
              <a:t>        &lt;version&gt;1.0&lt;/version&gt;</a:t>
            </a:r>
          </a:p>
          <a:p>
            <a:pPr marL="0" indent="0">
              <a:spcBef>
                <a:spcPts val="0"/>
              </a:spcBef>
              <a:buNone/>
            </a:pPr>
            <a:r>
              <a:rPr lang="en-US" sz="1400" dirty="0" smtClean="0">
                <a:latin typeface="Courier New" pitchFamily="49" charset="0"/>
                <a:cs typeface="Courier New" pitchFamily="49" charset="0"/>
              </a:rPr>
              <a:t>    &lt;/dependency&gt;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5. </a:t>
            </a:r>
            <a:r>
              <a:rPr lang="ru-RU" sz="1400" dirty="0" smtClean="0">
                <a:latin typeface="Courier New" pitchFamily="49" charset="0"/>
                <a:cs typeface="Courier New" pitchFamily="49" charset="0"/>
              </a:rPr>
              <a:t>Соберем </a:t>
            </a:r>
            <a:r>
              <a:rPr lang="en-US" sz="1400" dirty="0" smtClean="0">
                <a:latin typeface="Courier New" pitchFamily="49" charset="0"/>
                <a:cs typeface="Courier New" pitchFamily="49" charset="0"/>
              </a:rPr>
              <a:t>my-jar</a:t>
            </a:r>
            <a:r>
              <a:rPr lang="ru-RU"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mvn install) </a:t>
            </a:r>
            <a:r>
              <a:rPr lang="ru-RU" sz="1400" dirty="0" smtClean="0">
                <a:latin typeface="Courier New" pitchFamily="49" charset="0"/>
                <a:cs typeface="Courier New" pitchFamily="49" charset="0"/>
              </a:rPr>
              <a:t>и затем </a:t>
            </a:r>
            <a:r>
              <a:rPr lang="en-US" sz="1400" dirty="0" smtClean="0">
                <a:latin typeface="Courier New" pitchFamily="49" charset="0"/>
                <a:cs typeface="Courier New" pitchFamily="49" charset="0"/>
              </a:rPr>
              <a:t>war</a:t>
            </a:r>
            <a:r>
              <a:rPr lang="ru-RU" sz="1400" dirty="0" smtClean="0">
                <a:latin typeface="Courier New" pitchFamily="49" charset="0"/>
                <a:cs typeface="Courier New" pitchFamily="49" charset="0"/>
              </a:rPr>
              <a:t/>
            </a:r>
            <a:br>
              <a:rPr lang="ru-RU" sz="1400" dirty="0" smtClean="0">
                <a:latin typeface="Courier New" pitchFamily="49" charset="0"/>
                <a:cs typeface="Courier New" pitchFamily="49" charset="0"/>
              </a:rPr>
            </a:br>
            <a:r>
              <a:rPr lang="ru-RU" sz="1400" dirty="0" smtClean="0">
                <a:solidFill>
                  <a:schemeClr val="bg1">
                    <a:lumMod val="50000"/>
                  </a:schemeClr>
                </a:solidFill>
                <a:latin typeface="Courier New" pitchFamily="49" charset="0"/>
                <a:cs typeface="Courier New" pitchFamily="49" charset="0"/>
              </a:rPr>
              <a:t>Чтобы собирать одной командой нужно создать многомодульный</a:t>
            </a:r>
            <a:r>
              <a:rPr lang="en-US" sz="1400" dirty="0" smtClean="0">
                <a:solidFill>
                  <a:schemeClr val="bg1">
                    <a:lumMod val="50000"/>
                  </a:schemeClr>
                </a:solidFill>
                <a:latin typeface="Courier New" pitchFamily="49" charset="0"/>
                <a:cs typeface="Courier New" pitchFamily="49" charset="0"/>
              </a:rPr>
              <a:t> (packaging=pom)</a:t>
            </a:r>
            <a:r>
              <a:rPr lang="ru-RU" sz="1400" dirty="0" smtClean="0">
                <a:solidFill>
                  <a:schemeClr val="bg1">
                    <a:lumMod val="50000"/>
                  </a:schemeClr>
                </a:solidFill>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maven </a:t>
            </a:r>
            <a:r>
              <a:rPr lang="ru-RU" sz="1400" dirty="0" smtClean="0">
                <a:solidFill>
                  <a:schemeClr val="bg1">
                    <a:lumMod val="50000"/>
                  </a:schemeClr>
                </a:solidFill>
                <a:latin typeface="Courier New" pitchFamily="49" charset="0"/>
                <a:cs typeface="Courier New" pitchFamily="49" charset="0"/>
              </a:rPr>
              <a:t>проект и добавить туда </a:t>
            </a:r>
            <a:r>
              <a:rPr lang="en-US" sz="1400" dirty="0" smtClean="0">
                <a:solidFill>
                  <a:schemeClr val="bg1">
                    <a:lumMod val="50000"/>
                  </a:schemeClr>
                </a:solidFill>
                <a:latin typeface="Courier New" pitchFamily="49" charset="0"/>
                <a:cs typeface="Courier New" pitchFamily="49" charset="0"/>
              </a:rPr>
              <a:t>my-jar</a:t>
            </a:r>
            <a:r>
              <a:rPr lang="ru-RU" sz="1400" dirty="0" smtClean="0">
                <a:solidFill>
                  <a:schemeClr val="bg1">
                    <a:lumMod val="50000"/>
                  </a:schemeClr>
                </a:solidFill>
                <a:latin typeface="Courier New" pitchFamily="49" charset="0"/>
                <a:cs typeface="Courier New" pitchFamily="49" charset="0"/>
              </a:rPr>
              <a:t> и </a:t>
            </a:r>
            <a:r>
              <a:rPr lang="en-US" sz="1400" dirty="0" smtClean="0">
                <a:solidFill>
                  <a:schemeClr val="bg1">
                    <a:lumMod val="50000"/>
                  </a:schemeClr>
                </a:solidFill>
                <a:latin typeface="Courier New" pitchFamily="49" charset="0"/>
                <a:cs typeface="Courier New" pitchFamily="49" charset="0"/>
              </a:rPr>
              <a:t>war</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endParaRPr lang="ru-RU" sz="1400" dirty="0" smtClean="0">
              <a:latin typeface="Courier New" pitchFamily="49" charset="0"/>
              <a:cs typeface="Courier New"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web-fragment (order)</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marL="0" indent="0">
              <a:spcBef>
                <a:spcPts val="0"/>
              </a:spcBef>
              <a:buNone/>
            </a:pPr>
            <a:r>
              <a:rPr lang="en-US" sz="1400" b="1" dirty="0" smtClean="0">
                <a:latin typeface="Courier New" pitchFamily="49" charset="0"/>
                <a:cs typeface="Courier New" pitchFamily="49" charset="0"/>
              </a:rPr>
              <a:t>web-fragment.xml</a:t>
            </a:r>
          </a:p>
          <a:p>
            <a:pPr marL="0" indent="0">
              <a:spcBef>
                <a:spcPts val="0"/>
              </a:spcBef>
              <a:buNone/>
            </a:pPr>
            <a:r>
              <a:rPr lang="en-US" sz="1400" dirty="0" smtClean="0">
                <a:latin typeface="Courier New" pitchFamily="49" charset="0"/>
                <a:cs typeface="Courier New" pitchFamily="49" charset="0"/>
              </a:rPr>
              <a:t>&lt;web-fragment&gt;</a:t>
            </a:r>
          </a:p>
          <a:p>
            <a:pPr marL="0" indent="0">
              <a:spcBef>
                <a:spcPts val="0"/>
              </a:spcBef>
              <a:buNone/>
            </a:pPr>
            <a:r>
              <a:rPr lang="en-US" sz="1400" dirty="0" smtClean="0">
                <a:latin typeface="Courier New" pitchFamily="49" charset="0"/>
                <a:cs typeface="Courier New" pitchFamily="49" charset="0"/>
              </a:rPr>
              <a:t>	&lt;name&gt;MyFragment2&lt;/name&gt;</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&lt;/web-fragment&gt;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b="1" dirty="0" smtClean="0">
                <a:latin typeface="Courier New" pitchFamily="49" charset="0"/>
                <a:cs typeface="Courier New" pitchFamily="49" charset="0"/>
              </a:rPr>
              <a:t>web-fragment.xml</a:t>
            </a:r>
          </a:p>
          <a:p>
            <a:pPr marL="0" indent="0">
              <a:spcBef>
                <a:spcPts val="0"/>
              </a:spcBef>
              <a:buNone/>
            </a:pPr>
            <a:r>
              <a:rPr lang="en-US" sz="1400" dirty="0" smtClean="0">
                <a:latin typeface="Courier New" pitchFamily="49" charset="0"/>
                <a:cs typeface="Courier New" pitchFamily="49" charset="0"/>
              </a:rPr>
              <a:t>&lt;web-fragment&gt;</a:t>
            </a:r>
          </a:p>
          <a:p>
            <a:pPr marL="0" indent="0">
              <a:spcBef>
                <a:spcPts val="0"/>
              </a:spcBef>
              <a:buNone/>
            </a:pPr>
            <a:r>
              <a:rPr lang="en-US" sz="1400" dirty="0" smtClean="0">
                <a:latin typeface="Courier New" pitchFamily="49" charset="0"/>
                <a:cs typeface="Courier New" pitchFamily="49" charset="0"/>
              </a:rPr>
              <a:t>	&lt;name&gt;MyFragment3&lt;/name&gt;</a:t>
            </a:r>
          </a:p>
          <a:p>
            <a:pPr marL="0" indent="0">
              <a:spcBef>
                <a:spcPts val="0"/>
              </a:spcBef>
              <a:buNone/>
            </a:pPr>
            <a:r>
              <a:rPr lang="en-US" sz="1400" dirty="0" smtClean="0">
                <a:latin typeface="Courier New" pitchFamily="49" charset="0"/>
                <a:cs typeface="Courier New" pitchFamily="49" charset="0"/>
              </a:rPr>
              <a:t>	&lt;</a:t>
            </a:r>
            <a:r>
              <a:rPr lang="en-US" sz="1400" b="1" dirty="0" smtClean="0">
                <a:latin typeface="Courier New" pitchFamily="49" charset="0"/>
                <a:cs typeface="Courier New" pitchFamily="49" charset="0"/>
              </a:rPr>
              <a:t>ordering</a:t>
            </a:r>
            <a:r>
              <a:rPr lang="en-US" sz="1400" dirty="0" smtClean="0">
                <a:latin typeface="Courier New" pitchFamily="49" charset="0"/>
                <a:cs typeface="Courier New" pitchFamily="49" charset="0"/>
              </a:rPr>
              <a:t>&gt;&lt;before&gt;&lt;others/&gt;&lt;/before&gt;&lt;/</a:t>
            </a:r>
            <a:r>
              <a:rPr lang="en-US" sz="1400" b="1" dirty="0" smtClean="0">
                <a:latin typeface="Courier New" pitchFamily="49" charset="0"/>
                <a:cs typeface="Courier New" pitchFamily="49" charset="0"/>
              </a:rPr>
              <a:t>ordering</a:t>
            </a:r>
            <a:r>
              <a:rPr lang="en-US" sz="1400" dirty="0" smtClean="0">
                <a:latin typeface="Courier New" pitchFamily="49" charset="0"/>
                <a:cs typeface="Courier New" pitchFamily="49" charset="0"/>
              </a:rPr>
              <a:t>&gt;</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&lt;/web-fragment&gt;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b="1" dirty="0" smtClean="0">
                <a:latin typeface="Courier New" pitchFamily="49" charset="0"/>
                <a:cs typeface="Courier New" pitchFamily="49" charset="0"/>
              </a:rPr>
              <a:t>web.xml</a:t>
            </a:r>
          </a:p>
          <a:p>
            <a:pPr marL="0" indent="0">
              <a:spcBef>
                <a:spcPts val="0"/>
              </a:spcBef>
              <a:buNone/>
            </a:pPr>
            <a:r>
              <a:rPr lang="en-US" sz="1400" dirty="0" smtClean="0">
                <a:latin typeface="Courier New" pitchFamily="49" charset="0"/>
                <a:cs typeface="Courier New" pitchFamily="49" charset="0"/>
              </a:rPr>
              <a:t>&lt;web-app&gt;</a:t>
            </a:r>
          </a:p>
          <a:p>
            <a:pPr marL="0" indent="0">
              <a:spcBef>
                <a:spcPts val="0"/>
              </a:spcBef>
              <a:buNone/>
            </a:pPr>
            <a:r>
              <a:rPr lang="en-US" sz="1400" dirty="0" smtClean="0">
                <a:latin typeface="Courier New" pitchFamily="49" charset="0"/>
                <a:cs typeface="Courier New" pitchFamily="49" charset="0"/>
              </a:rPr>
              <a:t>	&lt;absolute-ordering&gt;</a:t>
            </a:r>
          </a:p>
          <a:p>
            <a:pPr marL="0" indent="0">
              <a:spcBef>
                <a:spcPts val="0"/>
              </a:spcBef>
              <a:buNone/>
            </a:pPr>
            <a:r>
              <a:rPr lang="en-US" sz="1400" dirty="0" smtClean="0">
                <a:latin typeface="Courier New" pitchFamily="49" charset="0"/>
                <a:cs typeface="Courier New" pitchFamily="49" charset="0"/>
              </a:rPr>
              <a:t>		&lt;name&gt;MyFragment2&lt;/name&gt;</a:t>
            </a:r>
          </a:p>
          <a:p>
            <a:pPr marL="0" indent="0">
              <a:spcBef>
                <a:spcPts val="0"/>
              </a:spcBef>
              <a:buNone/>
            </a:pPr>
            <a:r>
              <a:rPr lang="en-US" sz="1400" dirty="0" smtClean="0">
                <a:latin typeface="Courier New" pitchFamily="49" charset="0"/>
                <a:cs typeface="Courier New" pitchFamily="49" charset="0"/>
              </a:rPr>
              <a:t>		&lt;name&gt;MyFragment3&lt;/name&gt;</a:t>
            </a:r>
          </a:p>
          <a:p>
            <a:pPr marL="0" indent="0">
              <a:spcBef>
                <a:spcPts val="0"/>
              </a:spcBef>
              <a:buNone/>
            </a:pPr>
            <a:r>
              <a:rPr lang="en-US" sz="1400" dirty="0" smtClean="0">
                <a:latin typeface="Courier New" pitchFamily="49" charset="0"/>
                <a:cs typeface="Courier New" pitchFamily="49" charset="0"/>
              </a:rPr>
              <a:t>	&lt;/absolute-ordering&gt;</a:t>
            </a:r>
          </a:p>
          <a:p>
            <a:pPr marL="0" indent="0">
              <a:spcBef>
                <a:spcPts val="0"/>
              </a:spcBef>
              <a:buNone/>
            </a:pPr>
            <a:r>
              <a:rPr lang="en-US" sz="1400" dirty="0" smtClean="0">
                <a:latin typeface="Courier New" pitchFamily="49" charset="0"/>
                <a:cs typeface="Courier New" pitchFamily="49" charset="0"/>
              </a:rPr>
              <a:t>&lt;/web-app&gt;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web.xml</a:t>
            </a:r>
          </a:p>
          <a:p>
            <a:pPr marL="0" indent="0">
              <a:spcBef>
                <a:spcPts val="0"/>
              </a:spcBef>
              <a:buNone/>
            </a:pPr>
            <a:r>
              <a:rPr lang="en-US" sz="1400" dirty="0" smtClean="0">
                <a:latin typeface="Courier New" pitchFamily="49" charset="0"/>
                <a:cs typeface="Courier New" pitchFamily="49" charset="0"/>
              </a:rPr>
              <a:t>MyFragment2</a:t>
            </a:r>
          </a:p>
          <a:p>
            <a:pPr marL="0" indent="0">
              <a:spcBef>
                <a:spcPts val="0"/>
              </a:spcBef>
              <a:buNone/>
            </a:pPr>
            <a:r>
              <a:rPr lang="en-US" sz="1400" dirty="0" smtClean="0">
                <a:latin typeface="Courier New" pitchFamily="49" charset="0"/>
                <a:cs typeface="Courier New" pitchFamily="49" charset="0"/>
              </a:rPr>
              <a:t>MyFragment3</a:t>
            </a:r>
          </a:p>
          <a:p>
            <a:pPr marL="0" indent="0">
              <a:spcBef>
                <a:spcPts val="0"/>
              </a:spcBef>
              <a:buNone/>
            </a:pPr>
            <a:endParaRPr lang="ru-RU" sz="1400" dirty="0" smtClean="0">
              <a:latin typeface="Courier New" pitchFamily="49" charset="0"/>
              <a:cs typeface="Courier New"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SingleThreadModel</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a:buNone/>
            </a:pPr>
            <a:r>
              <a:rPr lang="en-US" sz="1400" dirty="0" smtClean="0">
                <a:solidFill>
                  <a:schemeClr val="tx1">
                    <a:lumMod val="95000"/>
                    <a:lumOff val="5000"/>
                  </a:schemeClr>
                </a:solidFill>
                <a:latin typeface="Courier New" pitchFamily="49" charset="0"/>
                <a:cs typeface="Courier New" pitchFamily="49" charset="0"/>
              </a:rPr>
              <a:t>@</a:t>
            </a:r>
            <a:r>
              <a:rPr lang="en-US" sz="1400" b="1" dirty="0" smtClean="0">
                <a:solidFill>
                  <a:schemeClr val="tx1">
                    <a:lumMod val="95000"/>
                    <a:lumOff val="5000"/>
                  </a:schemeClr>
                </a:solidFill>
                <a:latin typeface="Courier New" pitchFamily="49" charset="0"/>
                <a:cs typeface="Courier New" pitchFamily="49" charset="0"/>
              </a:rPr>
              <a:t>WebServlet</a:t>
            </a:r>
            <a:r>
              <a:rPr lang="en-US" sz="1400" dirty="0" smtClean="0">
                <a:solidFill>
                  <a:schemeClr val="tx1">
                    <a:lumMod val="95000"/>
                    <a:lumOff val="5000"/>
                  </a:schemeClr>
                </a:solidFill>
                <a:latin typeface="Courier New" pitchFamily="49" charset="0"/>
                <a:cs typeface="Courier New" pitchFamily="49" charset="0"/>
              </a:rPr>
              <a:t>("/test")</a:t>
            </a:r>
          </a:p>
          <a:p>
            <a:pPr>
              <a:buNone/>
            </a:pPr>
            <a:r>
              <a:rPr lang="en-US" sz="1400" dirty="0" smtClean="0">
                <a:solidFill>
                  <a:schemeClr val="tx1">
                    <a:lumMod val="95000"/>
                    <a:lumOff val="5000"/>
                  </a:schemeClr>
                </a:solidFill>
                <a:latin typeface="Courier New" pitchFamily="49" charset="0"/>
                <a:cs typeface="Courier New" pitchFamily="49" charset="0"/>
              </a:rPr>
              <a:t>public class TestServlet extends HttpServlet </a:t>
            </a:r>
            <a:r>
              <a:rPr lang="en-US" sz="1400" b="1" strike="sngStrike" dirty="0" smtClean="0">
                <a:solidFill>
                  <a:schemeClr val="tx1">
                    <a:lumMod val="95000"/>
                    <a:lumOff val="5000"/>
                  </a:schemeClr>
                </a:solidFill>
                <a:latin typeface="Courier New" pitchFamily="49" charset="0"/>
                <a:cs typeface="Courier New" pitchFamily="49" charset="0"/>
              </a:rPr>
              <a:t>implements </a:t>
            </a:r>
            <a:r>
              <a:rPr lang="en-US" sz="1400" b="1" strike="sngStrike" dirty="0" smtClean="0">
                <a:latin typeface="Courier New" pitchFamily="49" charset="0"/>
                <a:cs typeface="Courier New" pitchFamily="49" charset="0"/>
              </a:rPr>
              <a:t>SingleThreadModel</a:t>
            </a:r>
            <a:r>
              <a:rPr lang="en-US" sz="1400" strike="sngStrike" dirty="0" smtClean="0">
                <a:latin typeface="Courier New" pitchFamily="49" charset="0"/>
                <a:cs typeface="Courier New" pitchFamily="49" charset="0"/>
              </a:rPr>
              <a:t> </a:t>
            </a:r>
            <a:r>
              <a:rPr lang="en-US" sz="1400" dirty="0" smtClean="0">
                <a:solidFill>
                  <a:schemeClr val="tx1">
                    <a:lumMod val="95000"/>
                    <a:lumOff val="5000"/>
                  </a:schemeClr>
                </a:solidFill>
                <a:latin typeface="Courier New" pitchFamily="49" charset="0"/>
                <a:cs typeface="Courier New" pitchFamily="49" charset="0"/>
              </a:rPr>
              <a:t>{</a:t>
            </a:r>
          </a:p>
          <a:p>
            <a:pPr>
              <a:buNone/>
            </a:pPr>
            <a:r>
              <a:rPr lang="en-US" sz="1400" dirty="0" smtClean="0">
                <a:solidFill>
                  <a:schemeClr val="tx1">
                    <a:lumMod val="95000"/>
                    <a:lumOff val="5000"/>
                  </a:schemeClr>
                </a:solidFill>
                <a:latin typeface="Courier New" pitchFamily="49" charset="0"/>
                <a:cs typeface="Courier New" pitchFamily="49" charset="0"/>
              </a:rPr>
              <a:t>    private int count;</a:t>
            </a: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r>
              <a:rPr lang="en-US" sz="1400" dirty="0" smtClean="0">
                <a:solidFill>
                  <a:schemeClr val="tx1">
                    <a:lumMod val="95000"/>
                    <a:lumOff val="5000"/>
                  </a:schemeClr>
                </a:solidFill>
                <a:latin typeface="Courier New" pitchFamily="49" charset="0"/>
                <a:cs typeface="Courier New" pitchFamily="49" charset="0"/>
              </a:rPr>
              <a:t>    @Override</a:t>
            </a:r>
          </a:p>
          <a:p>
            <a:pPr>
              <a:buNone/>
            </a:pPr>
            <a:r>
              <a:rPr lang="en-US" sz="1400" dirty="0" smtClean="0">
                <a:solidFill>
                  <a:schemeClr val="tx1">
                    <a:lumMod val="95000"/>
                    <a:lumOff val="5000"/>
                  </a:schemeClr>
                </a:solidFill>
                <a:latin typeface="Courier New" pitchFamily="49" charset="0"/>
                <a:cs typeface="Courier New" pitchFamily="49" charset="0"/>
              </a:rPr>
              <a:t>    public void </a:t>
            </a:r>
            <a:r>
              <a:rPr lang="en-US" sz="1400" b="1" dirty="0" smtClean="0">
                <a:solidFill>
                  <a:schemeClr val="tx1">
                    <a:lumMod val="95000"/>
                    <a:lumOff val="5000"/>
                  </a:schemeClr>
                </a:solidFill>
                <a:latin typeface="Courier New" pitchFamily="49" charset="0"/>
                <a:cs typeface="Courier New" pitchFamily="49" charset="0"/>
              </a:rPr>
              <a:t>doGet</a:t>
            </a:r>
            <a:r>
              <a:rPr lang="en-US" sz="1400" dirty="0" smtClean="0">
                <a:solidFill>
                  <a:schemeClr val="tx1">
                    <a:lumMod val="95000"/>
                    <a:lumOff val="5000"/>
                  </a:schemeClr>
                </a:solidFill>
                <a:latin typeface="Courier New" pitchFamily="49" charset="0"/>
                <a:cs typeface="Courier New" pitchFamily="49" charset="0"/>
              </a:rPr>
              <a:t>(ServletRequest request, ServletResponse response) … {</a:t>
            </a:r>
          </a:p>
          <a:p>
            <a:pPr>
              <a:buNone/>
            </a:pPr>
            <a:r>
              <a:rPr lang="en-US" sz="1400" dirty="0" smtClean="0">
                <a:solidFill>
                  <a:schemeClr val="tx1">
                    <a:lumMod val="95000"/>
                    <a:lumOff val="5000"/>
                  </a:schemeClr>
                </a:solidFill>
                <a:latin typeface="Courier New" pitchFamily="49" charset="0"/>
                <a:cs typeface="Courier New" pitchFamily="49" charset="0"/>
              </a:rPr>
              <a:t>        int oldvalue = count;</a:t>
            </a:r>
          </a:p>
          <a:p>
            <a:pPr>
              <a:buNone/>
            </a:pPr>
            <a:r>
              <a:rPr lang="en-US" sz="1400" dirty="0" smtClean="0">
                <a:solidFill>
                  <a:schemeClr val="tx1">
                    <a:lumMod val="95000"/>
                    <a:lumOff val="5000"/>
                  </a:schemeClr>
                </a:solidFill>
                <a:latin typeface="Courier New" pitchFamily="49" charset="0"/>
                <a:cs typeface="Courier New" pitchFamily="49" charset="0"/>
              </a:rPr>
              <a:t>        delay(3000);</a:t>
            </a:r>
          </a:p>
          <a:p>
            <a:pPr>
              <a:buNone/>
            </a:pPr>
            <a:r>
              <a:rPr lang="en-US" sz="1400" dirty="0" smtClean="0">
                <a:solidFill>
                  <a:schemeClr val="tx1">
                    <a:lumMod val="95000"/>
                    <a:lumOff val="5000"/>
                  </a:schemeClr>
                </a:solidFill>
                <a:latin typeface="Courier New" pitchFamily="49" charset="0"/>
                <a:cs typeface="Courier New" pitchFamily="49" charset="0"/>
              </a:rPr>
              <a:t>        count++;</a:t>
            </a:r>
          </a:p>
          <a:p>
            <a:pPr>
              <a:buNone/>
            </a:pPr>
            <a:r>
              <a:rPr lang="en-US" sz="1400" dirty="0" smtClean="0">
                <a:solidFill>
                  <a:schemeClr val="tx1">
                    <a:lumMod val="95000"/>
                    <a:lumOff val="5000"/>
                  </a:schemeClr>
                </a:solidFill>
                <a:latin typeface="Courier New" pitchFamily="49" charset="0"/>
                <a:cs typeface="Courier New" pitchFamily="49" charset="0"/>
              </a:rPr>
              <a:t>        resp.getWriter().write("&lt;html&gt;" + oldvalue</a:t>
            </a:r>
          </a:p>
          <a:p>
            <a:pPr>
              <a:buNone/>
            </a:pPr>
            <a:r>
              <a:rPr lang="en-US" sz="1400" dirty="0" smtClean="0">
                <a:solidFill>
                  <a:schemeClr val="tx1">
                    <a:lumMod val="95000"/>
                    <a:lumOff val="5000"/>
                  </a:schemeClr>
                </a:solidFill>
                <a:latin typeface="Courier New" pitchFamily="49" charset="0"/>
                <a:cs typeface="Courier New" pitchFamily="49" charset="0"/>
              </a:rPr>
              <a:t>            + " " + count + "&lt;/html&gt;");</a:t>
            </a:r>
          </a:p>
          <a:p>
            <a:pPr>
              <a:buNone/>
            </a:pPr>
            <a:r>
              <a:rPr lang="en-US" sz="1400" dirty="0" smtClean="0">
                <a:solidFill>
                  <a:schemeClr val="tx1">
                    <a:lumMod val="95000"/>
                    <a:lumOff val="5000"/>
                  </a:schemeClr>
                </a:solidFill>
                <a:latin typeface="Courier New" pitchFamily="49" charset="0"/>
                <a:cs typeface="Courier New" pitchFamily="49" charset="0"/>
              </a:rPr>
              <a:t>    }</a:t>
            </a:r>
          </a:p>
          <a:p>
            <a:pPr>
              <a:buNone/>
            </a:pPr>
            <a:endParaRPr lang="en-US" sz="1400" dirty="0" smtClean="0">
              <a:solidFill>
                <a:schemeClr val="tx1">
                  <a:lumMod val="95000"/>
                  <a:lumOff val="5000"/>
                </a:schemeClr>
              </a:solidFill>
              <a:latin typeface="Courier New" pitchFamily="49" charset="0"/>
              <a:cs typeface="Courier New" pitchFamily="49" charset="0"/>
            </a:endParaRPr>
          </a:p>
          <a:p>
            <a:pPr>
              <a:buNone/>
            </a:pPr>
            <a:r>
              <a:rPr lang="en-US" sz="1400" dirty="0" smtClean="0">
                <a:solidFill>
                  <a:schemeClr val="tx1">
                    <a:lumMod val="95000"/>
                    <a:lumOff val="5000"/>
                  </a:schemeClr>
                </a:solidFill>
                <a:latin typeface="Courier New" pitchFamily="49" charset="0"/>
                <a:cs typeface="Courier New" pitchFamily="49" charset="0"/>
              </a:rPr>
              <a:t>}</a:t>
            </a:r>
          </a:p>
          <a:p>
            <a:pPr>
              <a:buNone/>
            </a:pPr>
            <a:r>
              <a:rPr lang="en-US" sz="1400" dirty="0" smtClean="0">
                <a:solidFill>
                  <a:schemeClr val="bg1">
                    <a:lumMod val="50000"/>
                  </a:schemeClr>
                </a:solidFill>
                <a:latin typeface="Courier New" pitchFamily="49" charset="0"/>
                <a:cs typeface="Courier New" pitchFamily="49" charset="0"/>
              </a:rPr>
              <a:t>//AtomicInteger count</a:t>
            </a:r>
          </a:p>
          <a:p>
            <a:pPr>
              <a:buNone/>
            </a:pPr>
            <a:r>
              <a:rPr lang="en-US" sz="1400" dirty="0" smtClean="0">
                <a:solidFill>
                  <a:schemeClr val="bg1">
                    <a:lumMod val="50000"/>
                  </a:schemeClr>
                </a:solidFill>
                <a:latin typeface="Courier New" pitchFamily="49" charset="0"/>
                <a:cs typeface="Courier New" pitchFamily="49" charset="0"/>
              </a:rPr>
              <a:t>//ThreadLocal&lt;Integer&gt; count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HttpServletRequest</a:t>
            </a:r>
            <a:endParaRPr lang="ru-RU" dirty="0"/>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600"/>
              </a:spcBef>
              <a:buNone/>
            </a:pPr>
            <a:r>
              <a:rPr lang="en-US" sz="1400" dirty="0" smtClean="0">
                <a:latin typeface="Courier New" pitchFamily="49" charset="0"/>
                <a:cs typeface="Courier New" pitchFamily="49" charset="0"/>
              </a:rPr>
              <a:t>public interface </a:t>
            </a:r>
            <a:r>
              <a:rPr lang="en-US" sz="1400" b="1" dirty="0" smtClean="0">
                <a:latin typeface="Courier New" pitchFamily="49" charset="0"/>
                <a:cs typeface="Courier New" pitchFamily="49" charset="0"/>
              </a:rPr>
              <a:t>HttpServletRequest</a:t>
            </a:r>
            <a:r>
              <a:rPr lang="en-US" sz="1400" dirty="0" smtClean="0">
                <a:latin typeface="Courier New" pitchFamily="49" charset="0"/>
                <a:cs typeface="Courier New" pitchFamily="49" charset="0"/>
              </a:rPr>
              <a:t> extends </a:t>
            </a:r>
            <a:r>
              <a:rPr lang="en-US" sz="1400" b="1" dirty="0" smtClean="0">
                <a:latin typeface="Courier New" pitchFamily="49" charset="0"/>
                <a:cs typeface="Courier New" pitchFamily="49" charset="0"/>
              </a:rPr>
              <a:t>ServletRequest</a:t>
            </a:r>
            <a:r>
              <a:rPr lang="en-US" sz="1400" dirty="0" smtClean="0">
                <a:latin typeface="Courier New" pitchFamily="49" charset="0"/>
                <a:cs typeface="Courier New" pitchFamily="49" charset="0"/>
              </a:rPr>
              <a:t> {</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 http://localhost:8080</a:t>
            </a:r>
          </a:p>
          <a:p>
            <a:pPr marL="0" indent="0">
              <a:spcBef>
                <a:spcPts val="600"/>
              </a:spcBef>
              <a:buNone/>
            </a:pPr>
            <a:r>
              <a:rPr lang="en-US" sz="1400" dirty="0" smtClean="0">
                <a:latin typeface="Courier New" pitchFamily="49" charset="0"/>
                <a:cs typeface="Courier New" pitchFamily="49" charset="0"/>
              </a:rPr>
              <a:t>    String getScheme();     </a:t>
            </a:r>
            <a:r>
              <a:rPr lang="en-US" sz="1400" dirty="0" smtClean="0">
                <a:solidFill>
                  <a:schemeClr val="bg1">
                    <a:lumMod val="50000"/>
                  </a:schemeClr>
                </a:solidFill>
                <a:latin typeface="Courier New" pitchFamily="49" charset="0"/>
                <a:cs typeface="Courier New" pitchFamily="49" charset="0"/>
              </a:rPr>
              <a:t>// http</a:t>
            </a:r>
          </a:p>
          <a:p>
            <a:pPr marL="0" indent="0">
              <a:spcBef>
                <a:spcPts val="600"/>
              </a:spcBef>
              <a:buNone/>
            </a:pPr>
            <a:r>
              <a:rPr lang="en-US" sz="1400" dirty="0" smtClean="0">
                <a:latin typeface="Courier New" pitchFamily="49" charset="0"/>
                <a:cs typeface="Courier New" pitchFamily="49" charset="0"/>
              </a:rPr>
              <a:t>    String getServerName(); </a:t>
            </a:r>
            <a:r>
              <a:rPr lang="en-US" sz="1400" dirty="0" smtClean="0">
                <a:solidFill>
                  <a:schemeClr val="bg1">
                    <a:lumMod val="50000"/>
                  </a:schemeClr>
                </a:solidFill>
                <a:latin typeface="Courier New" pitchFamily="49" charset="0"/>
                <a:cs typeface="Courier New" pitchFamily="49" charset="0"/>
              </a:rPr>
              <a:t>// localhost</a:t>
            </a:r>
          </a:p>
          <a:p>
            <a:pPr marL="0" indent="0">
              <a:spcBef>
                <a:spcPts val="600"/>
              </a:spcBef>
              <a:buNone/>
            </a:pPr>
            <a:r>
              <a:rPr lang="en-US" sz="1400" dirty="0" smtClean="0">
                <a:latin typeface="Courier New" pitchFamily="49" charset="0"/>
                <a:cs typeface="Courier New" pitchFamily="49" charset="0"/>
              </a:rPr>
              <a:t>    int getServerPort();    </a:t>
            </a:r>
            <a:r>
              <a:rPr lang="en-US" sz="1400" dirty="0" smtClean="0">
                <a:solidFill>
                  <a:schemeClr val="bg1">
                    <a:lumMod val="50000"/>
                  </a:schemeClr>
                </a:solidFill>
                <a:latin typeface="Courier New" pitchFamily="49" charset="0"/>
                <a:cs typeface="Courier New" pitchFamily="49" charset="0"/>
              </a:rPr>
              <a:t>// 8080</a:t>
            </a:r>
          </a:p>
          <a:p>
            <a:pPr marL="0" indent="0">
              <a:spcBef>
                <a:spcPts val="600"/>
              </a:spcBef>
              <a:buNone/>
            </a:pPr>
            <a:r>
              <a:rPr lang="en-US" sz="1400" dirty="0" smtClean="0">
                <a:latin typeface="Courier New" pitchFamily="49" charset="0"/>
                <a:cs typeface="Courier New" pitchFamily="49" charset="0"/>
              </a:rPr>
              <a:t>    String getLocalAddr();  </a:t>
            </a:r>
            <a:r>
              <a:rPr lang="en-US" sz="1400" dirty="0" smtClean="0">
                <a:solidFill>
                  <a:schemeClr val="bg1">
                    <a:lumMod val="50000"/>
                  </a:schemeClr>
                </a:solidFill>
                <a:latin typeface="Courier New" pitchFamily="49" charset="0"/>
                <a:cs typeface="Courier New" pitchFamily="49" charset="0"/>
              </a:rPr>
              <a:t>// 127.0.0.1</a:t>
            </a:r>
          </a:p>
          <a:p>
            <a:pPr marL="0" indent="0">
              <a:spcBef>
                <a:spcPts val="600"/>
              </a:spcBef>
              <a:buNone/>
            </a:pPr>
            <a:endParaRPr lang="ru-RU" sz="1400" dirty="0" smtClean="0">
              <a:latin typeface="Courier New" pitchFamily="49" charset="0"/>
              <a:cs typeface="Courier New" pitchFamily="49" charset="0"/>
            </a:endParaRPr>
          </a:p>
          <a:p>
            <a:pPr marL="0" indent="0">
              <a:spcBef>
                <a:spcPts val="600"/>
              </a:spcBef>
              <a:buNone/>
            </a:pPr>
            <a:r>
              <a:rPr lang="ru-RU"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String getProtocol();   </a:t>
            </a:r>
            <a:r>
              <a:rPr lang="en-US" sz="1400" dirty="0" smtClean="0">
                <a:solidFill>
                  <a:schemeClr val="bg1">
                    <a:lumMod val="50000"/>
                  </a:schemeClr>
                </a:solidFill>
                <a:latin typeface="Courier New" pitchFamily="49" charset="0"/>
                <a:cs typeface="Courier New" pitchFamily="49" charset="0"/>
              </a:rPr>
              <a:t>// HTTP/1.1</a:t>
            </a:r>
          </a:p>
          <a:p>
            <a:pPr marL="0" indent="0">
              <a:spcBef>
                <a:spcPts val="600"/>
              </a:spcBef>
              <a:buNone/>
            </a:pPr>
            <a:r>
              <a:rPr lang="ru-RU"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boolean isSecure();</a:t>
            </a:r>
            <a:r>
              <a:rPr lang="ru-RU" sz="1400" dirty="0" smtClean="0">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 true if HTTPS</a:t>
            </a:r>
            <a:endParaRPr lang="ru-RU" sz="1400" dirty="0" smtClean="0">
              <a:solidFill>
                <a:schemeClr val="bg1">
                  <a:lumMod val="50000"/>
                </a:schemeClr>
              </a:solidFill>
              <a:latin typeface="Courier New" pitchFamily="49" charset="0"/>
              <a:cs typeface="Courier New" pitchFamily="49" charset="0"/>
            </a:endParaRP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Адрес узла пославшего запрос (клиент или последний прокси)</a:t>
            </a:r>
            <a:r>
              <a:rPr lang="ru-RU" sz="1400" dirty="0" smtClean="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    String getRemoteAddr();</a:t>
            </a:r>
          </a:p>
          <a:p>
            <a:pPr marL="0" indent="0">
              <a:spcBef>
                <a:spcPts val="600"/>
              </a:spcBef>
              <a:buNone/>
            </a:pPr>
            <a:r>
              <a:rPr lang="en-US" sz="1400" dirty="0" smtClean="0">
                <a:latin typeface="Courier New" pitchFamily="49" charset="0"/>
                <a:cs typeface="Courier New" pitchFamily="49" charset="0"/>
              </a:rPr>
              <a:t>    String getRemoteHost();</a:t>
            </a:r>
            <a:endParaRPr lang="ru-RU" sz="1400" dirty="0" smtClean="0">
              <a:latin typeface="Courier New" pitchFamily="49" charset="0"/>
              <a:cs typeface="Courier New" pitchFamily="49" charset="0"/>
            </a:endParaRPr>
          </a:p>
          <a:p>
            <a:pPr marL="0" indent="0">
              <a:spcBef>
                <a:spcPts val="600"/>
              </a:spcBef>
              <a:buNone/>
            </a:pPr>
            <a:r>
              <a:rPr lang="ru-RU"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 int getRemotePort();</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a:t>
            </a:r>
          </a:p>
          <a:p>
            <a:pPr marL="0" indent="0">
              <a:spcBef>
                <a:spcPts val="0"/>
              </a:spcBef>
              <a:buNone/>
            </a:pPr>
            <a:endParaRPr lang="en-US" sz="1400" dirty="0">
              <a:cs typeface="Courier New"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en-US" dirty="0" smtClean="0"/>
              <a:t>Reading with Nonblocking I/O</a:t>
            </a:r>
            <a:endParaRPr lang="ru-RU" dirty="0"/>
          </a:p>
        </p:txBody>
      </p:sp>
      <p:sp>
        <p:nvSpPr>
          <p:cNvPr id="3" name="Содержимое 2"/>
          <p:cNvSpPr>
            <a:spLocks noGrp="1"/>
          </p:cNvSpPr>
          <p:nvPr>
            <p:ph idx="1"/>
          </p:nvPr>
        </p:nvSpPr>
        <p:spPr>
          <a:xfrm>
            <a:off x="457200" y="908720"/>
            <a:ext cx="8229600" cy="5472608"/>
          </a:xfrm>
        </p:spPr>
        <p:txBody>
          <a:bodyPr>
            <a:noAutofit/>
          </a:bodyPr>
          <a:lstStyle/>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@WebServlet(value="/asyncioservlet", </a:t>
            </a:r>
            <a:r>
              <a:rPr lang="en-US" sz="1200" b="1" dirty="0" smtClean="0">
                <a:solidFill>
                  <a:schemeClr val="tx1">
                    <a:lumMod val="95000"/>
                    <a:lumOff val="5000"/>
                  </a:schemeClr>
                </a:solidFill>
                <a:latin typeface="Courier New" pitchFamily="49" charset="0"/>
                <a:cs typeface="Courier New" pitchFamily="49" charset="0"/>
              </a:rPr>
              <a:t>asyncSupported=tru</a:t>
            </a:r>
            <a:r>
              <a:rPr lang="en-US" sz="1200" dirty="0" smtClean="0">
                <a:solidFill>
                  <a:schemeClr val="tx1">
                    <a:lumMod val="95000"/>
                    <a:lumOff val="5000"/>
                  </a:schemeClr>
                </a:solidFill>
                <a:latin typeface="Courier New" pitchFamily="49" charset="0"/>
                <a:cs typeface="Courier New" pitchFamily="49" charset="0"/>
              </a:rPr>
              <a:t>e) </a:t>
            </a:r>
            <a:r>
              <a:rPr lang="en-US" sz="1200" dirty="0" smtClean="0">
                <a:solidFill>
                  <a:schemeClr val="bg1">
                    <a:lumMod val="50000"/>
                  </a:schemeClr>
                </a:solidFill>
                <a:latin typeface="Courier New" pitchFamily="49" charset="0"/>
                <a:cs typeface="Courier New" pitchFamily="49" charset="0"/>
              </a:rPr>
              <a:t>// </a:t>
            </a:r>
            <a:r>
              <a:rPr lang="ru-RU" sz="1200" dirty="0" smtClean="0">
                <a:solidFill>
                  <a:schemeClr val="bg1">
                    <a:lumMod val="50000"/>
                  </a:schemeClr>
                </a:solidFill>
                <a:latin typeface="Courier New" pitchFamily="49" charset="0"/>
                <a:cs typeface="Courier New" pitchFamily="49" charset="0"/>
              </a:rPr>
              <a:t>Все фильтры</a:t>
            </a:r>
            <a:r>
              <a:rPr lang="en-US" sz="1200" dirty="0" smtClean="0">
                <a:solidFill>
                  <a:schemeClr val="bg1">
                    <a:lumMod val="50000"/>
                  </a:schemeClr>
                </a:solidFill>
                <a:latin typeface="Courier New" pitchFamily="49" charset="0"/>
                <a:cs typeface="Courier New" pitchFamily="49" charset="0"/>
              </a:rPr>
              <a:t> </a:t>
            </a:r>
            <a:r>
              <a:rPr lang="ru-RU" sz="1200" dirty="0" smtClean="0">
                <a:solidFill>
                  <a:schemeClr val="bg1">
                    <a:lumMod val="50000"/>
                  </a:schemeClr>
                </a:solidFill>
                <a:latin typeface="Courier New" pitchFamily="49" charset="0"/>
                <a:cs typeface="Courier New" pitchFamily="49" charset="0"/>
              </a:rPr>
              <a:t>должны </a:t>
            </a:r>
            <a:r>
              <a:rPr lang="en-US" sz="1200" dirty="0" smtClean="0">
                <a:solidFill>
                  <a:schemeClr val="bg1">
                    <a:lumMod val="50000"/>
                  </a:schemeClr>
                </a:solidFill>
                <a:latin typeface="Courier New" pitchFamily="49" charset="0"/>
                <a:cs typeface="Courier New" pitchFamily="49" charset="0"/>
              </a:rPr>
              <a:t>async</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public class AsyncIOServlet extends HttpServlet {</a:t>
            </a:r>
          </a:p>
          <a:p>
            <a:pPr marL="0" indent="0">
              <a:spcBef>
                <a:spcPts val="0"/>
              </a:spcBef>
              <a:buNone/>
            </a:pPr>
            <a:endParaRPr lang="en-US" sz="1200" dirty="0" smtClean="0">
              <a:solidFill>
                <a:schemeClr val="tx1">
                  <a:lumMod val="95000"/>
                  <a:lumOff val="5000"/>
                </a:schemeClr>
              </a:solidFill>
              <a:latin typeface="Courier New" pitchFamily="49" charset="0"/>
              <a:cs typeface="Courier New" pitchFamily="49" charset="0"/>
            </a:endParaRP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public void doPost(HttpServletRequest req, HttpServletResponse resp) ...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r>
              <a:rPr lang="en-US" sz="1200" b="1" dirty="0" smtClean="0">
                <a:solidFill>
                  <a:schemeClr val="tx1">
                    <a:lumMod val="95000"/>
                    <a:lumOff val="5000"/>
                  </a:schemeClr>
                </a:solidFill>
                <a:latin typeface="Courier New" pitchFamily="49" charset="0"/>
                <a:cs typeface="Courier New" pitchFamily="49" charset="0"/>
              </a:rPr>
              <a:t>AsyncContext acontext = req.startAsync();</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ServletInputStream input = req.getInputStream();</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input.</a:t>
            </a:r>
            <a:r>
              <a:rPr lang="en-US" sz="1200" b="1" dirty="0" smtClean="0">
                <a:solidFill>
                  <a:schemeClr val="tx1">
                    <a:lumMod val="95000"/>
                    <a:lumOff val="5000"/>
                  </a:schemeClr>
                </a:solidFill>
                <a:latin typeface="Courier New" pitchFamily="49" charset="0"/>
                <a:cs typeface="Courier New" pitchFamily="49" charset="0"/>
              </a:rPr>
              <a:t>setReadListener</a:t>
            </a:r>
            <a:r>
              <a:rPr lang="en-US" sz="1200" dirty="0" smtClean="0">
                <a:solidFill>
                  <a:schemeClr val="tx1">
                    <a:lumMod val="95000"/>
                    <a:lumOff val="5000"/>
                  </a:schemeClr>
                </a:solidFill>
                <a:latin typeface="Courier New" pitchFamily="49" charset="0"/>
                <a:cs typeface="Courier New" pitchFamily="49" charset="0"/>
              </a:rPr>
              <a:t>(new ReadListener()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byte buffer[] = new byte[4*1024];</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StringBuilder sbuilder = new StringBuilder();</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@Override</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public void </a:t>
            </a:r>
            <a:r>
              <a:rPr lang="en-US" sz="1200" b="1" dirty="0" smtClean="0">
                <a:solidFill>
                  <a:schemeClr val="tx1">
                    <a:lumMod val="95000"/>
                    <a:lumOff val="5000"/>
                  </a:schemeClr>
                </a:solidFill>
                <a:latin typeface="Courier New" pitchFamily="49" charset="0"/>
                <a:cs typeface="Courier New" pitchFamily="49" charset="0"/>
              </a:rPr>
              <a:t>onDataAvailable</a:t>
            </a: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try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do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int length = </a:t>
            </a:r>
            <a:r>
              <a:rPr lang="en-US" sz="1200" b="1" dirty="0" smtClean="0">
                <a:solidFill>
                  <a:schemeClr val="tx1">
                    <a:lumMod val="95000"/>
                    <a:lumOff val="5000"/>
                  </a:schemeClr>
                </a:solidFill>
                <a:latin typeface="Courier New" pitchFamily="49" charset="0"/>
                <a:cs typeface="Courier New" pitchFamily="49" charset="0"/>
              </a:rPr>
              <a:t>input.read</a:t>
            </a:r>
            <a:r>
              <a:rPr lang="en-US" sz="1200" dirty="0" smtClean="0">
                <a:solidFill>
                  <a:schemeClr val="tx1">
                    <a:lumMod val="95000"/>
                    <a:lumOff val="5000"/>
                  </a:schemeClr>
                </a:solidFill>
                <a:latin typeface="Courier New" pitchFamily="49" charset="0"/>
                <a:cs typeface="Courier New" pitchFamily="49" charset="0"/>
              </a:rPr>
              <a:t>(buffer);</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sbuilder.append(new String(buffer, 0, length));</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 while(input.isReady());</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 catch (IOException ex) { ...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@Override</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public void </a:t>
            </a:r>
            <a:r>
              <a:rPr lang="en-US" sz="1200" b="1" dirty="0" smtClean="0">
                <a:solidFill>
                  <a:schemeClr val="tx1">
                    <a:lumMod val="95000"/>
                    <a:lumOff val="5000"/>
                  </a:schemeClr>
                </a:solidFill>
                <a:latin typeface="Courier New" pitchFamily="49" charset="0"/>
                <a:cs typeface="Courier New" pitchFamily="49" charset="0"/>
              </a:rPr>
              <a:t>onAllDataRead</a:t>
            </a: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try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r>
              <a:rPr lang="en-US" sz="1200" b="1" dirty="0" smtClean="0">
                <a:solidFill>
                  <a:schemeClr val="tx1">
                    <a:lumMod val="95000"/>
                    <a:lumOff val="5000"/>
                  </a:schemeClr>
                </a:solidFill>
                <a:latin typeface="Courier New" pitchFamily="49" charset="0"/>
                <a:cs typeface="Courier New" pitchFamily="49" charset="0"/>
              </a:rPr>
              <a:t>acontext.getResponse().</a:t>
            </a:r>
            <a:r>
              <a:rPr lang="en-US" sz="1200" dirty="0" smtClean="0">
                <a:solidFill>
                  <a:schemeClr val="tx1">
                    <a:lumMod val="95000"/>
                    <a:lumOff val="5000"/>
                  </a:schemeClr>
                </a:solidFill>
                <a:latin typeface="Courier New" pitchFamily="49" charset="0"/>
                <a:cs typeface="Courier New" pitchFamily="49" charset="0"/>
              </a:rPr>
              <a:t>getWriter().write("end response");</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 catch (IOException ex) { ...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r>
              <a:rPr lang="en-US" sz="1200" b="1" dirty="0" smtClean="0">
                <a:solidFill>
                  <a:schemeClr val="tx1">
                    <a:lumMod val="95000"/>
                    <a:lumOff val="5000"/>
                  </a:schemeClr>
                </a:solidFill>
                <a:latin typeface="Courier New" pitchFamily="49" charset="0"/>
                <a:cs typeface="Courier New" pitchFamily="49" charset="0"/>
              </a:rPr>
              <a:t>acontext.complete</a:t>
            </a:r>
            <a:r>
              <a:rPr lang="en-US" sz="1200" dirty="0" smtClean="0">
                <a:solidFill>
                  <a:schemeClr val="tx1">
                    <a:lumMod val="95000"/>
                    <a:lumOff val="5000"/>
                  </a:schemeClr>
                </a:solidFill>
                <a:latin typeface="Courier New" pitchFamily="49" charset="0"/>
                <a:cs typeface="Courier New" pitchFamily="49" charset="0"/>
              </a:rPr>
              <a:t>();</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@Override</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public void </a:t>
            </a:r>
            <a:r>
              <a:rPr lang="en-US" sz="1200" b="1" dirty="0" smtClean="0">
                <a:solidFill>
                  <a:schemeClr val="tx1">
                    <a:lumMod val="95000"/>
                    <a:lumOff val="5000"/>
                  </a:schemeClr>
                </a:solidFill>
                <a:latin typeface="Courier New" pitchFamily="49" charset="0"/>
                <a:cs typeface="Courier New" pitchFamily="49" charset="0"/>
              </a:rPr>
              <a:t>onError</a:t>
            </a:r>
            <a:r>
              <a:rPr lang="en-US" sz="1200" dirty="0" smtClean="0">
                <a:solidFill>
                  <a:schemeClr val="tx1">
                    <a:lumMod val="95000"/>
                    <a:lumOff val="5000"/>
                  </a:schemeClr>
                </a:solidFill>
                <a:latin typeface="Courier New" pitchFamily="49" charset="0"/>
                <a:cs typeface="Courier New" pitchFamily="49" charset="0"/>
              </a:rPr>
              <a:t>(Throwable t) { ...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a:t>
            </a:r>
            <a:endParaRPr lang="en-US" sz="1200" dirty="0" smtClean="0">
              <a:solidFill>
                <a:schemeClr val="bg1">
                  <a:lumMod val="50000"/>
                </a:schemeClr>
              </a:solidFill>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en-US" dirty="0" smtClean="0"/>
              <a:t>Writing with Nonblocking I/O</a:t>
            </a:r>
            <a:endParaRPr lang="ru-RU" dirty="0"/>
          </a:p>
        </p:txBody>
      </p:sp>
      <p:sp>
        <p:nvSpPr>
          <p:cNvPr id="3" name="Содержимое 2"/>
          <p:cNvSpPr>
            <a:spLocks noGrp="1"/>
          </p:cNvSpPr>
          <p:nvPr>
            <p:ph idx="1"/>
          </p:nvPr>
        </p:nvSpPr>
        <p:spPr>
          <a:xfrm>
            <a:off x="457200" y="908720"/>
            <a:ext cx="8229600" cy="5472608"/>
          </a:xfrm>
        </p:spPr>
        <p:txBody>
          <a:bodyPr>
            <a:noAutofit/>
          </a:bodyPr>
          <a:lstStyle/>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AsyncContext context = </a:t>
            </a:r>
            <a:r>
              <a:rPr lang="en-US" sz="1200" b="1" dirty="0" smtClean="0">
                <a:solidFill>
                  <a:schemeClr val="tx1">
                    <a:lumMod val="95000"/>
                    <a:lumOff val="5000"/>
                  </a:schemeClr>
                </a:solidFill>
                <a:latin typeface="Courier New" pitchFamily="49" charset="0"/>
                <a:cs typeface="Courier New" pitchFamily="49" charset="0"/>
              </a:rPr>
              <a:t>req.startAsync</a:t>
            </a:r>
            <a:r>
              <a:rPr lang="en-US" sz="1200" dirty="0" smtClean="0">
                <a:solidFill>
                  <a:schemeClr val="tx1">
                    <a:lumMod val="95000"/>
                    <a:lumOff val="5000"/>
                  </a:schemeClr>
                </a:solidFill>
                <a:latin typeface="Courier New" pitchFamily="49" charset="0"/>
                <a:cs typeface="Courier New" pitchFamily="49" charset="0"/>
              </a:rPr>
              <a:t>();</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ServletOutputStream output = resp.getOutputStream();</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output.</a:t>
            </a:r>
            <a:r>
              <a:rPr lang="en-US" sz="1200" b="1" dirty="0" smtClean="0">
                <a:solidFill>
                  <a:schemeClr val="tx1">
                    <a:lumMod val="95000"/>
                    <a:lumOff val="5000"/>
                  </a:schemeClr>
                </a:solidFill>
                <a:latin typeface="Courier New" pitchFamily="49" charset="0"/>
                <a:cs typeface="Courier New" pitchFamily="49" charset="0"/>
              </a:rPr>
              <a:t>setWriteListener</a:t>
            </a:r>
            <a:r>
              <a:rPr lang="en-US" sz="1200" dirty="0" smtClean="0">
                <a:solidFill>
                  <a:schemeClr val="tx1">
                    <a:lumMod val="95000"/>
                    <a:lumOff val="5000"/>
                  </a:schemeClr>
                </a:solidFill>
                <a:latin typeface="Courier New" pitchFamily="49" charset="0"/>
                <a:cs typeface="Courier New" pitchFamily="49" charset="0"/>
              </a:rPr>
              <a:t>(new WriteListenerImpl(output, context));</a:t>
            </a:r>
          </a:p>
          <a:p>
            <a:pPr marL="0" indent="0">
              <a:spcBef>
                <a:spcPts val="0"/>
              </a:spcBef>
              <a:buNone/>
            </a:pPr>
            <a:endParaRPr lang="en-US" sz="1200" dirty="0" smtClean="0">
              <a:solidFill>
                <a:schemeClr val="tx1">
                  <a:lumMod val="95000"/>
                  <a:lumOff val="5000"/>
                </a:schemeClr>
              </a:solidFill>
              <a:latin typeface="Courier New" pitchFamily="49" charset="0"/>
              <a:cs typeface="Courier New" pitchFamily="49" charset="0"/>
            </a:endParaRP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public class WriteListenerImpl </a:t>
            </a:r>
            <a:r>
              <a:rPr lang="en-US" sz="1200" b="1" dirty="0" smtClean="0">
                <a:solidFill>
                  <a:schemeClr val="tx1">
                    <a:lumMod val="95000"/>
                    <a:lumOff val="5000"/>
                  </a:schemeClr>
                </a:solidFill>
                <a:latin typeface="Courier New" pitchFamily="49" charset="0"/>
                <a:cs typeface="Courier New" pitchFamily="49" charset="0"/>
              </a:rPr>
              <a:t>implements WriteListener </a:t>
            </a:r>
            <a:r>
              <a:rPr lang="en-US" sz="1200" dirty="0" smtClean="0">
                <a:solidFill>
                  <a:schemeClr val="tx1">
                    <a:lumMod val="95000"/>
                    <a:lumOff val="5000"/>
                  </a:schemeClr>
                </a:solidFill>
                <a:latin typeface="Courier New" pitchFamily="49" charset="0"/>
                <a:cs typeface="Courier New" pitchFamily="49" charset="0"/>
              </a:rPr>
              <a:t>{</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private ServletOutputStream output;</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private AsyncContext context;</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private byte[] buffer = new byte[1024 * 1024];</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private int count;</a:t>
            </a:r>
          </a:p>
          <a:p>
            <a:pPr marL="0" indent="0">
              <a:spcBef>
                <a:spcPts val="0"/>
              </a:spcBef>
              <a:buNone/>
            </a:pPr>
            <a:endParaRPr lang="en-US" sz="1200" dirty="0" smtClean="0">
              <a:solidFill>
                <a:schemeClr val="tx1">
                  <a:lumMod val="95000"/>
                  <a:lumOff val="5000"/>
                </a:schemeClr>
              </a:solidFill>
              <a:latin typeface="Courier New" pitchFamily="49" charset="0"/>
              <a:cs typeface="Courier New" pitchFamily="49" charset="0"/>
            </a:endParaRP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public WriteListenerImpl(ServletOutputStream output, AsyncContext context)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this.output = output;</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this.context = context;</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endParaRPr lang="en-US" sz="1200" dirty="0" smtClean="0">
              <a:solidFill>
                <a:schemeClr val="tx1">
                  <a:lumMod val="95000"/>
                  <a:lumOff val="5000"/>
                </a:schemeClr>
              </a:solidFill>
              <a:latin typeface="Courier New" pitchFamily="49" charset="0"/>
              <a:cs typeface="Courier New" pitchFamily="49" charset="0"/>
            </a:endParaRP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public void </a:t>
            </a:r>
            <a:r>
              <a:rPr lang="en-US" sz="1200" b="1" dirty="0" smtClean="0">
                <a:solidFill>
                  <a:schemeClr val="tx1">
                    <a:lumMod val="95000"/>
                    <a:lumOff val="5000"/>
                  </a:schemeClr>
                </a:solidFill>
                <a:latin typeface="Courier New" pitchFamily="49" charset="0"/>
                <a:cs typeface="Courier New" pitchFamily="49" charset="0"/>
              </a:rPr>
              <a:t>onWritePossible</a:t>
            </a: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try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while (output.isReady())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output.write(buffer);</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if (++count &gt; 1000)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context.complete();</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 catch (IOException e) {</a:t>
            </a:r>
            <a:r>
              <a:rPr lang="ru-RU" sz="1200" dirty="0" smtClean="0">
                <a:solidFill>
                  <a:schemeClr val="tx1">
                    <a:lumMod val="95000"/>
                    <a:lumOff val="5000"/>
                  </a:schemeClr>
                </a:solidFill>
                <a:latin typeface="Courier New" pitchFamily="49" charset="0"/>
                <a:cs typeface="Courier New" pitchFamily="49" charset="0"/>
              </a:rPr>
              <a:t> </a:t>
            </a:r>
            <a:r>
              <a:rPr lang="en-US" sz="1200" dirty="0" smtClean="0">
                <a:solidFill>
                  <a:schemeClr val="tx1">
                    <a:lumMod val="95000"/>
                    <a:lumOff val="5000"/>
                  </a:schemeClr>
                </a:solidFill>
                <a:latin typeface="Courier New" pitchFamily="49" charset="0"/>
                <a:cs typeface="Courier New" pitchFamily="49" charset="0"/>
              </a:rPr>
              <a:t>context.complete();</a:t>
            </a:r>
            <a:r>
              <a:rPr lang="ru-RU" sz="1200" dirty="0" smtClean="0">
                <a:solidFill>
                  <a:schemeClr val="tx1">
                    <a:lumMod val="95000"/>
                    <a:lumOff val="5000"/>
                  </a:schemeClr>
                </a:solidFill>
                <a:latin typeface="Courier New" pitchFamily="49" charset="0"/>
                <a:cs typeface="Courier New" pitchFamily="49" charset="0"/>
              </a:rPr>
              <a:t> </a:t>
            </a:r>
            <a:r>
              <a:rPr lang="en-US" sz="1200" dirty="0" smtClean="0">
                <a:solidFill>
                  <a:schemeClr val="tx1">
                    <a:lumMod val="95000"/>
                    <a:lumOff val="5000"/>
                  </a:schemeClr>
                </a:solidFill>
                <a:latin typeface="Courier New" pitchFamily="49" charset="0"/>
                <a:cs typeface="Courier New" pitchFamily="49" charset="0"/>
              </a:rPr>
              <a:t>}</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endParaRPr lang="en-US" sz="1200" dirty="0" smtClean="0">
              <a:solidFill>
                <a:schemeClr val="tx1">
                  <a:lumMod val="95000"/>
                  <a:lumOff val="5000"/>
                </a:schemeClr>
              </a:solidFill>
              <a:latin typeface="Courier New" pitchFamily="49" charset="0"/>
              <a:cs typeface="Courier New" pitchFamily="49" charset="0"/>
            </a:endParaRP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public void </a:t>
            </a:r>
            <a:r>
              <a:rPr lang="en-US" sz="1200" b="1" dirty="0" smtClean="0">
                <a:solidFill>
                  <a:schemeClr val="tx1">
                    <a:lumMod val="95000"/>
                    <a:lumOff val="5000"/>
                  </a:schemeClr>
                </a:solidFill>
                <a:latin typeface="Courier New" pitchFamily="49" charset="0"/>
                <a:cs typeface="Courier New" pitchFamily="49" charset="0"/>
              </a:rPr>
              <a:t>onError</a:t>
            </a:r>
            <a:r>
              <a:rPr lang="en-US" sz="1200" dirty="0" smtClean="0">
                <a:solidFill>
                  <a:schemeClr val="tx1">
                    <a:lumMod val="95000"/>
                    <a:lumOff val="5000"/>
                  </a:schemeClr>
                </a:solidFill>
                <a:latin typeface="Courier New" pitchFamily="49" charset="0"/>
                <a:cs typeface="Courier New" pitchFamily="49" charset="0"/>
              </a:rPr>
              <a:t>(Throwable thrwbl)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context.complete();</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en-US" dirty="0" smtClean="0"/>
              <a:t>Asynchronous Processing</a:t>
            </a:r>
            <a:endParaRPr lang="ru-RU" dirty="0"/>
          </a:p>
        </p:txBody>
      </p:sp>
      <p:sp>
        <p:nvSpPr>
          <p:cNvPr id="3" name="Содержимое 2"/>
          <p:cNvSpPr>
            <a:spLocks noGrp="1"/>
          </p:cNvSpPr>
          <p:nvPr>
            <p:ph idx="1"/>
          </p:nvPr>
        </p:nvSpPr>
        <p:spPr>
          <a:xfrm>
            <a:off x="457200" y="908720"/>
            <a:ext cx="8229600" cy="5472608"/>
          </a:xfrm>
        </p:spPr>
        <p:txBody>
          <a:bodyPr>
            <a:noAutofit/>
          </a:bodyPr>
          <a:lstStyle/>
          <a:p>
            <a:pPr marL="0" indent="0">
              <a:spcBef>
                <a:spcPts val="0"/>
              </a:spcBef>
              <a:buNone/>
            </a:pPr>
            <a:r>
              <a:rPr lang="en-US" sz="1400" dirty="0" smtClean="0">
                <a:solidFill>
                  <a:schemeClr val="tx1">
                    <a:lumMod val="95000"/>
                    <a:lumOff val="5000"/>
                  </a:schemeClr>
                </a:solidFill>
                <a:latin typeface="Courier New" pitchFamily="49" charset="0"/>
                <a:cs typeface="Courier New" pitchFamily="49" charset="0"/>
              </a:rPr>
              <a:t>AsyncContext context = </a:t>
            </a:r>
            <a:r>
              <a:rPr lang="en-US" sz="1400" b="1" dirty="0" smtClean="0">
                <a:solidFill>
                  <a:schemeClr val="tx1">
                    <a:lumMod val="95000"/>
                    <a:lumOff val="5000"/>
                  </a:schemeClr>
                </a:solidFill>
                <a:latin typeface="Courier New" pitchFamily="49" charset="0"/>
                <a:cs typeface="Courier New" pitchFamily="49" charset="0"/>
              </a:rPr>
              <a:t>req.startAsync</a:t>
            </a:r>
            <a:r>
              <a:rPr lang="en-US" sz="1400" dirty="0" smtClean="0">
                <a:solidFill>
                  <a:schemeClr val="tx1">
                    <a:lumMod val="95000"/>
                    <a:lumOff val="5000"/>
                  </a:schemeClr>
                </a:solidFill>
                <a:latin typeface="Courier New" pitchFamily="49" charset="0"/>
                <a:cs typeface="Courier New" pitchFamily="49" charset="0"/>
              </a:rPr>
              <a:t>();</a:t>
            </a:r>
          </a:p>
          <a:p>
            <a:pPr marL="0" indent="0">
              <a:spcBef>
                <a:spcPts val="0"/>
              </a:spcBef>
              <a:buNone/>
            </a:pPr>
            <a:endParaRPr lang="en-US" sz="1400" dirty="0" smtClean="0">
              <a:solidFill>
                <a:schemeClr val="tx1">
                  <a:lumMod val="95000"/>
                  <a:lumOff val="5000"/>
                </a:schemeClr>
              </a:solidFill>
              <a:latin typeface="Courier New" pitchFamily="49" charset="0"/>
              <a:cs typeface="Courier New" pitchFamily="49" charset="0"/>
            </a:endParaRPr>
          </a:p>
          <a:p>
            <a:pPr marL="0" indent="0">
              <a:spcBef>
                <a:spcPts val="0"/>
              </a:spcBef>
              <a:buNone/>
            </a:pPr>
            <a:r>
              <a:rPr lang="en-US" sz="1400" dirty="0" smtClean="0">
                <a:solidFill>
                  <a:schemeClr val="tx1">
                    <a:lumMod val="95000"/>
                    <a:lumOff val="5000"/>
                  </a:schemeClr>
                </a:solidFill>
                <a:latin typeface="Courier New" pitchFamily="49" charset="0"/>
                <a:cs typeface="Courier New" pitchFamily="49" charset="0"/>
              </a:rPr>
              <a:t>context.start(new Runnable() {</a:t>
            </a:r>
          </a:p>
          <a:p>
            <a:pPr marL="0" indent="0">
              <a:spcBef>
                <a:spcPts val="0"/>
              </a:spcBef>
              <a:buNone/>
            </a:pPr>
            <a:r>
              <a:rPr lang="en-US" sz="1400" dirty="0" smtClean="0">
                <a:solidFill>
                  <a:schemeClr val="tx1">
                    <a:lumMod val="95000"/>
                    <a:lumOff val="5000"/>
                  </a:schemeClr>
                </a:solidFill>
                <a:latin typeface="Courier New" pitchFamily="49" charset="0"/>
                <a:cs typeface="Courier New" pitchFamily="49" charset="0"/>
              </a:rPr>
              <a:t>    public void run() {</a:t>
            </a:r>
          </a:p>
          <a:p>
            <a:pPr marL="0" indent="0">
              <a:spcBef>
                <a:spcPts val="0"/>
              </a:spcBef>
              <a:buNone/>
            </a:pPr>
            <a:r>
              <a:rPr lang="en-US" sz="1400" dirty="0" smtClean="0">
                <a:solidFill>
                  <a:schemeClr val="tx1">
                    <a:lumMod val="95000"/>
                    <a:lumOff val="5000"/>
                  </a:schemeClr>
                </a:solidFill>
                <a:latin typeface="Courier New" pitchFamily="49" charset="0"/>
                <a:cs typeface="Courier New" pitchFamily="49" charset="0"/>
              </a:rPr>
              <a:t>        String param = context.getRequest().getParameter("param");</a:t>
            </a:r>
          </a:p>
          <a:p>
            <a:pPr marL="0" indent="0">
              <a:spcBef>
                <a:spcPts val="0"/>
              </a:spcBef>
              <a:buNone/>
            </a:pPr>
            <a:r>
              <a:rPr lang="en-US" sz="1400" dirty="0" smtClean="0">
                <a:solidFill>
                  <a:schemeClr val="tx1">
                    <a:lumMod val="95000"/>
                    <a:lumOff val="5000"/>
                  </a:schemeClr>
                </a:solidFill>
                <a:latin typeface="Courier New" pitchFamily="49" charset="0"/>
                <a:cs typeface="Courier New" pitchFamily="49" charset="0"/>
              </a:rPr>
              <a:t>        HttpServletResponse response = </a:t>
            </a:r>
          </a:p>
          <a:p>
            <a:pPr marL="0" indent="0">
              <a:spcBef>
                <a:spcPts val="0"/>
              </a:spcBef>
              <a:buNone/>
            </a:pPr>
            <a:r>
              <a:rPr lang="en-US" sz="1400" dirty="0" smtClean="0">
                <a:solidFill>
                  <a:schemeClr val="tx1">
                    <a:lumMod val="95000"/>
                    <a:lumOff val="5000"/>
                  </a:schemeClr>
                </a:solidFill>
                <a:latin typeface="Courier New" pitchFamily="49" charset="0"/>
                <a:cs typeface="Courier New" pitchFamily="49" charset="0"/>
              </a:rPr>
              <a:t>            (HttpServletResponse) context.getResponse();</a:t>
            </a:r>
          </a:p>
          <a:p>
            <a:pPr marL="0" indent="0">
              <a:spcBef>
                <a:spcPts val="0"/>
              </a:spcBef>
              <a:buNone/>
            </a:pPr>
            <a:r>
              <a:rPr lang="en-US" sz="1400" dirty="0" smtClean="0">
                <a:solidFill>
                  <a:schemeClr val="tx1">
                    <a:lumMod val="95000"/>
                    <a:lumOff val="5000"/>
                  </a:schemeClr>
                </a:solidFill>
                <a:latin typeface="Courier New" pitchFamily="49" charset="0"/>
                <a:cs typeface="Courier New" pitchFamily="49" charset="0"/>
              </a:rPr>
              <a:t>        // ... print to the response ...</a:t>
            </a:r>
          </a:p>
          <a:p>
            <a:pPr marL="0" indent="0">
              <a:spcBef>
                <a:spcPts val="0"/>
              </a:spcBef>
              <a:buNone/>
            </a:pPr>
            <a:r>
              <a:rPr lang="en-US" sz="1400" dirty="0" smtClean="0">
                <a:solidFill>
                  <a:schemeClr val="tx1">
                    <a:lumMod val="95000"/>
                    <a:lumOff val="5000"/>
                  </a:schemeClr>
                </a:solidFill>
                <a:latin typeface="Courier New" pitchFamily="49" charset="0"/>
                <a:cs typeface="Courier New" pitchFamily="49" charset="0"/>
              </a:rPr>
              <a:t>        context.complete();</a:t>
            </a:r>
          </a:p>
          <a:p>
            <a:pPr marL="0" indent="0">
              <a:spcBef>
                <a:spcPts val="0"/>
              </a:spcBef>
              <a:buNone/>
            </a:pPr>
            <a:r>
              <a:rPr lang="en-US" sz="1400" dirty="0" smtClean="0">
                <a:solidFill>
                  <a:schemeClr val="tx1">
                    <a:lumMod val="95000"/>
                    <a:lumOff val="5000"/>
                  </a:schemeClr>
                </a:solidFill>
                <a:latin typeface="Courier New" pitchFamily="49" charset="0"/>
                <a:cs typeface="Courier New" pitchFamily="49" charset="0"/>
              </a:rPr>
              <a:t>    }</a:t>
            </a:r>
          </a:p>
          <a:p>
            <a:pPr marL="0" indent="0">
              <a:spcBef>
                <a:spcPts val="0"/>
              </a:spcBef>
              <a:buNone/>
            </a:pPr>
            <a:r>
              <a:rPr lang="en-US" sz="1400" dirty="0" smtClean="0">
                <a:solidFill>
                  <a:schemeClr val="tx1">
                    <a:lumMod val="95000"/>
                    <a:lumOff val="5000"/>
                  </a:schemeClr>
                </a:solidFill>
                <a:latin typeface="Courier New" pitchFamily="49" charset="0"/>
                <a:cs typeface="Courier New" pitchFamily="49" charset="0"/>
              </a:rPr>
              <a:t>});</a:t>
            </a:r>
          </a:p>
          <a:p>
            <a:pPr marL="0" indent="0">
              <a:spcBef>
                <a:spcPts val="0"/>
              </a:spcBef>
              <a:buNone/>
            </a:pPr>
            <a:endParaRPr lang="en-US" sz="1400" dirty="0" smtClean="0">
              <a:solidFill>
                <a:schemeClr val="tx1">
                  <a:lumMod val="95000"/>
                  <a:lumOff val="5000"/>
                </a:schemeClr>
              </a:solidFill>
              <a:latin typeface="Courier New" pitchFamily="49" charset="0"/>
              <a:cs typeface="Courier New" pitchFamily="49" charset="0"/>
            </a:endParaRPr>
          </a:p>
          <a:p>
            <a:pPr marL="0" indent="0">
              <a:spcBef>
                <a:spcPts val="0"/>
              </a:spcBef>
              <a:buNone/>
            </a:pPr>
            <a:r>
              <a:rPr lang="en-US" sz="1400" dirty="0" smtClean="0">
                <a:solidFill>
                  <a:schemeClr val="bg1">
                    <a:lumMod val="50000"/>
                  </a:schemeClr>
                </a:solidFill>
              </a:rPr>
              <a:t>These scenarios represent blocking operations that limit the scalability of web applications. Asynchronous processing refers to assigning these blocking operations to a new thread and retuning the thread associated with the request immediately to the container.</a:t>
            </a:r>
            <a:endParaRPr lang="ru-RU" sz="1400" dirty="0" smtClean="0">
              <a:solidFill>
                <a:schemeClr val="bg1">
                  <a:lumMod val="50000"/>
                </a:schemeClr>
              </a:solidFill>
            </a:endParaRPr>
          </a:p>
          <a:p>
            <a:pPr marL="0" indent="0">
              <a:spcBef>
                <a:spcPts val="0"/>
              </a:spcBef>
              <a:buNone/>
            </a:pPr>
            <a:endParaRPr lang="ru-RU" sz="1400" dirty="0" smtClean="0">
              <a:solidFill>
                <a:schemeClr val="bg1">
                  <a:lumMod val="50000"/>
                </a:schemeClr>
              </a:solidFill>
              <a:latin typeface="Courier New" pitchFamily="49" charset="0"/>
              <a:cs typeface="Courier New" pitchFamily="49" charset="0"/>
            </a:endParaRPr>
          </a:p>
          <a:p>
            <a:pPr marL="0" indent="0">
              <a:spcBef>
                <a:spcPts val="0"/>
              </a:spcBef>
              <a:buNone/>
            </a:pP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Также есть другие возможности типа </a:t>
            </a:r>
            <a:r>
              <a:rPr lang="en-US" sz="1400" dirty="0" smtClean="0">
                <a:solidFill>
                  <a:schemeClr val="bg1">
                    <a:lumMod val="50000"/>
                  </a:schemeClr>
                </a:solidFill>
                <a:latin typeface="Courier New" pitchFamily="49" charset="0"/>
                <a:cs typeface="Courier New" pitchFamily="49" charset="0"/>
              </a:rPr>
              <a:t>HTTP/2 push, Upgrade Processing, Trailer header fields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ru-RU" dirty="0" smtClean="0"/>
              <a:t>Литература</a:t>
            </a:r>
            <a:endParaRPr lang="ru-RU" dirty="0"/>
          </a:p>
        </p:txBody>
      </p:sp>
      <p:sp>
        <p:nvSpPr>
          <p:cNvPr id="3" name="Содержимое 2"/>
          <p:cNvSpPr>
            <a:spLocks noGrp="1"/>
          </p:cNvSpPr>
          <p:nvPr>
            <p:ph idx="1"/>
          </p:nvPr>
        </p:nvSpPr>
        <p:spPr>
          <a:xfrm>
            <a:off x="457200" y="1124744"/>
            <a:ext cx="8229600" cy="5256584"/>
          </a:xfrm>
        </p:spPr>
        <p:txBody>
          <a:bodyPr>
            <a:noAutofit/>
          </a:bodyPr>
          <a:lstStyle/>
          <a:p>
            <a:pPr>
              <a:spcBef>
                <a:spcPts val="0"/>
              </a:spcBef>
            </a:pPr>
            <a:r>
              <a:rPr lang="en-US" sz="1800" dirty="0" smtClean="0">
                <a:solidFill>
                  <a:schemeClr val="tx1">
                    <a:lumMod val="95000"/>
                    <a:lumOff val="5000"/>
                  </a:schemeClr>
                </a:solidFill>
                <a:latin typeface="Courier New" pitchFamily="49" charset="0"/>
                <a:cs typeface="Courier New" pitchFamily="49" charset="0"/>
              </a:rPr>
              <a:t>https://docs.oracle.com/cd/E19226-01/820-7627/index.html</a:t>
            </a:r>
            <a:r>
              <a:rPr lang="ru-RU" sz="1800" dirty="0" smtClean="0">
                <a:solidFill>
                  <a:schemeClr val="tx1">
                    <a:lumMod val="95000"/>
                    <a:lumOff val="5000"/>
                  </a:schemeClr>
                </a:solidFill>
                <a:latin typeface="Courier New" pitchFamily="49" charset="0"/>
                <a:cs typeface="Courier New" pitchFamily="49" charset="0"/>
              </a:rPr>
              <a:t> (</a:t>
            </a:r>
            <a:r>
              <a:rPr lang="en-US" sz="1800" dirty="0" smtClean="0">
                <a:latin typeface="Courier New" pitchFamily="49" charset="0"/>
                <a:cs typeface="Courier New" pitchFamily="49" charset="0"/>
              </a:rPr>
              <a:t>The Java EE 6 Tutorial</a:t>
            </a:r>
            <a:r>
              <a:rPr lang="ru-RU" sz="1800" dirty="0" smtClean="0">
                <a:latin typeface="Courier New" pitchFamily="49" charset="0"/>
                <a:cs typeface="Courier New" pitchFamily="49" charset="0"/>
              </a:rPr>
              <a:t>)</a:t>
            </a:r>
          </a:p>
          <a:p>
            <a:pPr>
              <a:spcBef>
                <a:spcPts val="0"/>
              </a:spcBef>
            </a:pPr>
            <a:r>
              <a:rPr lang="en-US" sz="1800" dirty="0" smtClean="0">
                <a:solidFill>
                  <a:schemeClr val="tx1">
                    <a:lumMod val="95000"/>
                    <a:lumOff val="5000"/>
                  </a:schemeClr>
                </a:solidFill>
                <a:latin typeface="Courier New" pitchFamily="49" charset="0"/>
                <a:cs typeface="Courier New" pitchFamily="49" charset="0"/>
              </a:rPr>
              <a:t>https://docs.oracle.com/javaee/7/index.html</a:t>
            </a:r>
            <a:r>
              <a:rPr lang="ru-RU" sz="1800" dirty="0" smtClean="0">
                <a:solidFill>
                  <a:schemeClr val="tx1">
                    <a:lumMod val="95000"/>
                    <a:lumOff val="5000"/>
                  </a:schemeClr>
                </a:solidFill>
                <a:latin typeface="Courier New" pitchFamily="49" charset="0"/>
                <a:cs typeface="Courier New" pitchFamily="49" charset="0"/>
              </a:rPr>
              <a:t> </a:t>
            </a:r>
            <a:br>
              <a:rPr lang="ru-RU" sz="1800" dirty="0" smtClean="0">
                <a:solidFill>
                  <a:schemeClr val="tx1">
                    <a:lumMod val="95000"/>
                    <a:lumOff val="5000"/>
                  </a:schemeClr>
                </a:solidFill>
                <a:latin typeface="Courier New" pitchFamily="49" charset="0"/>
                <a:cs typeface="Courier New" pitchFamily="49" charset="0"/>
              </a:rPr>
            </a:br>
            <a:r>
              <a:rPr lang="ru-RU" sz="1800" dirty="0" smtClean="0">
                <a:solidFill>
                  <a:schemeClr val="tx1">
                    <a:lumMod val="95000"/>
                    <a:lumOff val="5000"/>
                  </a:schemeClr>
                </a:solidFill>
                <a:latin typeface="Courier New" pitchFamily="49" charset="0"/>
                <a:cs typeface="Courier New" pitchFamily="49" charset="0"/>
              </a:rPr>
              <a:t>(</a:t>
            </a:r>
            <a:r>
              <a:rPr lang="fr-FR" sz="1800" dirty="0" smtClean="0">
                <a:latin typeface="Courier New" pitchFamily="49" charset="0"/>
                <a:cs typeface="Courier New" pitchFamily="49" charset="0"/>
              </a:rPr>
              <a:t>Java Platform, Enterprise Edition (Java EE) 7</a:t>
            </a:r>
            <a:r>
              <a:rPr lang="ru-RU" sz="1800" dirty="0" smtClean="0">
                <a:latin typeface="Courier New" pitchFamily="49" charset="0"/>
                <a:cs typeface="Courier New" pitchFamily="49" charset="0"/>
              </a:rPr>
              <a:t>)</a:t>
            </a:r>
          </a:p>
          <a:p>
            <a:pPr>
              <a:spcBef>
                <a:spcPts val="0"/>
              </a:spcBef>
            </a:pPr>
            <a:r>
              <a:rPr lang="en-US" sz="1800" dirty="0" smtClean="0">
                <a:solidFill>
                  <a:schemeClr val="tx1">
                    <a:lumMod val="95000"/>
                    <a:lumOff val="5000"/>
                  </a:schemeClr>
                </a:solidFill>
                <a:latin typeface="Courier New" pitchFamily="49" charset="0"/>
                <a:cs typeface="Courier New" pitchFamily="49" charset="0"/>
              </a:rPr>
              <a:t>https://www.logicbig.com/tutorials/java-ee-tutorial.html</a:t>
            </a:r>
            <a:r>
              <a:rPr lang="ru-RU" sz="1800" dirty="0" smtClean="0">
                <a:solidFill>
                  <a:schemeClr val="tx1">
                    <a:lumMod val="95000"/>
                    <a:lumOff val="5000"/>
                  </a:schemeClr>
                </a:solidFill>
                <a:latin typeface="Courier New" pitchFamily="49" charset="0"/>
                <a:cs typeface="Courier New" pitchFamily="49" charset="0"/>
              </a:rPr>
              <a:t/>
            </a:r>
            <a:br>
              <a:rPr lang="ru-RU" sz="1800" dirty="0" smtClean="0">
                <a:solidFill>
                  <a:schemeClr val="tx1">
                    <a:lumMod val="95000"/>
                    <a:lumOff val="5000"/>
                  </a:schemeClr>
                </a:solidFill>
                <a:latin typeface="Courier New" pitchFamily="49" charset="0"/>
                <a:cs typeface="Courier New" pitchFamily="49" charset="0"/>
              </a:rPr>
            </a:br>
            <a:r>
              <a:rPr lang="ru-RU" sz="1800" dirty="0" smtClean="0">
                <a:solidFill>
                  <a:schemeClr val="tx1">
                    <a:lumMod val="95000"/>
                    <a:lumOff val="5000"/>
                  </a:schemeClr>
                </a:solidFill>
                <a:latin typeface="Courier New" pitchFamily="49" charset="0"/>
                <a:cs typeface="Courier New" pitchFamily="49" charset="0"/>
              </a:rPr>
              <a:t>(</a:t>
            </a:r>
            <a:r>
              <a:rPr lang="en-US" sz="1800" dirty="0" smtClean="0">
                <a:solidFill>
                  <a:schemeClr val="tx1">
                    <a:lumMod val="95000"/>
                    <a:lumOff val="5000"/>
                  </a:schemeClr>
                </a:solidFill>
                <a:latin typeface="Courier New" pitchFamily="49" charset="0"/>
                <a:cs typeface="Courier New" pitchFamily="49" charset="0"/>
              </a:rPr>
              <a:t>LogicBig </a:t>
            </a:r>
            <a:r>
              <a:rPr lang="en-US" sz="1800" dirty="0" smtClean="0">
                <a:latin typeface="Courier New" pitchFamily="49" charset="0"/>
                <a:cs typeface="Courier New" pitchFamily="49" charset="0"/>
              </a:rPr>
              <a:t>Java EE Tutorials</a:t>
            </a:r>
            <a:r>
              <a:rPr lang="ru-RU" sz="1800" dirty="0" smtClean="0">
                <a:latin typeface="Courier New" pitchFamily="49" charset="0"/>
                <a:cs typeface="Courier New" pitchFamily="49" charset="0"/>
              </a:rPr>
              <a:t>)</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solidFill>
                  <a:schemeClr val="bg1">
                    <a:lumMod val="50000"/>
                  </a:schemeClr>
                </a:solidFill>
                <a:latin typeface="Courier New" pitchFamily="49" charset="0"/>
                <a:cs typeface="Courier New" pitchFamily="49" charset="0"/>
              </a:rPr>
              <a:t>Core Java Tutorials</a:t>
            </a:r>
            <a:br>
              <a:rPr lang="en-US" sz="1800" dirty="0" smtClean="0">
                <a:solidFill>
                  <a:schemeClr val="bg1">
                    <a:lumMod val="50000"/>
                  </a:schemeClr>
                </a:solidFill>
                <a:latin typeface="Courier New" pitchFamily="49" charset="0"/>
                <a:cs typeface="Courier New" pitchFamily="49" charset="0"/>
              </a:rPr>
            </a:br>
            <a:r>
              <a:rPr lang="en-US" sz="1800" dirty="0" smtClean="0">
                <a:solidFill>
                  <a:schemeClr val="bg1">
                    <a:lumMod val="50000"/>
                  </a:schemeClr>
                </a:solidFill>
                <a:latin typeface="Courier New" pitchFamily="49" charset="0"/>
                <a:cs typeface="Courier New" pitchFamily="49" charset="0"/>
              </a:rPr>
              <a:t>Apache Maven Tutorials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HttpServletRequest (2)</a:t>
            </a:r>
            <a:endParaRPr lang="ru-RU" dirty="0"/>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600"/>
              </a:spcBef>
              <a:buNone/>
            </a:pPr>
            <a:r>
              <a:rPr lang="en-US" sz="1400" dirty="0" smtClean="0">
                <a:latin typeface="Courier New" pitchFamily="49" charset="0"/>
                <a:cs typeface="Courier New" pitchFamily="49" charset="0"/>
              </a:rPr>
              <a:t>@WebServlet("/base/*") </a:t>
            </a:r>
            <a:r>
              <a:rPr lang="en-US" sz="1400" dirty="0" smtClean="0">
                <a:solidFill>
                  <a:schemeClr val="bg1">
                    <a:lumMod val="50000"/>
                  </a:schemeClr>
                </a:solidFill>
                <a:latin typeface="Courier New" pitchFamily="49" charset="0"/>
                <a:cs typeface="Courier New" pitchFamily="49" charset="0"/>
              </a:rPr>
              <a:t>// /base </a:t>
            </a:r>
            <a:r>
              <a:rPr lang="ru-RU" sz="1400" dirty="0" smtClean="0">
                <a:solidFill>
                  <a:schemeClr val="bg1">
                    <a:lumMod val="50000"/>
                  </a:schemeClr>
                </a:solidFill>
                <a:latin typeface="Courier New" pitchFamily="49" charset="0"/>
                <a:cs typeface="Courier New" pitchFamily="49" charset="0"/>
              </a:rPr>
              <a:t>тоже перехватит</a:t>
            </a:r>
            <a:endParaRPr lang="en-US" sz="1400" dirty="0" smtClean="0">
              <a:solidFill>
                <a:schemeClr val="bg1">
                  <a:lumMod val="50000"/>
                </a:schemeClr>
              </a:solidFill>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http://localhost:8080/application/base</a:t>
            </a:r>
            <a:r>
              <a:rPr lang="en-US" sz="1400" dirty="0" smtClean="0">
                <a:solidFill>
                  <a:schemeClr val="tx1">
                    <a:lumMod val="95000"/>
                    <a:lumOff val="5000"/>
                  </a:schemeClr>
                </a:solidFill>
                <a:latin typeface="Courier New" pitchFamily="49" charset="0"/>
                <a:cs typeface="Courier New" pitchFamily="49" charset="0"/>
              </a:rPr>
              <a:t>/ad</a:t>
            </a:r>
            <a:r>
              <a:rPr lang="en-US" sz="1400" dirty="0" smtClean="0">
                <a:latin typeface="Courier New" pitchFamily="49" charset="0"/>
                <a:cs typeface="Courier New" pitchFamily="49" charset="0"/>
              </a:rPr>
              <a:t>?param1=v1&amp;param2=v2</a:t>
            </a:r>
            <a:r>
              <a:rPr lang="en-US" sz="1400" dirty="0" smtClean="0">
                <a:solidFill>
                  <a:schemeClr val="bg1">
                    <a:lumMod val="50000"/>
                  </a:schemeClr>
                </a:solidFill>
                <a:latin typeface="Courier New" pitchFamily="49" charset="0"/>
                <a:cs typeface="Courier New" pitchFamily="49" charset="0"/>
              </a:rPr>
              <a:t>#ghg</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String getMethod();           </a:t>
            </a:r>
            <a:r>
              <a:rPr lang="en-US" sz="1400" dirty="0" smtClean="0">
                <a:solidFill>
                  <a:schemeClr val="bg1">
                    <a:lumMod val="50000"/>
                  </a:schemeClr>
                </a:solidFill>
                <a:latin typeface="Courier New" pitchFamily="49" charset="0"/>
                <a:cs typeface="Courier New" pitchFamily="49" charset="0"/>
              </a:rPr>
              <a:t>// GET, POST, ...</a:t>
            </a:r>
          </a:p>
          <a:p>
            <a:pPr marL="0" indent="0">
              <a:spcBef>
                <a:spcPts val="600"/>
              </a:spcBef>
              <a:buNone/>
            </a:pPr>
            <a:r>
              <a:rPr lang="en-US" sz="1400" dirty="0" smtClean="0">
                <a:latin typeface="Courier New" pitchFamily="49" charset="0"/>
                <a:cs typeface="Courier New" pitchFamily="49" charset="0"/>
              </a:rPr>
              <a:t>String getContextPath();      </a:t>
            </a:r>
            <a:r>
              <a:rPr lang="en-US" sz="1400" dirty="0" smtClean="0">
                <a:solidFill>
                  <a:schemeClr val="bg1">
                    <a:lumMod val="50000"/>
                  </a:schemeClr>
                </a:solidFill>
                <a:latin typeface="Courier New" pitchFamily="49" charset="0"/>
                <a:cs typeface="Courier New" pitchFamily="49" charset="0"/>
              </a:rPr>
              <a:t>// /application</a:t>
            </a:r>
          </a:p>
          <a:p>
            <a:pPr marL="0" indent="0">
              <a:spcBef>
                <a:spcPts val="600"/>
              </a:spcBef>
              <a:buNone/>
            </a:pPr>
            <a:r>
              <a:rPr lang="en-US" sz="1400" dirty="0" smtClean="0">
                <a:latin typeface="Courier New" pitchFamily="49" charset="0"/>
                <a:cs typeface="Courier New" pitchFamily="49" charset="0"/>
              </a:rPr>
              <a:t>String getServletPath();      </a:t>
            </a:r>
            <a:r>
              <a:rPr lang="en-US" sz="1400" dirty="0" smtClean="0">
                <a:solidFill>
                  <a:schemeClr val="bg1">
                    <a:lumMod val="50000"/>
                  </a:schemeClr>
                </a:solidFill>
                <a:latin typeface="Courier New" pitchFamily="49" charset="0"/>
                <a:cs typeface="Courier New" pitchFamily="49" charset="0"/>
              </a:rPr>
              <a:t>// /base</a:t>
            </a:r>
          </a:p>
          <a:p>
            <a:pPr marL="0" indent="0">
              <a:spcBef>
                <a:spcPts val="600"/>
              </a:spcBef>
              <a:buNone/>
            </a:pPr>
            <a:r>
              <a:rPr lang="en-US" sz="1400" dirty="0" smtClean="0">
                <a:latin typeface="Courier New" pitchFamily="49" charset="0"/>
                <a:cs typeface="Courier New" pitchFamily="49" charset="0"/>
              </a:rPr>
              <a:t>String getPathInfo();         </a:t>
            </a:r>
            <a:r>
              <a:rPr lang="en-US" sz="1400" dirty="0" smtClean="0">
                <a:solidFill>
                  <a:schemeClr val="bg1">
                    <a:lumMod val="50000"/>
                  </a:schemeClr>
                </a:solidFill>
                <a:latin typeface="Courier New" pitchFamily="49" charset="0"/>
                <a:cs typeface="Courier New" pitchFamily="49" charset="0"/>
              </a:rPr>
              <a:t>// /ad</a:t>
            </a:r>
          </a:p>
          <a:p>
            <a:pPr marL="0" indent="0">
              <a:spcBef>
                <a:spcPts val="600"/>
              </a:spcBef>
              <a:buNone/>
            </a:pPr>
            <a:r>
              <a:rPr lang="en-US" sz="1400" dirty="0" smtClean="0">
                <a:latin typeface="Courier New" pitchFamily="49" charset="0"/>
                <a:cs typeface="Courier New" pitchFamily="49" charset="0"/>
              </a:rPr>
              <a:t>String getQueryString();      </a:t>
            </a:r>
            <a:r>
              <a:rPr lang="en-US" sz="1400" dirty="0" smtClean="0">
                <a:solidFill>
                  <a:schemeClr val="bg1">
                    <a:lumMod val="50000"/>
                  </a:schemeClr>
                </a:solidFill>
                <a:latin typeface="Courier New" pitchFamily="49" charset="0"/>
                <a:cs typeface="Courier New" pitchFamily="49" charset="0"/>
              </a:rPr>
              <a:t>// param1=v1&amp;param2=v2</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String getRequestURI();       </a:t>
            </a:r>
            <a:r>
              <a:rPr lang="en-US" sz="1400" dirty="0" smtClean="0">
                <a:solidFill>
                  <a:schemeClr val="bg1">
                    <a:lumMod val="50000"/>
                  </a:schemeClr>
                </a:solidFill>
                <a:latin typeface="Courier New" pitchFamily="49" charset="0"/>
                <a:cs typeface="Courier New" pitchFamily="49" charset="0"/>
              </a:rPr>
              <a:t>// /application/base/ad</a:t>
            </a:r>
          </a:p>
          <a:p>
            <a:pPr marL="0" indent="0">
              <a:spcBef>
                <a:spcPts val="600"/>
              </a:spcBef>
              <a:buNone/>
            </a:pPr>
            <a:r>
              <a:rPr lang="en-US" sz="1400" dirty="0" smtClean="0">
                <a:latin typeface="Courier New" pitchFamily="49" charset="0"/>
                <a:cs typeface="Courier New" pitchFamily="49" charset="0"/>
              </a:rPr>
              <a:t>StringBuffer getRequestURL(); </a:t>
            </a:r>
            <a:r>
              <a:rPr lang="en-US" sz="1400" dirty="0" smtClean="0">
                <a:solidFill>
                  <a:schemeClr val="bg1">
                    <a:lumMod val="50000"/>
                  </a:schemeClr>
                </a:solidFill>
                <a:latin typeface="Courier New" pitchFamily="49" charset="0"/>
                <a:cs typeface="Courier New" pitchFamily="49" charset="0"/>
              </a:rPr>
              <a:t>// http://localhost:8080/application/base/ad</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String getParameter(String name);</a:t>
            </a:r>
          </a:p>
          <a:p>
            <a:pPr marL="0" indent="0">
              <a:spcBef>
                <a:spcPts val="600"/>
              </a:spcBef>
              <a:buNone/>
            </a:pPr>
            <a:r>
              <a:rPr lang="en-US" sz="1400" dirty="0" smtClean="0">
                <a:latin typeface="Courier New" pitchFamily="49" charset="0"/>
                <a:cs typeface="Courier New" pitchFamily="49" charset="0"/>
              </a:rPr>
              <a:t>Enumeration&lt;String&gt; getParameterNames();</a:t>
            </a:r>
          </a:p>
          <a:p>
            <a:pPr marL="0" indent="0">
              <a:spcBef>
                <a:spcPts val="600"/>
              </a:spcBef>
              <a:buNone/>
            </a:pPr>
            <a:r>
              <a:rPr lang="en-US" sz="1400" dirty="0" smtClean="0">
                <a:latin typeface="Courier New" pitchFamily="49" charset="0"/>
                <a:cs typeface="Courier New" pitchFamily="49" charset="0"/>
              </a:rPr>
              <a:t>String[] getParameterValues(String name);</a:t>
            </a:r>
          </a:p>
          <a:p>
            <a:pPr marL="0" indent="0">
              <a:spcBef>
                <a:spcPts val="600"/>
              </a:spcBef>
              <a:buNone/>
            </a:pPr>
            <a:r>
              <a:rPr lang="en-US" sz="1400" dirty="0" smtClean="0">
                <a:latin typeface="Courier New" pitchFamily="49" charset="0"/>
                <a:cs typeface="Courier New" pitchFamily="49" charset="0"/>
              </a:rPr>
              <a:t>Map&lt;String, String[]&gt; getParameterMap();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Http GET and POST</a:t>
            </a:r>
            <a:endParaRPr lang="ru-RU" dirty="0"/>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600"/>
              </a:spcBef>
              <a:buNone/>
            </a:pPr>
            <a:r>
              <a:rPr lang="en-US" sz="1400" dirty="0" smtClean="0">
                <a:latin typeface="Courier New" pitchFamily="49" charset="0"/>
                <a:cs typeface="Courier New" pitchFamily="49" charset="0"/>
              </a:rPr>
              <a:t>GET /index.php?login=Olga&amp;password=12345878 HTTP/1.1</a:t>
            </a:r>
          </a:p>
          <a:p>
            <a:pPr marL="0" indent="0">
              <a:spcBef>
                <a:spcPts val="600"/>
              </a:spcBef>
              <a:buNone/>
            </a:pPr>
            <a:r>
              <a:rPr lang="en-US" sz="1400" dirty="0" smtClean="0">
                <a:latin typeface="Courier New" pitchFamily="49" charset="0"/>
                <a:cs typeface="Courier New" pitchFamily="49" charset="0"/>
              </a:rPr>
              <a:t>Host: www.example.com</a:t>
            </a:r>
          </a:p>
          <a:p>
            <a:pPr marL="0" indent="0">
              <a:spcBef>
                <a:spcPts val="600"/>
              </a:spcBef>
              <a:buNone/>
            </a:pPr>
            <a:r>
              <a:rPr lang="en-US" sz="1400" dirty="0" smtClean="0">
                <a:latin typeface="Courier New" pitchFamily="49" charset="0"/>
                <a:cs typeface="Courier New" pitchFamily="49" charset="0"/>
              </a:rPr>
              <a:t>User-Agent: Mozilla/5.0 (X11; U; Linux i686; ru; rv:1.9b5) Gecko/2008050509 Firefox/3.0b5</a:t>
            </a:r>
          </a:p>
          <a:p>
            <a:pPr marL="0" indent="0">
              <a:spcBef>
                <a:spcPts val="600"/>
              </a:spcBef>
              <a:buNone/>
            </a:pPr>
            <a:r>
              <a:rPr lang="en-US" sz="1400" dirty="0" smtClean="0">
                <a:latin typeface="Courier New" pitchFamily="49" charset="0"/>
                <a:cs typeface="Courier New" pitchFamily="49" charset="0"/>
              </a:rPr>
              <a:t>Accept: text/html</a:t>
            </a:r>
          </a:p>
          <a:p>
            <a:pPr marL="0" indent="0">
              <a:spcBef>
                <a:spcPts val="600"/>
              </a:spcBef>
              <a:buNone/>
            </a:pPr>
            <a:r>
              <a:rPr lang="en-US" sz="1400" dirty="0" smtClean="0">
                <a:latin typeface="Courier New" pitchFamily="49" charset="0"/>
                <a:cs typeface="Courier New" pitchFamily="49" charset="0"/>
              </a:rPr>
              <a:t>Content-type: text/html; charset=utf-8</a:t>
            </a:r>
          </a:p>
          <a:p>
            <a:pPr marL="0" indent="0">
              <a:spcBef>
                <a:spcPts val="600"/>
              </a:spcBef>
              <a:buNone/>
            </a:pPr>
            <a:r>
              <a:rPr lang="en-US" sz="1400" dirty="0" smtClean="0">
                <a:latin typeface="Courier New" pitchFamily="49" charset="0"/>
                <a:cs typeface="Courier New" pitchFamily="49" charset="0"/>
              </a:rPr>
              <a:t>Date: Mon, 28 Oct 2024 17:56:04 GMT</a:t>
            </a:r>
          </a:p>
          <a:p>
            <a:pPr marL="0" indent="0">
              <a:spcBef>
                <a:spcPts val="600"/>
              </a:spcBef>
              <a:buNone/>
            </a:pPr>
            <a:r>
              <a:rPr lang="en-US" sz="1400" dirty="0" smtClean="0">
                <a:latin typeface="Courier New" pitchFamily="49" charset="0"/>
                <a:cs typeface="Courier New" pitchFamily="49" charset="0"/>
              </a:rPr>
              <a:t>Cookie: _ym_uid=1644865854836181363; _ga=GA1.1.1763313390.1644865854</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POST / HTTP/1.1</a:t>
            </a:r>
          </a:p>
          <a:p>
            <a:pPr marL="0" indent="0">
              <a:spcBef>
                <a:spcPts val="600"/>
              </a:spcBef>
              <a:buNone/>
            </a:pPr>
            <a:r>
              <a:rPr lang="en-US" sz="1400" dirty="0" smtClean="0">
                <a:latin typeface="Courier New" pitchFamily="49" charset="0"/>
                <a:cs typeface="Courier New" pitchFamily="49" charset="0"/>
              </a:rPr>
              <a:t>Host: www.example.com</a:t>
            </a:r>
          </a:p>
          <a:p>
            <a:pPr marL="0" indent="0">
              <a:spcBef>
                <a:spcPts val="600"/>
              </a:spcBef>
              <a:buNone/>
            </a:pPr>
            <a:r>
              <a:rPr lang="en-US" sz="1400" dirty="0" smtClean="0">
                <a:latin typeface="Courier New" pitchFamily="49" charset="0"/>
                <a:cs typeface="Courier New" pitchFamily="49" charset="0"/>
              </a:rPr>
              <a:t>. . .</a:t>
            </a:r>
          </a:p>
          <a:p>
            <a:pPr marL="0" indent="0">
              <a:spcBef>
                <a:spcPts val="600"/>
              </a:spcBef>
              <a:buNone/>
            </a:pPr>
            <a:r>
              <a:rPr lang="en-US" sz="1400" dirty="0" smtClean="0">
                <a:latin typeface="Courier New" pitchFamily="49" charset="0"/>
                <a:cs typeface="Courier New" pitchFamily="49" charset="0"/>
              </a:rPr>
              <a:t>Content-Type: application/x-www-form-urlencoded</a:t>
            </a:r>
          </a:p>
          <a:p>
            <a:pPr marL="0" indent="0">
              <a:spcBef>
                <a:spcPts val="600"/>
              </a:spcBef>
              <a:buNone/>
            </a:pPr>
            <a:r>
              <a:rPr lang="en-US" sz="1400" dirty="0" smtClean="0">
                <a:latin typeface="Courier New" pitchFamily="49" charset="0"/>
                <a:cs typeface="Courier New" pitchFamily="49" charset="0"/>
              </a:rPr>
              <a:t>Content-Length: 18</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login=Olga&amp;password=12345878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HttpServletRequest (3)</a:t>
            </a:r>
            <a:endParaRPr lang="ru-RU" dirty="0"/>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600"/>
              </a:spcBef>
              <a:buNone/>
            </a:pPr>
            <a:r>
              <a:rPr lang="en-US" sz="1400" dirty="0" smtClean="0">
                <a:latin typeface="Courier New" pitchFamily="49" charset="0"/>
                <a:cs typeface="Courier New" pitchFamily="49" charset="0"/>
              </a:rPr>
              <a:t>String getHeader(String name);</a:t>
            </a:r>
          </a:p>
          <a:p>
            <a:pPr marL="0" indent="0">
              <a:spcBef>
                <a:spcPts val="600"/>
              </a:spcBef>
              <a:buNone/>
            </a:pPr>
            <a:r>
              <a:rPr lang="en-US" sz="1400" dirty="0" smtClean="0">
                <a:latin typeface="Courier New" pitchFamily="49" charset="0"/>
                <a:cs typeface="Courier New" pitchFamily="49" charset="0"/>
              </a:rPr>
              <a:t>long getDateHeader(String name);</a:t>
            </a:r>
          </a:p>
          <a:p>
            <a:pPr marL="0" indent="0">
              <a:spcBef>
                <a:spcPts val="600"/>
              </a:spcBef>
              <a:buNone/>
            </a:pPr>
            <a:r>
              <a:rPr lang="en-US" sz="1400" dirty="0" smtClean="0">
                <a:latin typeface="Courier New" pitchFamily="49" charset="0"/>
                <a:cs typeface="Courier New" pitchFamily="49" charset="0"/>
              </a:rPr>
              <a:t>int getIntHeader(String name);</a:t>
            </a:r>
          </a:p>
          <a:p>
            <a:pPr marL="0" indent="0">
              <a:spcBef>
                <a:spcPts val="600"/>
              </a:spcBef>
              <a:buNone/>
            </a:pPr>
            <a:r>
              <a:rPr lang="en-US" sz="1400" dirty="0" smtClean="0">
                <a:latin typeface="Courier New" pitchFamily="49" charset="0"/>
                <a:cs typeface="Courier New" pitchFamily="49" charset="0"/>
              </a:rPr>
              <a:t>Enumeration&lt;String&gt; getHeaders(String name);</a:t>
            </a:r>
          </a:p>
          <a:p>
            <a:pPr marL="0" indent="0">
              <a:spcBef>
                <a:spcPts val="600"/>
              </a:spcBef>
              <a:buNone/>
            </a:pPr>
            <a:r>
              <a:rPr lang="en-US" sz="1400" dirty="0" smtClean="0">
                <a:latin typeface="Courier New" pitchFamily="49" charset="0"/>
                <a:cs typeface="Courier New" pitchFamily="49" charset="0"/>
              </a:rPr>
              <a:t>Enumeration&lt;String&gt; getHeaderNames();</a:t>
            </a:r>
            <a:endParaRPr lang="ru-RU" sz="1400" dirty="0" smtClean="0">
              <a:latin typeface="Courier New" pitchFamily="49" charset="0"/>
              <a:cs typeface="Courier New" pitchFamily="49" charset="0"/>
            </a:endParaRPr>
          </a:p>
          <a:p>
            <a:pPr marL="0" indent="0">
              <a:spcBef>
                <a:spcPts val="600"/>
              </a:spcBef>
              <a:buNone/>
            </a:pPr>
            <a:endParaRPr lang="ru-RU"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Cookie[] getCookies();</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String getCharacterEncoding();</a:t>
            </a:r>
          </a:p>
          <a:p>
            <a:pPr marL="0" indent="0">
              <a:spcBef>
                <a:spcPts val="600"/>
              </a:spcBef>
              <a:buNone/>
            </a:pPr>
            <a:r>
              <a:rPr lang="en-US" sz="1400" dirty="0" smtClean="0">
                <a:latin typeface="Courier New" pitchFamily="49" charset="0"/>
                <a:cs typeface="Courier New" pitchFamily="49" charset="0"/>
              </a:rPr>
              <a:t>void setCharacterEncoding(String env) throws UnsupportedEncodingException;</a:t>
            </a:r>
          </a:p>
          <a:p>
            <a:pPr marL="0" indent="0">
              <a:spcBef>
                <a:spcPts val="600"/>
              </a:spcBef>
              <a:buNone/>
            </a:pPr>
            <a:r>
              <a:rPr lang="en-US" sz="1400" dirty="0" smtClean="0">
                <a:latin typeface="Courier New" pitchFamily="49" charset="0"/>
                <a:cs typeface="Courier New" pitchFamily="49" charset="0"/>
              </a:rPr>
              <a:t>int getContentLength();</a:t>
            </a:r>
          </a:p>
          <a:p>
            <a:pPr marL="0" indent="0">
              <a:spcBef>
                <a:spcPts val="600"/>
              </a:spcBef>
              <a:buNone/>
            </a:pPr>
            <a:r>
              <a:rPr lang="en-US" sz="1400" dirty="0" smtClean="0">
                <a:latin typeface="Courier New" pitchFamily="49" charset="0"/>
                <a:cs typeface="Courier New" pitchFamily="49" charset="0"/>
              </a:rPr>
              <a:t>long getContentLengthLong();</a:t>
            </a:r>
          </a:p>
          <a:p>
            <a:pPr marL="0" indent="0">
              <a:spcBef>
                <a:spcPts val="600"/>
              </a:spcBef>
              <a:buNone/>
            </a:pPr>
            <a:r>
              <a:rPr lang="en-US" sz="1400" dirty="0" smtClean="0">
                <a:latin typeface="Courier New" pitchFamily="49" charset="0"/>
                <a:cs typeface="Courier New" pitchFamily="49" charset="0"/>
              </a:rPr>
              <a:t>String getContentType(); </a:t>
            </a:r>
            <a:r>
              <a:rPr lang="en-US" sz="1400" dirty="0" smtClean="0">
                <a:solidFill>
                  <a:schemeClr val="bg1">
                    <a:lumMod val="50000"/>
                  </a:schemeClr>
                </a:solidFill>
                <a:latin typeface="Courier New" pitchFamily="49" charset="0"/>
                <a:cs typeface="Courier New" pitchFamily="49" charset="0"/>
              </a:rPr>
              <a:t>//mime-type</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ServletInputStream getInputStream() throws IOException; </a:t>
            </a:r>
          </a:p>
          <a:p>
            <a:pPr marL="0" indent="0">
              <a:spcBef>
                <a:spcPts val="600"/>
              </a:spcBef>
              <a:buNone/>
            </a:pPr>
            <a:r>
              <a:rPr lang="en-US" sz="1400" dirty="0" smtClean="0">
                <a:latin typeface="Courier New" pitchFamily="49" charset="0"/>
                <a:cs typeface="Courier New" pitchFamily="49" charset="0"/>
              </a:rPr>
              <a:t>BufferedReader getReader() throws IOException;</a:t>
            </a:r>
          </a:p>
          <a:p>
            <a:pPr marL="0" indent="0">
              <a:spcBef>
                <a:spcPts val="600"/>
              </a:spcBef>
              <a:buNone/>
            </a:pPr>
            <a:r>
              <a:rPr lang="en-US" sz="1400" dirty="0" smtClean="0">
                <a:latin typeface="Courier New" pitchFamily="49" charset="0"/>
                <a:cs typeface="Courier New" pitchFamily="49" charset="0"/>
              </a:rPr>
              <a:t>	</a:t>
            </a:r>
          </a:p>
          <a:p>
            <a:pPr marL="0" indent="0">
              <a:spcBef>
                <a:spcPts val="600"/>
              </a:spcBef>
              <a:buNone/>
            </a:pPr>
            <a:endParaRPr lang="en-US" sz="1400" dirty="0" smtClean="0">
              <a:latin typeface="Courier New" pitchFamily="49" charset="0"/>
              <a:cs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HttpServletRequest (4)</a:t>
            </a:r>
            <a:endParaRPr lang="ru-RU" dirty="0"/>
          </a:p>
        </p:txBody>
      </p:sp>
      <p:sp>
        <p:nvSpPr>
          <p:cNvPr id="3" name="Содержимое 2"/>
          <p:cNvSpPr>
            <a:spLocks noGrp="1"/>
          </p:cNvSpPr>
          <p:nvPr>
            <p:ph idx="1"/>
          </p:nvPr>
        </p:nvSpPr>
        <p:spPr>
          <a:xfrm>
            <a:off x="457200" y="980728"/>
            <a:ext cx="8229600" cy="5400600"/>
          </a:xfrm>
        </p:spPr>
        <p:txBody>
          <a:bodyPr>
            <a:normAutofit/>
          </a:bodyPr>
          <a:lstStyle/>
          <a:p>
            <a:pPr marL="0" indent="0">
              <a:spcBef>
                <a:spcPts val="600"/>
              </a:spcBef>
              <a:buNone/>
            </a:pPr>
            <a:r>
              <a:rPr lang="en-US" sz="1400" dirty="0" smtClean="0">
                <a:latin typeface="Courier New" pitchFamily="49" charset="0"/>
                <a:cs typeface="Courier New" pitchFamily="49" charset="0"/>
              </a:rPr>
              <a:t>Object getAttribute(String name);</a:t>
            </a:r>
          </a:p>
          <a:p>
            <a:pPr marL="0" indent="0">
              <a:spcBef>
                <a:spcPts val="600"/>
              </a:spcBef>
              <a:buNone/>
            </a:pPr>
            <a:r>
              <a:rPr lang="en-US" sz="1400" dirty="0" smtClean="0">
                <a:latin typeface="Courier New" pitchFamily="49" charset="0"/>
                <a:cs typeface="Courier New" pitchFamily="49" charset="0"/>
              </a:rPr>
              <a:t>Enumeration&lt;String&gt; getAttributeNames();</a:t>
            </a:r>
          </a:p>
          <a:p>
            <a:pPr marL="0" indent="0">
              <a:spcBef>
                <a:spcPts val="600"/>
              </a:spcBef>
              <a:buNone/>
            </a:pPr>
            <a:r>
              <a:rPr lang="en-US" sz="1400" dirty="0" smtClean="0">
                <a:latin typeface="Courier New" pitchFamily="49" charset="0"/>
                <a:cs typeface="Courier New" pitchFamily="49" charset="0"/>
              </a:rPr>
              <a:t>void setAttribute(String name, Object o);</a:t>
            </a:r>
          </a:p>
          <a:p>
            <a:pPr marL="0" indent="0">
              <a:spcBef>
                <a:spcPts val="600"/>
              </a:spcBef>
              <a:buNone/>
            </a:pPr>
            <a:r>
              <a:rPr lang="en-US" sz="1400" dirty="0" smtClean="0">
                <a:latin typeface="Courier New" pitchFamily="49" charset="0"/>
                <a:cs typeface="Courier New" pitchFamily="49" charset="0"/>
              </a:rPr>
              <a:t>void removeAttribute(String name); 	</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ServletContext getServletContext(); </a:t>
            </a: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Есть в </a:t>
            </a:r>
            <a:r>
              <a:rPr lang="en-US" sz="1400" dirty="0" smtClean="0">
                <a:solidFill>
                  <a:schemeClr val="bg1">
                    <a:lumMod val="50000"/>
                  </a:schemeClr>
                </a:solidFill>
                <a:latin typeface="Courier New" pitchFamily="49" charset="0"/>
                <a:cs typeface="Courier New" pitchFamily="49" charset="0"/>
              </a:rPr>
              <a:t>HttpServlet</a:t>
            </a:r>
          </a:p>
          <a:p>
            <a:pPr marL="0" indent="0">
              <a:spcBef>
                <a:spcPts val="600"/>
              </a:spcBef>
              <a:buNone/>
            </a:pPr>
            <a:r>
              <a:rPr lang="en-US" sz="1400" dirty="0" smtClean="0">
                <a:solidFill>
                  <a:schemeClr val="bg1">
                    <a:lumMod val="50000"/>
                  </a:schemeClr>
                </a:solidFill>
                <a:latin typeface="Courier New" pitchFamily="49" charset="0"/>
                <a:cs typeface="Courier New" pitchFamily="49" charset="0"/>
              </a:rPr>
              <a:t>//</a:t>
            </a:r>
            <a:r>
              <a:rPr lang="ru-RU" sz="1400" dirty="0" smtClean="0">
                <a:solidFill>
                  <a:schemeClr val="bg1">
                    <a:lumMod val="50000"/>
                  </a:schemeClr>
                </a:solidFill>
                <a:latin typeface="Courier New" pitchFamily="49" charset="0"/>
                <a:cs typeface="Courier New" pitchFamily="49" charset="0"/>
              </a:rPr>
              <a:t>В </a:t>
            </a:r>
            <a:r>
              <a:rPr lang="en-US" sz="1400" dirty="0" smtClean="0">
                <a:solidFill>
                  <a:schemeClr val="bg1">
                    <a:lumMod val="50000"/>
                  </a:schemeClr>
                </a:solidFill>
                <a:latin typeface="Courier New" pitchFamily="49" charset="0"/>
                <a:cs typeface="Courier New" pitchFamily="49" charset="0"/>
              </a:rPr>
              <a:t>ServletContext </a:t>
            </a:r>
            <a:r>
              <a:rPr lang="ru-RU" sz="1400" dirty="0" smtClean="0">
                <a:solidFill>
                  <a:schemeClr val="bg1">
                    <a:lumMod val="50000"/>
                  </a:schemeClr>
                </a:solidFill>
                <a:latin typeface="Courier New" pitchFamily="49" charset="0"/>
                <a:cs typeface="Courier New" pitchFamily="49" charset="0"/>
              </a:rPr>
              <a:t>есть свои атрибуты (но они относятся к сервлету)</a:t>
            </a:r>
            <a:endParaRPr lang="en-US" sz="1400" dirty="0" smtClean="0">
              <a:solidFill>
                <a:schemeClr val="bg1">
                  <a:lumMod val="50000"/>
                </a:schemeClr>
              </a:solidFill>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dirty="0" smtClean="0"/>
              <a:t>HttpServletResponse</a:t>
            </a:r>
            <a:endParaRPr lang="ru-RU" dirty="0"/>
          </a:p>
        </p:txBody>
      </p:sp>
      <p:sp>
        <p:nvSpPr>
          <p:cNvPr id="3" name="Содержимое 2"/>
          <p:cNvSpPr>
            <a:spLocks noGrp="1"/>
          </p:cNvSpPr>
          <p:nvPr>
            <p:ph idx="1"/>
          </p:nvPr>
        </p:nvSpPr>
        <p:spPr>
          <a:xfrm>
            <a:off x="457200" y="980728"/>
            <a:ext cx="8229600" cy="5400600"/>
          </a:xfrm>
        </p:spPr>
        <p:txBody>
          <a:bodyPr>
            <a:noAutofit/>
          </a:bodyPr>
          <a:lstStyle/>
          <a:p>
            <a:pPr marL="0" indent="0">
              <a:spcBef>
                <a:spcPts val="600"/>
              </a:spcBef>
              <a:buNone/>
            </a:pPr>
            <a:r>
              <a:rPr lang="en-US" sz="1400" dirty="0" smtClean="0">
                <a:latin typeface="Courier New" pitchFamily="49" charset="0"/>
                <a:cs typeface="Courier New" pitchFamily="49" charset="0"/>
              </a:rPr>
              <a:t>public interface </a:t>
            </a:r>
            <a:r>
              <a:rPr lang="en-US" sz="1400" b="1" dirty="0" smtClean="0">
                <a:latin typeface="Courier New" pitchFamily="49" charset="0"/>
                <a:cs typeface="Courier New" pitchFamily="49" charset="0"/>
              </a:rPr>
              <a:t>HttpServletResponse</a:t>
            </a:r>
            <a:r>
              <a:rPr lang="en-US" sz="1400" dirty="0" smtClean="0">
                <a:latin typeface="Courier New" pitchFamily="49" charset="0"/>
                <a:cs typeface="Courier New" pitchFamily="49" charset="0"/>
              </a:rPr>
              <a:t> extends </a:t>
            </a:r>
            <a:r>
              <a:rPr lang="en-US" sz="1400" b="1" dirty="0" smtClean="0">
                <a:latin typeface="Courier New" pitchFamily="49" charset="0"/>
                <a:cs typeface="Courier New" pitchFamily="49" charset="0"/>
              </a:rPr>
              <a:t>ServletResponse</a:t>
            </a:r>
            <a:r>
              <a:rPr lang="en-US" sz="1400" dirty="0" smtClean="0">
                <a:latin typeface="Courier New" pitchFamily="49" charset="0"/>
                <a:cs typeface="Courier New" pitchFamily="49" charset="0"/>
              </a:rPr>
              <a:t> {</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String getHeader(String name); </a:t>
            </a:r>
          </a:p>
          <a:p>
            <a:pPr marL="0" indent="0">
              <a:spcBef>
                <a:spcPts val="600"/>
              </a:spcBef>
              <a:buNone/>
            </a:pPr>
            <a:r>
              <a:rPr lang="en-US" sz="1400" dirty="0" smtClean="0">
                <a:latin typeface="Courier New" pitchFamily="49" charset="0"/>
                <a:cs typeface="Courier New" pitchFamily="49" charset="0"/>
              </a:rPr>
              <a:t>Collection&lt;String&gt; getHeaders(String name); </a:t>
            </a:r>
          </a:p>
          <a:p>
            <a:pPr marL="0" indent="0">
              <a:spcBef>
                <a:spcPts val="600"/>
              </a:spcBef>
              <a:buNone/>
            </a:pPr>
            <a:r>
              <a:rPr lang="en-US" sz="1400" dirty="0" smtClean="0">
                <a:latin typeface="Courier New" pitchFamily="49" charset="0"/>
                <a:cs typeface="Courier New" pitchFamily="49" charset="0"/>
              </a:rPr>
              <a:t>Collection&lt;String&gt; getHeaderNames();</a:t>
            </a:r>
          </a:p>
          <a:p>
            <a:pPr marL="0" indent="0">
              <a:spcBef>
                <a:spcPts val="600"/>
              </a:spcBef>
              <a:buNone/>
            </a:pPr>
            <a:r>
              <a:rPr lang="en-US" sz="1400" dirty="0" smtClean="0">
                <a:latin typeface="Courier New" pitchFamily="49" charset="0"/>
                <a:cs typeface="Courier New" pitchFamily="49" charset="0"/>
              </a:rPr>
              <a:t>boolean containsHeader(String name);</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void setDateHeader(String name, long date);</a:t>
            </a:r>
          </a:p>
          <a:p>
            <a:pPr marL="0" indent="0">
              <a:spcBef>
                <a:spcPts val="600"/>
              </a:spcBef>
              <a:buNone/>
            </a:pPr>
            <a:r>
              <a:rPr lang="en-US" sz="1400" dirty="0" smtClean="0">
                <a:latin typeface="Courier New" pitchFamily="49" charset="0"/>
                <a:cs typeface="Courier New" pitchFamily="49" charset="0"/>
              </a:rPr>
              <a:t>void addDateHeader(String name, long date);</a:t>
            </a:r>
          </a:p>
          <a:p>
            <a:pPr marL="0" indent="0">
              <a:spcBef>
                <a:spcPts val="600"/>
              </a:spcBef>
              <a:buNone/>
            </a:pPr>
            <a:r>
              <a:rPr lang="en-US" sz="1400" dirty="0" smtClean="0">
                <a:latin typeface="Courier New" pitchFamily="49" charset="0"/>
                <a:cs typeface="Courier New" pitchFamily="49" charset="0"/>
              </a:rPr>
              <a:t>void setHeader(String name, String value);</a:t>
            </a:r>
          </a:p>
          <a:p>
            <a:pPr marL="0" indent="0">
              <a:spcBef>
                <a:spcPts val="600"/>
              </a:spcBef>
              <a:buNone/>
            </a:pPr>
            <a:r>
              <a:rPr lang="en-US" sz="1400" dirty="0" smtClean="0">
                <a:latin typeface="Courier New" pitchFamily="49" charset="0"/>
                <a:cs typeface="Courier New" pitchFamily="49" charset="0"/>
              </a:rPr>
              <a:t>void addHeader(String name, String value);</a:t>
            </a:r>
          </a:p>
          <a:p>
            <a:pPr marL="0" indent="0">
              <a:spcBef>
                <a:spcPts val="600"/>
              </a:spcBef>
              <a:buNone/>
            </a:pPr>
            <a:r>
              <a:rPr lang="en-US" sz="1400" dirty="0" smtClean="0">
                <a:latin typeface="Courier New" pitchFamily="49" charset="0"/>
                <a:cs typeface="Courier New" pitchFamily="49" charset="0"/>
              </a:rPr>
              <a:t>void setIntHeader(String name, int value);</a:t>
            </a:r>
          </a:p>
          <a:p>
            <a:pPr marL="0" indent="0">
              <a:spcBef>
                <a:spcPts val="600"/>
              </a:spcBef>
              <a:buNone/>
            </a:pPr>
            <a:r>
              <a:rPr lang="en-US" sz="1400" dirty="0" smtClean="0">
                <a:latin typeface="Courier New" pitchFamily="49" charset="0"/>
                <a:cs typeface="Courier New" pitchFamily="49" charset="0"/>
              </a:rPr>
              <a:t>void addIntHeader(String name, int value);</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void addCookie(Cookie cookie);</a:t>
            </a:r>
          </a:p>
          <a:p>
            <a:pPr marL="0" indent="0">
              <a:spcBef>
                <a:spcPts val="600"/>
              </a:spcBef>
              <a:buNone/>
            </a:pPr>
            <a:endParaRPr lang="en-US" sz="1400" dirty="0" smtClean="0">
              <a:latin typeface="Courier New" pitchFamily="49" charset="0"/>
              <a:cs typeface="Courier New" pitchFamily="49" charset="0"/>
            </a:endParaRPr>
          </a:p>
          <a:p>
            <a:pPr marL="0" indent="0">
              <a:spcBef>
                <a:spcPts val="600"/>
              </a:spcBef>
              <a:buNone/>
            </a:pPr>
            <a:r>
              <a:rPr lang="en-US" sz="1400" dirty="0" smtClean="0">
                <a:latin typeface="Courier New" pitchFamily="49" charset="0"/>
                <a:cs typeface="Courier New" pitchFamily="49" charset="0"/>
              </a:rPr>
              <a:t>void setStatus(int sc);</a:t>
            </a:r>
          </a:p>
          <a:p>
            <a:pPr marL="0" indent="0">
              <a:spcBef>
                <a:spcPts val="600"/>
              </a:spcBef>
              <a:buNone/>
            </a:pPr>
            <a:r>
              <a:rPr lang="en-US" sz="1400" dirty="0" smtClean="0">
                <a:latin typeface="Courier New" pitchFamily="49" charset="0"/>
                <a:cs typeface="Courier New" pitchFamily="49" charset="0"/>
              </a:rPr>
              <a:t>int getStatus();</a:t>
            </a: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2663</TotalTime>
  <Words>3065</Words>
  <Application>Microsoft Office PowerPoint</Application>
  <PresentationFormat>Экран (4:3)</PresentationFormat>
  <Paragraphs>802</Paragraphs>
  <Slides>43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Тема Office</vt:lpstr>
      <vt:lpstr>Servlet example</vt:lpstr>
      <vt:lpstr>Servlet</vt:lpstr>
      <vt:lpstr>HttpServlet</vt:lpstr>
      <vt:lpstr>HttpServletRequest</vt:lpstr>
      <vt:lpstr>HttpServletRequest (2)</vt:lpstr>
      <vt:lpstr>Http GET and POST</vt:lpstr>
      <vt:lpstr>HttpServletRequest (3)</vt:lpstr>
      <vt:lpstr>HttpServletRequest (4)</vt:lpstr>
      <vt:lpstr>HttpServletResponse</vt:lpstr>
      <vt:lpstr>HttpServletResponse (2)</vt:lpstr>
      <vt:lpstr>HttpServletResponse (3)</vt:lpstr>
      <vt:lpstr>WebServlet</vt:lpstr>
      <vt:lpstr>Forward request</vt:lpstr>
      <vt:lpstr>Upload file</vt:lpstr>
      <vt:lpstr>Temporary directory</vt:lpstr>
      <vt:lpstr>Download file</vt:lpstr>
      <vt:lpstr>WebFilter</vt:lpstr>
      <vt:lpstr>WebFilter (order)</vt:lpstr>
      <vt:lpstr>Event Listener</vt:lpstr>
      <vt:lpstr>Event Listener (2)</vt:lpstr>
      <vt:lpstr>Request &amp; Response (Session)</vt:lpstr>
      <vt:lpstr>HttpSession</vt:lpstr>
      <vt:lpstr>ServletContext (session)</vt:lpstr>
      <vt:lpstr>ServletContext (session 2)</vt:lpstr>
      <vt:lpstr>Регистрация сервлетов</vt:lpstr>
      <vt:lpstr>ServletContext</vt:lpstr>
      <vt:lpstr>ServletContext (2)</vt:lpstr>
      <vt:lpstr>ServletContext (3)</vt:lpstr>
      <vt:lpstr>Request processing</vt:lpstr>
      <vt:lpstr>Доступ к внутренней информации</vt:lpstr>
      <vt:lpstr>Error handling</vt:lpstr>
      <vt:lpstr>url mapping</vt:lpstr>
      <vt:lpstr>war structure</vt:lpstr>
      <vt:lpstr>web.xml</vt:lpstr>
      <vt:lpstr>Welcome file</vt:lpstr>
      <vt:lpstr>web-fragment (Error handling)</vt:lpstr>
      <vt:lpstr>web-fragment (Error handling 2)</vt:lpstr>
      <vt:lpstr>web-fragment (order)</vt:lpstr>
      <vt:lpstr>SingleThreadModel</vt:lpstr>
      <vt:lpstr>Reading with Nonblocking I/O</vt:lpstr>
      <vt:lpstr>Writing with Nonblocking I/O</vt:lpstr>
      <vt:lpstr>Asynchronous Processing</vt:lpstr>
      <vt:lpstr>Литература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Сервера приложений</dc:title>
  <dc:creator>emelyanov</dc:creator>
  <cp:lastModifiedBy>emelyanov</cp:lastModifiedBy>
  <cp:revision>401</cp:revision>
  <dcterms:created xsi:type="dcterms:W3CDTF">2023-09-28T05:37:27Z</dcterms:created>
  <dcterms:modified xsi:type="dcterms:W3CDTF">2024-11-05T16:51:17Z</dcterms:modified>
</cp:coreProperties>
</file>