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48" r:id="rId13"/>
    <p:sldId id="273" r:id="rId14"/>
    <p:sldId id="275" r:id="rId15"/>
    <p:sldId id="274" r:id="rId16"/>
    <p:sldId id="350" r:id="rId17"/>
    <p:sldId id="351" r:id="rId18"/>
    <p:sldId id="276" r:id="rId19"/>
    <p:sldId id="277" r:id="rId20"/>
    <p:sldId id="281" r:id="rId21"/>
    <p:sldId id="278" r:id="rId22"/>
    <p:sldId id="280" r:id="rId23"/>
    <p:sldId id="292" r:id="rId24"/>
    <p:sldId id="322" r:id="rId25"/>
    <p:sldId id="297" r:id="rId26"/>
    <p:sldId id="284" r:id="rId27"/>
    <p:sldId id="286" r:id="rId28"/>
    <p:sldId id="287" r:id="rId29"/>
    <p:sldId id="285" r:id="rId30"/>
    <p:sldId id="349" r:id="rId31"/>
    <p:sldId id="288" r:id="rId32"/>
    <p:sldId id="289" r:id="rId33"/>
    <p:sldId id="290" r:id="rId34"/>
    <p:sldId id="291" r:id="rId35"/>
    <p:sldId id="299" r:id="rId36"/>
    <p:sldId id="293" r:id="rId37"/>
    <p:sldId id="282" r:id="rId38"/>
    <p:sldId id="294" r:id="rId39"/>
    <p:sldId id="295" r:id="rId40"/>
    <p:sldId id="296" r:id="rId41"/>
    <p:sldId id="300" r:id="rId42"/>
    <p:sldId id="272" r:id="rId43"/>
    <p:sldId id="269" r:id="rId44"/>
    <p:sldId id="304" r:id="rId45"/>
    <p:sldId id="305" r:id="rId46"/>
    <p:sldId id="301" r:id="rId47"/>
    <p:sldId id="307" r:id="rId48"/>
    <p:sldId id="308" r:id="rId49"/>
    <p:sldId id="339" r:id="rId50"/>
    <p:sldId id="303" r:id="rId51"/>
    <p:sldId id="310" r:id="rId52"/>
    <p:sldId id="311" r:id="rId53"/>
    <p:sldId id="312" r:id="rId54"/>
    <p:sldId id="279" r:id="rId55"/>
    <p:sldId id="315" r:id="rId56"/>
    <p:sldId id="316" r:id="rId57"/>
    <p:sldId id="317" r:id="rId58"/>
    <p:sldId id="321" r:id="rId59"/>
    <p:sldId id="318" r:id="rId60"/>
    <p:sldId id="319" r:id="rId61"/>
    <p:sldId id="320" r:id="rId62"/>
    <p:sldId id="323" r:id="rId63"/>
    <p:sldId id="352" r:id="rId64"/>
    <p:sldId id="324" r:id="rId65"/>
    <p:sldId id="325" r:id="rId66"/>
    <p:sldId id="326" r:id="rId67"/>
    <p:sldId id="327" r:id="rId68"/>
    <p:sldId id="328" r:id="rId69"/>
    <p:sldId id="332" r:id="rId70"/>
    <p:sldId id="355" r:id="rId71"/>
    <p:sldId id="356" r:id="rId72"/>
    <p:sldId id="357" r:id="rId73"/>
    <p:sldId id="354" r:id="rId74"/>
    <p:sldId id="358" r:id="rId75"/>
    <p:sldId id="333" r:id="rId76"/>
    <p:sldId id="334" r:id="rId77"/>
    <p:sldId id="335" r:id="rId78"/>
    <p:sldId id="336" r:id="rId79"/>
    <p:sldId id="338" r:id="rId80"/>
    <p:sldId id="337" r:id="rId81"/>
    <p:sldId id="329" r:id="rId82"/>
    <p:sldId id="330" r:id="rId83"/>
    <p:sldId id="331" r:id="rId84"/>
    <p:sldId id="309" r:id="rId85"/>
    <p:sldId id="341" r:id="rId86"/>
    <p:sldId id="343" r:id="rId87"/>
    <p:sldId id="344" r:id="rId88"/>
    <p:sldId id="342" r:id="rId89"/>
    <p:sldId id="345" r:id="rId90"/>
    <p:sldId id="314" r:id="rId91"/>
    <p:sldId id="346" r:id="rId92"/>
    <p:sldId id="340" r:id="rId93"/>
    <p:sldId id="313" r:id="rId9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ACFEB0"/>
    <a:srgbClr val="81FFBA"/>
    <a:srgbClr val="948FD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6E73-A3F7-4819-AB8B-A132BA0B169E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persistence-intro.htm" TargetMode="External"/><Relationship Id="rId2" Type="http://schemas.openxmlformats.org/officeDocument/2006/relationships/hyperlink" Target="https://www.baeldung.com/learn-jpa-hibern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yteslounge.com/tutorials/jpa-extended-persistence-context" TargetMode="External"/><Relationship Id="rId5" Type="http://schemas.openxmlformats.org/officeDocument/2006/relationships/hyperlink" Target="https://www.byteslounge.com/tutorials/container-vs-application-managed-entitymanager" TargetMode="External"/><Relationship Id="rId4" Type="http://schemas.openxmlformats.org/officeDocument/2006/relationships/hyperlink" Target="https://www.javatpoint.com/jpa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  <a:br>
              <a:rPr lang="en-US" sz="2400" dirty="0"/>
            </a:br>
            <a:r>
              <a:rPr lang="en-US" sz="2400" dirty="0"/>
              <a:t>    &lt;groupId&gt;org.postgresql&lt;/groupId&gt;</a:t>
            </a:r>
            <a:br>
              <a:rPr lang="en-US" sz="2400" dirty="0"/>
            </a:br>
            <a:r>
              <a:rPr lang="en-US" sz="2400" dirty="0"/>
              <a:t>    &lt;artifactId&gt;postgresql&lt;/artifactId&gt;</a:t>
            </a:r>
            <a:br>
              <a:rPr lang="en-US" sz="2400" dirty="0"/>
            </a:br>
            <a:r>
              <a:rPr lang="en-US" sz="2400" dirty="0"/>
              <a:t>    &lt;version&gt;42.6.0&lt;/version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/>
              <a:t>dependency&gt;</a:t>
            </a:r>
            <a:br>
              <a:rPr lang="en-US" sz="2400" dirty="0"/>
            </a:b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92080" y="234888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Application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06896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378904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 Manager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95936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652120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08304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4211960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5868144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 SQL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7524328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ODBC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9" idx="2"/>
            <a:endCxn id="12" idx="1"/>
          </p:cNvCxnSpPr>
          <p:nvPr/>
        </p:nvCxnSpPr>
        <p:spPr>
          <a:xfrm>
            <a:off x="4680012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" idx="2"/>
            <a:endCxn id="13" idx="1"/>
          </p:cNvCxnSpPr>
          <p:nvPr/>
        </p:nvCxnSpPr>
        <p:spPr>
          <a:xfrm>
            <a:off x="6336196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2"/>
            <a:endCxn id="14" idx="1"/>
          </p:cNvCxnSpPr>
          <p:nvPr/>
        </p:nvCxnSpPr>
        <p:spPr>
          <a:xfrm>
            <a:off x="7992380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5" idx="2"/>
            <a:endCxn id="6" idx="0"/>
          </p:cNvCxnSpPr>
          <p:nvPr/>
        </p:nvCxnSpPr>
        <p:spPr>
          <a:xfrm>
            <a:off x="6336196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6" idx="2"/>
            <a:endCxn id="8" idx="0"/>
          </p:cNvCxnSpPr>
          <p:nvPr/>
        </p:nvCxnSpPr>
        <p:spPr>
          <a:xfrm>
            <a:off x="6336196" y="350100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8" idx="2"/>
            <a:endCxn id="10" idx="0"/>
          </p:cNvCxnSpPr>
          <p:nvPr/>
        </p:nvCxnSpPr>
        <p:spPr>
          <a:xfrm>
            <a:off x="6336196" y="422108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9" idx="0"/>
          </p:cNvCxnSpPr>
          <p:nvPr/>
        </p:nvCxnSpPr>
        <p:spPr>
          <a:xfrm rot="5400000">
            <a:off x="5328084" y="3573016"/>
            <a:ext cx="360040" cy="16561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8" idx="2"/>
            <a:endCxn id="11" idx="0"/>
          </p:cNvCxnSpPr>
          <p:nvPr/>
        </p:nvCxnSpPr>
        <p:spPr>
          <a:xfrm rot="16200000" flipH="1">
            <a:off x="6984268" y="3573016"/>
            <a:ext cx="360040" cy="16561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Получить подключение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Connection getConnection() throws . . .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jndiName =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InitialContext ctx = new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InitialContext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DataSource ds = (DataSource)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ctx.lookup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(jndiName);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ds.getConnection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(lookup =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DataSource dataSource;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Connection con = dataSource.getConnection();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 (3)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661248"/>
            <a:ext cx="5151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Можно выполнить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 (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выпадающем списке)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будет если получить несколько подключений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будет если их не закрыть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51300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61048"/>
            <a:ext cx="8363272" cy="259228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EclipseLink (JPA)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Hibernate   (JPA)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NHibernate  (.Net)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Entity Framework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.Net)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Doctrine    (PHP)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Tryton      (Python)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556792"/>
            <a:ext cx="21602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- Id : int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firstName : String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lastName : String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email : 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780928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79912" y="1196752"/>
            <a:ext cx="122413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</a:t>
            </a:r>
            <a:endParaRPr lang="ru-RU" dirty="0"/>
          </a:p>
        </p:txBody>
      </p:sp>
      <p:pic>
        <p:nvPicPr>
          <p:cNvPr id="1026" name="Picture 2" descr="D:\Table_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68760"/>
            <a:ext cx="2381250" cy="1981200"/>
          </a:xfrm>
          <a:prstGeom prst="rect">
            <a:avLst/>
          </a:prstGeom>
          <a:noFill/>
        </p:spPr>
      </p:pic>
      <p:cxnSp>
        <p:nvCxnSpPr>
          <p:cNvPr id="14" name="Прямая со стрелкой 13"/>
          <p:cNvCxnSpPr/>
          <p:nvPr/>
        </p:nvCxnSpPr>
        <p:spPr>
          <a:xfrm>
            <a:off x="2987824" y="170080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148064" y="170080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987824" y="263691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076056" y="263691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getters and setters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Дефолтный конструктор без параметров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@Entity(name="Student")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@Id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TABLE, SEQUENCE, IDENTITY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@GeneratedValue(strategy = GenerationType.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getters and setters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(Generator)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TableGenerator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name = "empGen",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table = "ID_GEN",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pkColumnName = "GEN_KEY",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valueColumnName = "GEN_VALUE",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pkColumnValue = "EMP_ID",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allocationSize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generator="empGen")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name = "MAIN_SEQ",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sequenceName = "GEN_ID",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initialValue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allocationSize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generator="MAIN_SEQ")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hibernate_sequence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(orm.xml)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entity-mappings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version="2.2"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xmlns="http://xmlns.jcp.org/xml/ns/persistence/orm"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xmlns:xsi="http://www.w3.org/2001/XMLSchema-instance"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xsi:schemaLocation="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http://xmlns.jcp.org/xml/ns/persistence/orm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http://xmlns.jcp.org/xml/ns/persistence/orm_2_2.xsd"&gt;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sequence-generator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MAIN_SEQ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sequence-name="GEN_ID" allocation-size="5"/&gt;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&lt;entity class="org.datanucleus.samples.jpa.tutorial.Product" name="Product"&gt;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&lt;table name="JPA_PRODUCTS"/&gt;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&lt;inheritance strategy="JOINED"/&gt;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&lt;attributes&gt;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&lt;id name="id"&gt;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&lt;generated-value strategy="AUTO"/&gt;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&lt;basic name="name"&gt;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&lt;column name="PRODUCT_NAME" length="100"/&gt;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&lt;/basic&gt;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&lt;basic name="description"&gt;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&lt;column length="255"/&gt;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&lt;/basic&gt;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&lt;/attributes&gt;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&lt;/entity&gt;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&lt;/entity-mappings&gt;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MAIN_SEQ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(</a:t>
            </a:r>
            <a:r>
              <a:rPr lang="en-US" dirty="0" smtClean="0">
                <a:latin typeface="+mn-lt"/>
                <a:cs typeface="Courier New" pitchFamily="49" charset="0"/>
              </a:rPr>
              <a:t>persistence.xml)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\META-INF\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persistence.xml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resources\META-INF\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orm.xml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Файл для мэпинга данных по умолчанию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&lt;persistence version="2.2"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xmlns="http://xmlns.jcp.org/xml/ns/persistence"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xmlns:xsi="http://www.w3.org/2001/XMLSchema-instance"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xsi:schemaLocation="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http://xmlns.jcp.org/xml/ns/persistence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http://xmlns.jcp.org/xml/ns/persistence/persistence_2_2.xsd"&gt;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&lt;persistence-unit name="my-db"&gt;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&lt;jta-data-source&gt;java:jboss/datasources/my-db&lt;/jta-data-source&gt;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&lt;properties&gt;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&lt;property name="hibernate.hbm2ddl.auto"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value="create-drop" /&gt; &lt;!–- update --&gt;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&lt;property name="hibernate.show_sql"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value="false" /&gt;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&lt;/properties&gt;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&lt;mapping-file&gt;ormap.xml&lt;/mapping-file&gt;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&lt;jar-file&gt;lib/MyOrderApp.jar&lt;/jar-file&gt;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&lt;/persistence-unit&gt;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&lt;/persistence&gt;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сущности лежат в других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jar-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файлах, то их нужно указывать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(</a:t>
            </a:r>
            <a:r>
              <a:rPr lang="en-US" dirty="0" smtClean="0">
                <a:latin typeface="+mn-lt"/>
                <a:cs typeface="Courier New" pitchFamily="49" charset="0"/>
              </a:rPr>
              <a:t>persistence.xml) (2)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&lt;persistence . . .&gt;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&lt;persistence-unit name="my-db"&gt;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java:jboss/datasources/my-db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включаем только указанные классы --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&lt;class&gt;com.acme.Order&lt;/class&gt;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&lt;class&gt;com.acme.Customer&lt;/class&gt;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&lt;class&gt;com.acme.Item&lt;/class&gt;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&lt;exclude-unlisted-classes/&gt;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&lt;/persistence-unit&gt;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&lt;/persistence&gt;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(Table)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@Table(name = "tb_student",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uniqueConstraints={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@UniqueConstraint(columnNames={"name", "family"}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"cs1"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@UniqueConstraint(columnNames={"passport"}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"cs2"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   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indexes={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@Index(columnList = "name, age DESC"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"ix1", unique = true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@Index(columnList = "address"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"ix2", unique = false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family;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Integer age;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passport;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address;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@SecondaryTables({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@SecondaryTable(name="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@Column(unique=true, nullable=false, length=50)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@Column(name="col_grant", scale=10, precision=2)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//NUMERIC(10,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BigDecimal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grant;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@Column(insertable=false, updatable=false)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private boolean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major;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@Column(columnDefinition="TEXT not null", table="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private String def;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@Column(columnDefinition="integer default 25")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 age;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 колонками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(id, name, col_grant, 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 колонками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(id, def)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(connection)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private static </a:t>
            </a:r>
            <a:r>
              <a:rPr lang="en-US" sz="2400" b="1" dirty="0" smtClean="0"/>
              <a:t>Connection</a:t>
            </a:r>
            <a:r>
              <a:rPr lang="en-US" sz="2400" dirty="0" smtClean="0"/>
              <a:t> connect() throws </a:t>
            </a:r>
            <a:r>
              <a:rPr lang="en-US" sz="2400" b="1" dirty="0" smtClean="0"/>
              <a:t>SQLException</a:t>
            </a:r>
            <a:r>
              <a:rPr lang="en-US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Properties props = new Properties();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props.put("user", "sysdba");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props.put("password", "masterkey");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String url = </a:t>
            </a:r>
            <a:r>
              <a:rPr lang="en-US" sz="2400" b="1" dirty="0" smtClean="0"/>
              <a:t>"jdbc:postgresql://localhost:5432/testDb"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return </a:t>
            </a:r>
            <a:r>
              <a:rPr lang="en-US" sz="2400" b="1" dirty="0" smtClean="0"/>
              <a:t>DriverManager.getConnection</a:t>
            </a:r>
            <a:r>
              <a:rPr lang="en-US" sz="2400" dirty="0" smtClean="0"/>
              <a:t>(url, props);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META-INF\services\java.sql.Driver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 2) 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age;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@Column(name = "b_date")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@Temporal(TemporalType.DATE)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Date birthDate;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 version;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@Enumerated(EnumType.STRING)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Gender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@Lob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@Basic(fetch = FetchType.LAZY) 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нужен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hibernate-enhance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byte[] attachment;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enum Gender { MALE, FEMALE 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&lt;groupId&gt;org.hibernate.orm.tooling&lt;/groupId&gt;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&lt;artifactId&gt;hibernate-enhance-maven-plugin&lt;/artifactId&gt;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&lt;version&gt;5.3.28.Final&lt;/version&gt;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 3)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@Access(AccessType.FIELD)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из-за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@Id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так будет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AccessType.FIELD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Simple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@Access( AccessType.FIELD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version;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Integer getId()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void setId( Integer id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this.id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 умолчанию внутри класса будут использоваться либо только поля, либо только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getter-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ы (по первой аннотации).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Column)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Выносим часто повторяющийся набор полей в отдельный объект (если возможно, то лучше использовать наследование)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ContactPerson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@Column(name="name")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firstName;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phone;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Company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@Embedded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//@EmbeddedId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@AttributeOverrides({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@AttributeOverride(name="firstName", column=@Column("cp_name")),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@AttributeOverride(name="lastName", column=@Column("cp_name2"))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ContactPerson contactPerson;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//JPQL: SELECT c.contactPerson.firstName FROM Company c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Company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cp_name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cp_name2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. 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PK)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@Embeddable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//equals and hashCode 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AccountId implements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@EmbeddedId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AccountId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@MapsId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("accountNumber")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Мэпим часть ключа на данное поле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AccountId implements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@IdClass(AccountId.class)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PK 2)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EmpPK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Integer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(EmpPK.class)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Integer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String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OneToOne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Организация отношения 1 к 1 с композитным ключом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PrimaryKeyJoinColumns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@PrimaryKeyJoinColumn(name="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referencedColumnName="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@PrimaryKeyJoinColumn(name="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referencedColumnName="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EmployeeInfo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(EmpPK.class)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EmployeeInfo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@Column(name="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Integer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@Column(name="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 converter)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PersonName personName;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@Converter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PersonNameConverter implements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AttributeConverter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&lt;PersonName, String&gt;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convertToDatabaseColumn(PersonName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PersonName convertToEntityAttribute(String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@Converter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BooleanToIntegerConverter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implements AttributeConverter&lt;Boolean, Integer&gt; { ...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@Convert(converter=BooleanToIntegerConverter.class)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boolean fullTime;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(1-1)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User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@OneToOne(cascade = CascadeType.ALL)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@JoinColumn(name = "address_id"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referencedColumnName = "id",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nullable = false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Address address;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Address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@OneToOne(mappedBy = "address"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fetch = FetchType.LAZY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User user;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1" name="Picture 3" descr="D:\distr\1-1_F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377190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(1-1) (2)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User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@OneToOne(mappedBy = "user", cascade = CascadeType.ALL)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@PrimaryKeyJoinColumn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ссылка – это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Address address;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Address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@OneToOne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@MapsId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@JoinColumn(name = "user_id")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User user;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1986" name="AutoShape 2" descr="An ER diagram with Users Tied to Addresses where they share the same primary key valu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 t="5771"/>
          <a:stretch>
            <a:fillRect/>
          </a:stretch>
        </p:blipFill>
        <p:spPr bwMode="auto">
          <a:xfrm>
            <a:off x="611560" y="1052736"/>
            <a:ext cx="3657600" cy="117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(1-1) (3)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76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@OneToOne(cascade = CascadeType.ALL)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@JoinTable(name = "emp_workstation",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joinColumns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{@JoinColumn(name="employee_id", referencedColumnName="id")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inverseJoinColumns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{@JoinColumn(name="workstation_id", referencedColumnName="id“)}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Workstation workstation;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Workstation{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@OneToOne(mappedBy = "workstation")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Employee employee;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1986" name="AutoShape 2" descr="An ER diagram with Users Tied to Addresses where they share the same primary key valu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59547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(1-N)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0445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Cart 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@OneToMany(mappedBy="cart"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cascade=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CascadeType.REMOVE,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fetch=FetchType.EAGER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List&lt;Item&gt;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Item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@ManyToOne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@JoinColumn(name="cart_id", nullable=false,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foreignKey=@ForeignKey(...)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Cart cart;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4032448" cy="140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(select)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String query = "select COF_NAME, SUP_ID, PRICE, SALES, TOTAL from COFFEES";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 (</a:t>
            </a:r>
            <a:r>
              <a:rPr lang="en-US" sz="2400" b="1" dirty="0" smtClean="0"/>
              <a:t>Statement stmt = con.createStatement()</a:t>
            </a:r>
            <a:r>
              <a:rPr lang="en-US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ResultSet rs = stmt.executeQuery(query)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while (</a:t>
            </a:r>
            <a:r>
              <a:rPr lang="en-US" sz="2400" b="1" dirty="0" smtClean="0"/>
              <a:t>rs.next()</a:t>
            </a:r>
            <a:r>
              <a:rPr lang="en-US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String coffeeName = </a:t>
            </a:r>
            <a:r>
              <a:rPr lang="en-US" sz="2400" b="1" dirty="0" smtClean="0"/>
              <a:t>rs.getString("COF_NAME")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supplierID = </a:t>
            </a:r>
            <a:r>
              <a:rPr lang="en-US" sz="2400" b="1" dirty="0" smtClean="0"/>
              <a:t>rs.getInt("SUP_ID")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или индекс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float price = rs.getFloat("PRICE");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rs.wasNull();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sales = rs.getInt("SALES");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total = rs.getInt("TOTAL");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System.out.println(coffeeName + ", " + supplierID + ",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+ price + ", " + sales + ", " + total);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//stmt.close();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try (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PreparedStatement stmt = con.prepareStatement(query)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ResultSet rs = stmt.executeQuery();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(1-N) (2)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80728"/>
            <a:ext cx="8208912" cy="5400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@IdClass(PhonePK.class)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Phone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OWNER_ID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long ownerId;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@ManyToOne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Одно из полей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PK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ссылается на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@PrimaryKeyJoinColumn(name="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OWNER_ID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referencedColumnName="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Employee owner;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@Column(name="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long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4499992" y="1196752"/>
            <a:ext cx="4176464" cy="1080120"/>
            <a:chOff x="4572000" y="980728"/>
            <a:chExt cx="4176464" cy="108012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092280" y="980728"/>
              <a:ext cx="1656184" cy="1080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phone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092280" y="1268760"/>
              <a:ext cx="64807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PK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PK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740352" y="1268760"/>
              <a:ext cx="100811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ownerId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type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number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572000" y="980728"/>
              <a:ext cx="1656184" cy="1080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employee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72000" y="1268760"/>
              <a:ext cx="64807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PK</a:t>
              </a:r>
            </a:p>
            <a:p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220072" y="1268760"/>
              <a:ext cx="100811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firstName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lastName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6228184" y="1410680"/>
              <a:ext cx="883146" cy="2096"/>
              <a:chOff x="6228184" y="1410680"/>
              <a:chExt cx="883146" cy="2096"/>
            </a:xfrm>
          </p:grpSpPr>
          <p:cxnSp>
            <p:nvCxnSpPr>
              <p:cNvPr id="18" name="Прямая соединительная линия 17"/>
              <p:cNvCxnSpPr>
                <a:stCxn id="9" idx="3"/>
                <a:endCxn id="6" idx="1"/>
              </p:cNvCxnSpPr>
              <p:nvPr/>
            </p:nvCxnSpPr>
            <p:spPr>
              <a:xfrm>
                <a:off x="6228184" y="1412776"/>
                <a:ext cx="86409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 flipV="1">
                <a:off x="6967314" y="1410680"/>
                <a:ext cx="144016" cy="2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headEnd type="none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(N-N)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0445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Long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@ManyToMany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Set&lt;Course&gt; likedCourses;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Course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Long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@ManyToMany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@OrderBy("lastname ASC")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List&lt;Student&gt; likes;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54959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(N-N) (2)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@ManyToMany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@JoinTable(name = "course_like",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joinColumns = @JoinColumn(name = "student_id"),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inverseJoinColumns = @JoinColumn(name = "course_id"))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Set&lt;Course&gt; likedCourses;;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Course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@ManyToMany(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mappedBy = "likedCourses"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Set&lt;Student&gt; likes;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(N-N) (3.1)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явно объявить сущность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CourseRating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реализовать связку, как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Student-CourseRating (1-N)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CourseRating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Course (N-1).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@OneToMany(mappedBy = "student")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List&lt;CourseRating&gt; ratings;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Course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@OneToMany(mappedBy = "course")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Set&lt;CourseRating&gt; ratings;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50" name="AutoShape 2" descr="An ER Diagram mapping Users to Addresses via an address_id foreign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5657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Entities (N-N) (3.</a:t>
            </a:r>
            <a:r>
              <a:rPr lang="en-US" dirty="0" smtClean="0">
                <a:latin typeface="+mn-lt"/>
                <a:cs typeface="Courier New" pitchFamily="49" charset="0"/>
              </a:rPr>
              <a:t>2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CourseRatingKey implements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Long studentId;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Long courseId;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CourseRating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@EmbeddedId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CourseRatingKey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@ManyToOne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@MapsId("studentId")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Student student;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@ManyToOne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@MapsId("courseId")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Course course;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 rating;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Entities (</a:t>
            </a:r>
            <a:r>
              <a:rPr lang="en-US" dirty="0" smtClean="0">
                <a:latin typeface="+mn-lt"/>
                <a:cs typeface="Courier New" pitchFamily="49" charset="0"/>
              </a:rPr>
              <a:t>ElementCollection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@ElementCollection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@CollectionTable(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name="Employee_PhoneNumbers",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joinColumns = @JoinColumn(name = "EMPLOYEE_ID")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@OrderColumn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("PHONENUMBERS_ORDER")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List&lt;String&gt; phoneNumbers=new ArrayList&lt;String&gt;();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'Show Columns from Employee_PhoneNumbers'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[EMPLOYEE_ID, BIGINT(19)]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[PHONENUMBERS, VARCHAR(255)]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[PHONENUMBERS_ORDER, INTEGER(10)]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Упорядоченные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List, Map)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содержат три колонки: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Column (Foreign Key)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ссылка на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объекта-родителя.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 Column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позиция/индекс в коллекции.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Element Column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значение.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Неупорядоченные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Set)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содержат две колонки: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Column (Foreign Key)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ссылка на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объекта-родителя.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Element Column 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значение.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(</a:t>
            </a:r>
            <a:r>
              <a:rPr lang="ru-RU" dirty="0" smtClean="0"/>
              <a:t>наследование классов)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@MappedSuperclass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не указать, то унаследованные поля будут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Integer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@ManyToOne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Address address;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@AttributeOverride(name="name",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column=@Column(name="e_name"))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@AssociationOverride(name="address",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joinColumns=@JoinColumn(name="addr_id"))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PartTimeEmployee extends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@Column(name="wage")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Float hourlyWage;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Наследование аннотаций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Inheritance strategy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/>
          </a:bodyPr>
          <a:lstStyle/>
          <a:p>
            <a:pPr marL="0" indent="360000">
              <a:spcBef>
                <a:spcPts val="0"/>
              </a:spcBef>
            </a:pPr>
            <a:r>
              <a:rPr lang="en-US" sz="3600" dirty="0" smtClean="0">
                <a:cs typeface="Courier New" pitchFamily="49" charset="0"/>
              </a:rPr>
              <a:t>Single table strategy</a:t>
            </a:r>
          </a:p>
          <a:p>
            <a:pPr marL="0" indent="360000">
              <a:spcBef>
                <a:spcPts val="0"/>
              </a:spcBef>
            </a:pPr>
            <a:r>
              <a:rPr lang="en-US" sz="3600" dirty="0" smtClean="0">
                <a:cs typeface="Courier New" pitchFamily="49" charset="0"/>
              </a:rPr>
              <a:t>Joined strategy</a:t>
            </a:r>
          </a:p>
          <a:p>
            <a:pPr marL="0" indent="360000">
              <a:spcBef>
                <a:spcPts val="0"/>
              </a:spcBef>
            </a:pPr>
            <a:r>
              <a:rPr lang="en-US" sz="3600" dirty="0" smtClean="0">
                <a:cs typeface="Courier New" pitchFamily="49" charset="0"/>
              </a:rPr>
              <a:t>Table-per-class strategy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marL="0" indent="252000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Single table strategy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10445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@Table(name="employee_details")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@Inheritance(strategy=InheritanceType.SINGLE_TABLE)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Employee 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@Id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int e_id;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e_name;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ActiveEmployee extends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int e_salary;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int e_experience;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RetiredEmployee extends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int e_pension;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085184"/>
            <a:ext cx="53625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marL="0" indent="252000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Joined strategy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381642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@Table(name="employee_details")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@Inheritance(strategy=InheritanceType.JOINED)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@DiscriminatorColumn(name="DISC", discriminatorType=STRING, length=20)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Employee 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@Table(name="active_employee")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@DiscriminatorValue("ActiveEmployee")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ActiveEmployee extends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@Table(name="retried_employee")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@DiscriminatorValue("RetiredEmployee")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RetiredEmployee extends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78025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(insert)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String query = "insert into SUPPLIERS(SUP_ID, SUP_NAME, STREET) values(</a:t>
            </a:r>
            <a:r>
              <a:rPr lang="en-US" sz="2400" b="1" dirty="0" smtClean="0"/>
              <a:t>?, ?, ?</a:t>
            </a:r>
            <a:r>
              <a:rPr lang="en-US" sz="2400" dirty="0" smtClean="0"/>
              <a:t>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 (PreparedStatement stmt = con.prepareStatement(query))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stmt.setInt(1, 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stmt.setString(2, "1000");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stmt.setString(3, "street 1000");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stmt.setBinaryStream(4, new FileInputStream("d:/test.dat"));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</a:t>
            </a:r>
            <a:r>
              <a:rPr lang="en-US" sz="2400" b="1" dirty="0" smtClean="0"/>
              <a:t>executeUpdate</a:t>
            </a:r>
            <a:r>
              <a:rPr lang="en-US" sz="2400" dirty="0" smtClean="0"/>
              <a:t>();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количество измененных строк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con.commit();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//rollback();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for (int i = 1000; i &lt; 2000;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stmt.setInt(1,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stmt.setString(2, Integer.toString(i));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stmt.setString(3, "street #" + Integer.toString(i));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</a:t>
            </a:r>
            <a:r>
              <a:rPr lang="en-US" sz="2400" b="1" dirty="0" smtClean="0"/>
              <a:t>addBatch</a:t>
            </a:r>
            <a:r>
              <a:rPr lang="en-US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stmt.executeBatch()</a:t>
            </a:r>
            <a:r>
              <a:rPr lang="en-US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marL="0" indent="252000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Table-per-class strategy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381642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@Table(name="employee_details")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@Inheritance(strategy=InheritanceType.TABLE_PER_CLASS)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Employee 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@Table(name="active_employee")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ActiveEmployee extends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@Table(name="retried_employee")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RetiredEmployee extends Employee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97152"/>
            <a:ext cx="75358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3568" y="6165304"/>
            <a:ext cx="5302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Если сущность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abstract,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то таблица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employee_details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не создается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Persistence Unit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564904"/>
            <a:ext cx="2376264" cy="1368152"/>
          </a:xfrm>
          <a:prstGeom prst="rect">
            <a:avLst/>
          </a:prstGeom>
          <a:solidFill>
            <a:srgbClr val="948F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EntityManagerFactory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(список классов)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11960" y="1556792"/>
            <a:ext cx="18002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EntityManager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876256" y="1268760"/>
            <a:ext cx="1130424" cy="432048"/>
          </a:xfrm>
          <a:prstGeom prst="ellipse">
            <a:avLst/>
          </a:prstGeom>
          <a:solidFill>
            <a:srgbClr val="ACFEB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876256" y="3933056"/>
            <a:ext cx="1130424" cy="432048"/>
          </a:xfrm>
          <a:prstGeom prst="ellipse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1960" y="4221088"/>
            <a:ext cx="18002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EntityManager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876256" y="4437112"/>
            <a:ext cx="1130424" cy="432048"/>
          </a:xfrm>
          <a:prstGeom prst="ellipse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876256" y="4941168"/>
            <a:ext cx="1130424" cy="432048"/>
          </a:xfrm>
          <a:prstGeom prst="ellipse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876256" y="1772816"/>
            <a:ext cx="1130424" cy="432048"/>
          </a:xfrm>
          <a:prstGeom prst="ellipse">
            <a:avLst/>
          </a:prstGeom>
          <a:solidFill>
            <a:srgbClr val="ACFEB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876256" y="2276872"/>
            <a:ext cx="1130424" cy="432048"/>
          </a:xfrm>
          <a:prstGeom prst="ellipse">
            <a:avLst/>
          </a:prstGeom>
          <a:solidFill>
            <a:srgbClr val="ACFEB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4" idx="3"/>
            <a:endCxn id="5" idx="1"/>
          </p:cNvCxnSpPr>
          <p:nvPr/>
        </p:nvCxnSpPr>
        <p:spPr>
          <a:xfrm flipV="1">
            <a:off x="3131840" y="2013992"/>
            <a:ext cx="1080120" cy="12349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3"/>
            <a:endCxn id="13" idx="2"/>
          </p:cNvCxnSpPr>
          <p:nvPr/>
        </p:nvCxnSpPr>
        <p:spPr>
          <a:xfrm>
            <a:off x="6012160" y="2013992"/>
            <a:ext cx="864096" cy="4789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6" idx="2"/>
          </p:cNvCxnSpPr>
          <p:nvPr/>
        </p:nvCxnSpPr>
        <p:spPr>
          <a:xfrm flipV="1">
            <a:off x="6012160" y="1484784"/>
            <a:ext cx="864096" cy="5292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12" idx="2"/>
          </p:cNvCxnSpPr>
          <p:nvPr/>
        </p:nvCxnSpPr>
        <p:spPr>
          <a:xfrm flipV="1">
            <a:off x="6012160" y="1988840"/>
            <a:ext cx="864096" cy="251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3"/>
            <a:endCxn id="7" idx="2"/>
          </p:cNvCxnSpPr>
          <p:nvPr/>
        </p:nvCxnSpPr>
        <p:spPr>
          <a:xfrm flipV="1">
            <a:off x="6012160" y="4149080"/>
            <a:ext cx="864096" cy="5292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8" idx="1"/>
          </p:cNvCxnSpPr>
          <p:nvPr/>
        </p:nvCxnSpPr>
        <p:spPr>
          <a:xfrm>
            <a:off x="3131840" y="3248980"/>
            <a:ext cx="1080120" cy="14293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3"/>
            <a:endCxn id="10" idx="2"/>
          </p:cNvCxnSpPr>
          <p:nvPr/>
        </p:nvCxnSpPr>
        <p:spPr>
          <a:xfrm>
            <a:off x="6012160" y="4678288"/>
            <a:ext cx="864096" cy="4789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3"/>
            <a:endCxn id="9" idx="2"/>
          </p:cNvCxnSpPr>
          <p:nvPr/>
        </p:nvCxnSpPr>
        <p:spPr>
          <a:xfrm flipV="1">
            <a:off x="6012160" y="4653136"/>
            <a:ext cx="864096" cy="251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979712" y="3861048"/>
            <a:ext cx="259228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3688" y="2636912"/>
            <a:ext cx="3024336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Persistence Unit (2)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068960"/>
            <a:ext cx="23042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EntityManagerFactory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005064"/>
            <a:ext cx="23042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EntityManager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1412776"/>
            <a:ext cx="23042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Persistence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49264" y="5085184"/>
            <a:ext cx="165618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1412776"/>
            <a:ext cx="2304256" cy="369332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persistence.xml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6" idx="2"/>
            <a:endCxn id="4" idx="0"/>
          </p:cNvCxnSpPr>
          <p:nvPr/>
        </p:nvCxnSpPr>
        <p:spPr>
          <a:xfrm>
            <a:off x="3275856" y="1782108"/>
            <a:ext cx="0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5856" y="1916832"/>
            <a:ext cx="169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CREATES</a:t>
            </a:r>
          </a:p>
          <a:p>
            <a:r>
              <a:rPr lang="en-US" sz="1400" dirty="0" smtClean="0"/>
              <a:t>(during app startup)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6237312"/>
            <a:ext cx="445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Persistence Unit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DataSource + Entity classes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>
            <a:off x="3275856" y="3438292"/>
            <a:ext cx="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7" idx="0"/>
          </p:cNvCxnSpPr>
          <p:nvPr/>
        </p:nvCxnSpPr>
        <p:spPr>
          <a:xfrm>
            <a:off x="3275856" y="4374396"/>
            <a:ext cx="150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856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3645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2708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3429000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5856" y="4365104"/>
            <a:ext cx="94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MANAGES</a:t>
            </a:r>
          </a:p>
        </p:txBody>
      </p:sp>
      <p:cxnSp>
        <p:nvCxnSpPr>
          <p:cNvPr id="27" name="Прямая соединительная линия 26"/>
          <p:cNvCxnSpPr>
            <a:stCxn id="6" idx="3"/>
            <a:endCxn id="8" idx="1"/>
          </p:cNvCxnSpPr>
          <p:nvPr/>
        </p:nvCxnSpPr>
        <p:spPr>
          <a:xfrm>
            <a:off x="4427984" y="1597442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6016" y="1268760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CONFIGURE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144" y="4005064"/>
            <a:ext cx="165618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5" idx="3"/>
            <a:endCxn id="33" idx="1"/>
          </p:cNvCxnSpPr>
          <p:nvPr/>
        </p:nvCxnSpPr>
        <p:spPr>
          <a:xfrm>
            <a:off x="4427984" y="418973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8498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45" name="Цилиндр 44"/>
          <p:cNvSpPr/>
          <p:nvPr/>
        </p:nvSpPr>
        <p:spPr>
          <a:xfrm>
            <a:off x="6248578" y="5229200"/>
            <a:ext cx="914400" cy="1144144"/>
          </a:xfrm>
          <a:prstGeom prst="ca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493480" y="56612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80426" y="3861048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CREATES</a:t>
            </a:r>
          </a:p>
        </p:txBody>
      </p:sp>
      <p:cxnSp>
        <p:nvCxnSpPr>
          <p:cNvPr id="50" name="Прямая соединительная линия 49"/>
          <p:cNvCxnSpPr>
            <a:stCxn id="7" idx="3"/>
            <a:endCxn id="45" idx="2"/>
          </p:cNvCxnSpPr>
          <p:nvPr/>
        </p:nvCxnSpPr>
        <p:spPr>
          <a:xfrm>
            <a:off x="4105448" y="5269850"/>
            <a:ext cx="2143130" cy="53142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3" idx="2"/>
            <a:endCxn id="45" idx="1"/>
          </p:cNvCxnSpPr>
          <p:nvPr/>
        </p:nvCxnSpPr>
        <p:spPr>
          <a:xfrm>
            <a:off x="6696236" y="4374396"/>
            <a:ext cx="9542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3768" y="5805264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Persistence Unit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3717032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Context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>
            <a:stCxn id="38" idx="2"/>
            <a:endCxn id="36" idx="1"/>
          </p:cNvCxnSpPr>
          <p:nvPr/>
        </p:nvCxnSpPr>
        <p:spPr>
          <a:xfrm>
            <a:off x="874031" y="4363363"/>
            <a:ext cx="1105681" cy="39778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(</a:t>
            </a:r>
            <a:r>
              <a:rPr lang="en-US" dirty="0" smtClean="0">
                <a:cs typeface="Courier New" pitchFamily="49" charset="0"/>
              </a:rPr>
              <a:t>EntityManagerFactory)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PersistenceUnit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 = "my-db")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emf;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EntityManagerFactory emf =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Persistence.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createEntityManagerFactory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("my-db");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Modes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2160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Container Managed vs Application Managed Persistence Context (PC)</a:t>
            </a:r>
          </a:p>
          <a:p>
            <a:pPr marL="0" indent="2160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Transaction Management type: </a:t>
            </a:r>
            <a:r>
              <a:rPr lang="en-US" sz="1600" b="1" dirty="0" smtClean="0"/>
              <a:t>JTA</a:t>
            </a:r>
            <a:r>
              <a:rPr lang="en-US" sz="1600" dirty="0" smtClean="0"/>
              <a:t> vs </a:t>
            </a:r>
            <a:r>
              <a:rPr lang="en-US" sz="1600" b="1" dirty="0" smtClean="0"/>
              <a:t>Resource Local</a:t>
            </a:r>
            <a:r>
              <a:rPr lang="en-US" sz="1600" dirty="0" smtClean="0"/>
              <a:t>.</a:t>
            </a:r>
          </a:p>
          <a:p>
            <a:pPr marL="0" indent="2160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Container Managed Transaction (CMT) vs Bean Managed Transaction (BMT)</a:t>
            </a: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Application Managed Persistence Context (JTA </a:t>
            </a:r>
            <a:r>
              <a:rPr lang="ru-RU" sz="1600" dirty="0" smtClean="0">
                <a:solidFill>
                  <a:srgbClr val="C00000"/>
                </a:solidFill>
              </a:rPr>
              <a:t>+</a:t>
            </a:r>
            <a:r>
              <a:rPr lang="en-US" sz="1600" dirty="0" smtClean="0">
                <a:solidFill>
                  <a:srgbClr val="C00000"/>
                </a:solidFill>
              </a:rPr>
              <a:t> [CMT or BMT]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or Resource Local + BMT)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@PersistenceUnit(name = "my-db")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EntityManagerFactory factory;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EntityManager em = factory.createEntityManager();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em.close();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Container Managed Persistence Context (only JTA) [CMT or BMT]</a:t>
            </a:r>
            <a:endParaRPr lang="en-U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@PersistenceContext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(unitName = "my-db")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EntityManager manager;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Resource Local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– JPA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само управляет транзакциями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но при этом транзакция может содержать только один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Persistent Unit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и не может управлять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не БД транзакциями (например,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JMS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JTA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управление транзакциями отдается серверу приложений (т.е. оно внешнее по отношению к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JPA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JTA</a:t>
            </a:r>
            <a:r>
              <a:rPr lang="en-US" dirty="0" smtClean="0"/>
              <a:t> and </a:t>
            </a:r>
            <a:r>
              <a:rPr lang="en-US" b="1" dirty="0" smtClean="0"/>
              <a:t>Resource 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&lt;persistence-unit name="my-db"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transaction-type="JTA"</a:t>
            </a:r>
            <a:r>
              <a:rPr lang="fr-F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или</a:t>
            </a:r>
            <a:endParaRPr lang="fr-FR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&lt;persistence-unit name="my-db" </a:t>
            </a:r>
            <a:r>
              <a:rPr lang="fr-FR" sz="1600" b="1" dirty="0" smtClean="0"/>
              <a:t>transaction-type="RESOURCE_LOCAL"</a:t>
            </a:r>
            <a:r>
              <a:rPr lang="fr-FR" sz="1600" dirty="0" smtClean="0"/>
              <a:t>&gt;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RESOURCE_LOCAL </a:t>
            </a:r>
            <a:r>
              <a:rPr lang="fr-FR" sz="1600" dirty="0" smtClean="0">
                <a:solidFill>
                  <a:srgbClr val="C00000"/>
                </a:solidFill>
              </a:rPr>
              <a:t>(Only </a:t>
            </a:r>
            <a:r>
              <a:rPr lang="en-US" sz="1600" dirty="0" smtClean="0">
                <a:solidFill>
                  <a:srgbClr val="C00000"/>
                </a:solidFill>
              </a:rPr>
              <a:t>Application Managed PC and manual transaction)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@PersistenceUnit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EntityManagerFactory entityManagerFactory;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public void test()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TestEntity entity = new TestEntity();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entity.setDescription("test");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EntityManager entityManager = entityManagerFactory.createEntityManager();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EntityTransaction entityTransaction = entityManager.getTransaction();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 fail with JTA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entityTransaction.begin();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entityManager.persist(entity);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entityTransaction.commit();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entityManager.close();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}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Container Managed PC with CMT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@TransactionManagement(TransactionManagementType.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TestServiceBean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@PersistenceContext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EntityManager entityManager;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test()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TestEntity entity = new TestEntity();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entity.setDescription("test");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entityManager.persist(entity);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TestServiceBean bean;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bean.test();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Container Managed PC with BMT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@TransactionManagement(TransactionManagementType.BEAN)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TestServiceBean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@PersistenceContext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EntityManager entityManager;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@Resource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использовать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@Inject (beans.xml !)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UserTransaction userTransaction;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test() throws Exception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TestEntity entity = new TestEntity();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entity.setDescription("test");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userTransaction.begin();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entityManager.persist(entity);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userTransaction.commit();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4000" dirty="0" smtClean="0"/>
              <a:t>Application Managed PC with BMT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EntityManager em = entityManagerFactory.createEntityManager();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userTransaction.begin();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.joinTransaction();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Иначе не в транзакции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-------------------------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ЛИБО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---------------------------------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userTransaction.begin();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EntityManager em = entityManagerFactory.createEntityManager();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TransactionAttribute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@TransactionAttribute(TransactionAttributeType.REQUIRED)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TestDbBean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@TransactionAttribute(TransactionAttributeType.NEVER)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test(HttpServletResponse resp)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3284984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Mode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No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Transaction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Transaction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Courier New" pitchFamily="49" charset="0"/>
                        </a:rPr>
                        <a:t>REQUIRED 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new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Courier New" pitchFamily="49" charset="0"/>
                        </a:rPr>
                        <a:t>REQUIRES_NEW 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new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suspend + new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SUPPORTS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NOT_SUPPORTED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suspend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MANDATORY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exception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NEVER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---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exception</a:t>
                      </a:r>
                      <a:endParaRPr lang="ru-RU" b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(batch)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con.setAutoCommit(false);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try (Statement stmt = con.createStatement())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VALUES('Amaretto', 49, 9.99)");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"VALUES('Hazelnut', 49, 9.99)");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VALUES('Amaretto', 49, 10.99)");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VALUES('Hazelnut', 49, 10.99)");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int[] updateCounts = stmt.executeBatch();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con.commit();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Нужен ли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commit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для чтения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con.setAutoCommit(true);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vs EXTENDED PC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TestBean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@PersistenceContext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type=PersistenceContextType.TRANSACTION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EntityManager manager;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Контекст закрывается в конце транзакции (данные хранятся тоже до конца транзакции)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@Stateful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TestBean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@PersistenceContext(type=PersistenceContextType.EXTENDED)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EntityManager manager;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Контекст закрывается при закрытии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EJB-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бина, или при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вызова метода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close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EntityManager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Application Managed PC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всегда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EXTENDED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Используем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Container Managed PC with CMT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@Id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Long id;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firstName;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insertWithQuery(Person person)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entityManager.createNativeQuery("INSERT INTO person"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+ " (id, firstName, lastName) VALUES (?,?,?)")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.setParameter(1, person.getId())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.setParameter(2, person.getFirstName())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.setParameter(3, person.getLastName())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.executeUpdate();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JPQL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нет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insert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insertWithEntityManager(Person person)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entityManager.persist(person);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updateWithNativeQuery(Long id, 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String query = "UPDATE person set firstName=:name where id=:id";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entityManager.createNativeQuery(query)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.setParameter("id", 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.setParameter("name",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.executeUpdate();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JPQL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указывается имя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entity,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 не таблицы (оно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CASE-SENSITIVE)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updateWithQuery(Long id, 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String query = "UPDATE Person set firstName=:name where id=:id";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entityManager.createQuery(query)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.setParameter("id", 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.setParameter("name",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.executeUpdate();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updateWithEntityManager(Long id, 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Person person = entityManager.find(Person.class, 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person.setFirstName(name);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deleteWithNativeQuery(Long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String query = "delete from person where id=?";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entityManager.createNativeQuery(query)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.setParameter(1, 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.executeUpdate();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deleteWithQuery(Long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String query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"delete from Person where id=?1"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entityManager.createQuery(query)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.setParameter(1, 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.executeUpdate();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void deleteWithEntityManager(Long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Person person = entityManager.find(Person.class, 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entityManager.remove(person);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SQL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JPQL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делать массовые обновления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удаления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DELETE FROM Customer c WHERE c.status = 'inactive'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UPDATE Customer c SET c.status = 'outstanding' WHERE c.balance &lt; 10000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Hibernate SQL Log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481138"/>
            <a:ext cx="805021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Type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/>
              <a:t>Query</a:t>
            </a:r>
            <a:r>
              <a:rPr lang="en-US" sz="1600" dirty="0" smtClean="0"/>
              <a:t>, written in Java Persistence Query Language (JPQL) syntax</a:t>
            </a:r>
            <a:endParaRPr lang="en-US" sz="1200" i="1" dirty="0" smtClean="0"/>
          </a:p>
          <a:p>
            <a:pPr lvl="1">
              <a:buFont typeface="+mj-lt"/>
              <a:buAutoNum type="alphaLcPeriod"/>
            </a:pPr>
            <a:r>
              <a:rPr lang="en-US" sz="1200" i="1" dirty="0" smtClean="0"/>
              <a:t>Query</a:t>
            </a:r>
          </a:p>
          <a:p>
            <a:pPr lvl="1">
              <a:buFont typeface="+mj-lt"/>
              <a:buAutoNum type="alphaLcPeriod"/>
            </a:pPr>
            <a:r>
              <a:rPr lang="en-US" sz="1200" i="1" dirty="0" smtClean="0"/>
              <a:t>TypedQuery</a:t>
            </a:r>
            <a:endParaRPr lang="en-US" sz="1200" dirty="0" smtClean="0"/>
          </a:p>
          <a:p>
            <a:pPr lvl="1">
              <a:buFont typeface="+mj-lt"/>
              <a:buAutoNum type="alphaLcPeriod"/>
            </a:pPr>
            <a:r>
              <a:rPr lang="en-US" sz="1200" i="1" dirty="0" smtClean="0"/>
              <a:t>NamedQuery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NativeQuery</a:t>
            </a:r>
            <a:r>
              <a:rPr lang="en-US" sz="1600" dirty="0" smtClean="0"/>
              <a:t>, written in plain SQL syntax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Criteria API Query</a:t>
            </a:r>
            <a:r>
              <a:rPr lang="en-US" sz="1600" dirty="0" smtClean="0"/>
              <a:t>, constructed programmatically via different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UserEntity getUserByQuery(Long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query = getEntityManager().createQuery(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"SELECT u FROM UserEntity u WHERE u.id=:id");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query.setParameter("id", 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(UserEntity) query.getSingleResult();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UserEntity getUserByTypedQuery(Long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&lt;UserEntity&gt; typedQuery = getEntityManager().createQuery(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"SELECT u FROM UserEntity u WHERE u.id=?1", UserEntity.class);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typedQuery.setParameter(1, 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typedQuery.getSingleResult();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Query query=entityManager.createQuery("FROM Employee e WHERE e.id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(?1)");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query.setParameter(1, Arrays.asList(123, 124));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именованным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Query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//can define NamedQueries in orm.xml or a properties file.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 = "UserEntity.findByUserId",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query = "SELECT u FROM UserEntity u WHERE u.id=:userId")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UserEntity { . . .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UserEntity getUserByNamedQuery(Long id)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Query namedQuery = getEntityManager().createNamedQuery(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"UserEntity.findByUserId");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namedQuery.setParameter("userId", id);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(UserEntity) namedQuery.getSingleResult();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Native Query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UserEntity getUserByNativeQuery(Long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Query nativeQuery = getEntityManager().createNativeQuery(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"SELECT * FROM users WHERE id=:id", UserEntity.class);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nativeQuery.setParameter("id", id);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(UserEntity) nativeQuery.getSingleResult();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Object[] getUserAttrByNativeQuery(Long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Query nativeQuery = getEntityManager().createNativeQuery(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"SELECT * FROM users WHERE id=:id");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nativeQuery.setParameter("id", id);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(Object[]) nativeQuery.getSingleResult();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List&lt;UserEntity&gt; getUserListByNativeQuery(Long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Query nativeQuery = getEntityManager().createNativeQuery(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"SELECT * FROM users WHERE id&lt;:id", UserEntity.class);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nativeQuery.setParameter("id", id);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nativeQuery.getResultList();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Values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Query query = entityManager.createQuery(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UPPER(p.firstName) from Person 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List&lt;String&gt; result = query.getResultList();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Query query = entityManager.createQuery(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p.id, p.firstName from Person 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List&lt;Object[]&gt; result = query.getResultList();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(Object[] row : result)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resp.getWriter().println(row[0] + ", " + row[1]);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Criteria Query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//"SELECT * FROM users WHERE id=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UserEntity getUserByCriteriaQuery(Long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Создаем вспомогательный объект для построения запроса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CriteriaBuilder cb = entityManager.getCriteriaBuilder();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Создаем описание запроса (указываем тип результата)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CriteriaQuery&lt;UserEntity&gt; cQuery = cb.createQuery(UserEntity.class);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Добавляем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root entity (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несколько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root)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Root&lt;UserEntity&gt; root = cQuery.from(UserEntity.class);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Формируем секции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where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cQuery.select(root).where(cb.equal(root.get("id"), id));</a:t>
            </a:r>
          </a:p>
          <a:p>
            <a:pPr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Создаем запрос на основании его описания и выполняем его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TypedQuery&lt;UserEntity&gt; query = entityManager.createQuery(cQuery);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query.getSingleResult();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(update ResultSet)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try (Statement stmt = con.createStatement(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</a:t>
            </a:r>
            <a:r>
              <a:rPr lang="en-US" sz="2000" b="1" dirty="0" smtClean="0"/>
              <a:t>ResultSet.TYPE_SCROLL_SENSITIVE, ResultSet.CONCUR_UPDATABLE</a:t>
            </a:r>
            <a:r>
              <a:rPr lang="en-US" sz="2000" dirty="0" smtClean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ResultSet uprs = stmt.executeQuery("SELECT * FROM COFFEES");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while (uprs.next())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float f = uprs.getFloat("PRICE");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uprs.updateFloat("PRICE", f * percentage);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uprs.updateRow();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//uprs.deleteRow();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Можно даже выполнить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nsert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Criteria Query (Params)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//"SELECT * FROM users WHERE id=:id"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UserEntity getUserByCriteriaQuery(Long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CriteriaBuilder cb = entityManager.getCriteriaBuilder();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CriteriaQuery&lt;UserEntity&gt; cQuery =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cb.createQuery(UserEntity.class);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Root&lt;UserEntity&gt; root = cQuery.from(UserEntity.class);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ParameterExpression&lt;Long&gt; 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paramId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cb.parameter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(Long.class)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cQuery.select(root).where(cb.equal(root.get("id"), 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paramId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TypedQuery&lt;UserEntity&gt; query = entityManager.createQuery(cQuery);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query.setParameter(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paramId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id);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query.getSingleResult();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UserEntity getUserByCriteriaQuery(Long id)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ParameterExpression&lt;Long&gt; 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paramId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cb.parameter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(Long.class,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query.setParameter(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"id"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id);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query.getSingleResult();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Pagination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Query query = entityManager.createQuery("from Person order by id");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query.setFirstResult(50);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query.setMaxResults(10);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List result = query.getResultList();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sp>
        <p:nvSpPr>
          <p:cNvPr id="4" name="Цилиндр 3"/>
          <p:cNvSpPr/>
          <p:nvPr/>
        </p:nvSpPr>
        <p:spPr>
          <a:xfrm>
            <a:off x="7092280" y="3356992"/>
            <a:ext cx="914400" cy="15761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501008"/>
            <a:ext cx="1728192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1268760"/>
            <a:ext cx="1728192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Detached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5013176"/>
            <a:ext cx="1728192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501008"/>
            <a:ext cx="1728192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3"/>
            <a:endCxn id="7" idx="1"/>
          </p:cNvCxnSpPr>
          <p:nvPr/>
        </p:nvCxnSpPr>
        <p:spPr>
          <a:xfrm>
            <a:off x="2411760" y="36856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932040" y="1628800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427984" y="1628800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427984" y="38610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932040" y="38610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580112" y="37890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580112" y="357301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5580112" y="4797152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8144" y="2708920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find()</a:t>
            </a:r>
          </a:p>
          <a:p>
            <a:r>
              <a:rPr lang="en-US" dirty="0" smtClean="0"/>
              <a:t>Select query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378904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flush()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940152" y="49411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flush()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932040" y="4293096"/>
            <a:ext cx="94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persist()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83768" y="3068960"/>
            <a:ext cx="109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persist()</a:t>
            </a:r>
          </a:p>
          <a:p>
            <a:r>
              <a:rPr lang="en-US" dirty="0" smtClean="0"/>
              <a:t>merge() *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347864" y="4293096"/>
            <a:ext cx="10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4048" y="1772816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19872" y="1700808"/>
            <a:ext cx="966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detach()</a:t>
            </a:r>
          </a:p>
          <a:p>
            <a:r>
              <a:rPr lang="en-US" dirty="0" smtClean="0"/>
              <a:t>clear()</a:t>
            </a:r>
          </a:p>
          <a:p>
            <a:r>
              <a:rPr lang="en-US" dirty="0" smtClean="0"/>
              <a:t>close()</a:t>
            </a:r>
          </a:p>
        </p:txBody>
      </p:sp>
      <p:cxnSp>
        <p:nvCxnSpPr>
          <p:cNvPr id="56" name="Прямая со стрелкой 55"/>
          <p:cNvCxnSpPr>
            <a:stCxn id="4" idx="1"/>
            <a:endCxn id="8" idx="3"/>
          </p:cNvCxnSpPr>
          <p:nvPr/>
        </p:nvCxnSpPr>
        <p:spPr>
          <a:xfrm flipH="1" flipV="1">
            <a:off x="5580112" y="1453426"/>
            <a:ext cx="1969368" cy="190356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536" y="57332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merge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не меняет переданный объект (но если нужно то создаст новый), поэтому нужно работать с объектом, который вернул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merge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см. следующий слайд)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persist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для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detached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даст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PersistenceException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merge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12474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scenario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e = new MyEntity();</a:t>
            </a:r>
          </a:p>
          <a:p>
            <a:r>
              <a:rPr lang="en-US" dirty="0" smtClean="0"/>
              <a:t>em.merge(e);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.setSomeField(anotherValue);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when transaction ends someField is not updated in the database</a:t>
            </a:r>
          </a:p>
          <a:p>
            <a:r>
              <a:rPr lang="en-US" dirty="0" smtClean="0"/>
              <a:t>   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scenario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e = new MyEntity();</a:t>
            </a:r>
          </a:p>
          <a:p>
            <a:r>
              <a:rPr lang="en-US" dirty="0" smtClean="0"/>
              <a:t>MyEntity </a:t>
            </a:r>
            <a:r>
              <a:rPr lang="en-US" b="1" dirty="0" smtClean="0">
                <a:solidFill>
                  <a:srgbClr val="C00000"/>
                </a:solidFill>
              </a:rPr>
              <a:t>e2</a:t>
            </a:r>
            <a:r>
              <a:rPr lang="en-US" dirty="0" smtClean="0"/>
              <a:t> = em.merge(e);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e2</a:t>
            </a:r>
            <a:r>
              <a:rPr lang="en-US" dirty="0" smtClean="0"/>
              <a:t>.setSomeField(anotherValue);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when transaction ends someField is updated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detached and attached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@PersistenceContext EntityManager manager;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@Resource UserTransaction utx;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out.println("transaction: " +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isJoinedToTransaction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Student student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(Student.class,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utx.begin();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out.println("transaction: " +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isJoinedToTransaction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Student student2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(Student.class,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Student student3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(Student.class,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out.println("contains1: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out.println("contains2: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manager.contains(student2)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out.println("equals: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(student2 == student3)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utx.commit();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out.println("contains2: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manager.contains(student2)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transaction: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transaction: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contains1: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contains2: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equals: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contains2: 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288032" cy="52629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04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06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07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08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08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detached and attached (2)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@PersistenceContext(type = PersistenceContextType.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EXTENDED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EntityManager manager;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out.println("transaction: " + manager.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isJoinedToTransaction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Student student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manager.find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(Student.class,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out.println("contains: " +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manager.contains(student)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utx.begin();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out.println("transaction: " + manager.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isJoinedToTransaction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Student student2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manager.find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(Student.class,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Student student3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manager.find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(Student.class,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out.println("contains1: " +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manager.contains(student)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out.println("contains2: " +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manager.contains(student2)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out.println("equals: " +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(student2 == student3)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utx.commit();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out.println("contains2: " +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manager.contains(student2)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transaction: false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transaction: 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contains1: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contains2: 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equals: true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contains2: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288032" cy="52629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04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06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07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08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08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13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utx.begin();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Student student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(Student.class,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manager.remove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manager.persist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(student);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out.println("contains: "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manager.contains(student)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utx.commit();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contains: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288032" cy="28931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02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04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06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07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08</a:t>
            </a: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05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getReference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new Person(1, "Ivan", "Ivanov");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manager.persist(person);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person.car = manager.find(Car.class,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car0_.id as id1_0_0_, car0_.name as name2_0_0_ from Car car0_ where car0_.id=?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 into Person (car_id, name, id) values (?, ?, ?)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car_id=?, name=? where 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new Person(1, "Ivan", "Ivanov");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manager.persist(person);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person.car = manager.getReference(Car.class, 10);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 into Person (car_id, name, id) values (?, ?, ?)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car_id=?, name=? where id=?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new Person(1, "Ivan", "Ivanov");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person.car = manager.getReference(Car.class, 10);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manager.persist(person);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 into Person (car_id, name, id) values (?, ?, ?)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refresh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Car car = manager.find(Car.class,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manager.refresh(car);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Сущность должна быть в контексте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car0_.id as id1_0_0_, car0_.name as name2_0_0_ from Car car0_ where car0_.id=?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car0_.id as id1_0_0_, car0_.name as name2_0_0_ from Car car0_ where car0_.id=?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Car car = manager.find(Car.class,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car.name = "new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manager.refresh(car);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out.println(car.name);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old name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(modes)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76064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Блокировка может быть установлена в методе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find,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а также специальным методом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lock.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Блокировка снимается в конце транзакции.</a:t>
            </a:r>
            <a:endParaRPr lang="ru-RU" sz="1400" dirty="0" smtClean="0">
              <a:cs typeface="Courier New" pitchFamily="49" charset="0"/>
            </a:endParaRP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 smtClean="0">
                <a:cs typeface="Courier New" pitchFamily="49" charset="0"/>
              </a:rPr>
              <a:t>PESSIMISTIC_READ</a:t>
            </a:r>
            <a:r>
              <a:rPr lang="en-US" sz="1600" dirty="0" smtClean="0">
                <a:cs typeface="Courier New" pitchFamily="49" charset="0"/>
              </a:rPr>
              <a:t> – </a:t>
            </a:r>
            <a:r>
              <a:rPr lang="ru-RU" sz="1600" dirty="0" smtClean="0">
                <a:cs typeface="Courier New" pitchFamily="49" charset="0"/>
              </a:rPr>
              <a:t>не эксклюзивная блокировка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(for share)</a:t>
            </a:r>
            <a:r>
              <a:rPr lang="ru-RU" sz="1600" dirty="0" smtClean="0">
                <a:cs typeface="Courier New" pitchFamily="49" charset="0"/>
              </a:rPr>
              <a:t>, получив данную блокировку разработчик не должен менять данные</a:t>
            </a:r>
            <a:endParaRPr lang="en-US" sz="1600" dirty="0" smtClean="0">
              <a:cs typeface="Courier New" pitchFamily="49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smtClean="0">
                <a:cs typeface="Courier New" pitchFamily="49" charset="0"/>
              </a:rPr>
              <a:t>PESSIMISTIC_WRITE</a:t>
            </a:r>
            <a:r>
              <a:rPr lang="en-US" sz="1600" dirty="0" smtClean="0">
                <a:cs typeface="Courier New" pitchFamily="49" charset="0"/>
              </a:rPr>
              <a:t> – </a:t>
            </a:r>
            <a:r>
              <a:rPr lang="ru-RU" sz="1600" dirty="0" smtClean="0">
                <a:cs typeface="Courier New" pitchFamily="49" charset="0"/>
              </a:rPr>
              <a:t>эксклюзивная блокировка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(for update)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Для сущностей с атрибутом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@Version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(1) любое изменение, не только в рамках блокировки, всегда увеличивает версию (2)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.</a:t>
            </a:r>
          </a:p>
          <a:p>
            <a:pPr algn="just">
              <a:spcBef>
                <a:spcPts val="600"/>
              </a:spcBef>
              <a:buFont typeface="+mj-lt"/>
              <a:buAutoNum type="arabicPeriod" startAt="3"/>
            </a:pPr>
            <a:r>
              <a:rPr lang="en-US" sz="1600" b="1" dirty="0" smtClean="0">
                <a:cs typeface="Courier New" pitchFamily="49" charset="0"/>
              </a:rPr>
              <a:t>OPTIMISTIC</a:t>
            </a:r>
            <a:r>
              <a:rPr lang="en-US" sz="1600" dirty="0" smtClean="0">
                <a:cs typeface="Courier New" pitchFamily="49" charset="0"/>
              </a:rPr>
              <a:t> – </a:t>
            </a:r>
            <a:r>
              <a:rPr lang="ru-RU" sz="1600" dirty="0" smtClean="0">
                <a:cs typeface="Courier New" pitchFamily="49" charset="0"/>
              </a:rPr>
              <a:t>инкремент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 (с проверкой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) при сохранении изменений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flush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или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commit,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были изменения)</a:t>
            </a:r>
            <a:r>
              <a:rPr lang="en-US" sz="1600" dirty="0" smtClean="0">
                <a:cs typeface="Courier New" pitchFamily="49" charset="0"/>
              </a:rPr>
              <a:t> + </a:t>
            </a:r>
            <a:r>
              <a:rPr lang="ru-RU" sz="1600" dirty="0" smtClean="0">
                <a:cs typeface="Courier New" pitchFamily="49" charset="0"/>
              </a:rPr>
              <a:t>проверка </a:t>
            </a:r>
            <a:r>
              <a:rPr lang="en-US" sz="1600" dirty="0" smtClean="0">
                <a:cs typeface="Courier New" pitchFamily="49" charset="0"/>
              </a:rPr>
              <a:t>version </a:t>
            </a:r>
            <a:r>
              <a:rPr lang="ru-RU" sz="1600" dirty="0" smtClean="0">
                <a:cs typeface="Courier New" pitchFamily="49" charset="0"/>
              </a:rPr>
              <a:t>в конце </a:t>
            </a:r>
            <a:r>
              <a:rPr lang="en-US" sz="1600" dirty="0" smtClean="0">
                <a:cs typeface="Courier New" pitchFamily="49" charset="0"/>
              </a:rPr>
              <a:t>commit</a:t>
            </a:r>
          </a:p>
          <a:p>
            <a:pPr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1600" b="1" dirty="0" smtClean="0">
                <a:cs typeface="Courier New" pitchFamily="49" charset="0"/>
              </a:rPr>
              <a:t>OPTIMISTIC_FORCE_INCREMENT</a:t>
            </a:r>
            <a:r>
              <a:rPr lang="ru-RU" sz="1600" dirty="0" smtClean="0">
                <a:cs typeface="Courier New" pitchFamily="49" charset="0"/>
              </a:rPr>
              <a:t> - инкремент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 (с проверкой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)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при сохранении изменений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flush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или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commit,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были изменения)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+ </a:t>
            </a:r>
            <a:r>
              <a:rPr lang="ru-RU" sz="1600" dirty="0" smtClean="0">
                <a:cs typeface="Courier New" pitchFamily="49" charset="0"/>
              </a:rPr>
              <a:t>инкремент </a:t>
            </a:r>
            <a:r>
              <a:rPr lang="en-US" sz="1600" dirty="0" smtClean="0">
                <a:cs typeface="Courier New" pitchFamily="49" charset="0"/>
              </a:rPr>
              <a:t>version </a:t>
            </a:r>
            <a:r>
              <a:rPr lang="ru-RU" sz="1600" dirty="0" smtClean="0">
                <a:cs typeface="Courier New" pitchFamily="49" charset="0"/>
              </a:rPr>
              <a:t>(с проверкой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)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в конце </a:t>
            </a:r>
            <a:r>
              <a:rPr lang="en-US" sz="1600" dirty="0" smtClean="0">
                <a:cs typeface="Courier New" pitchFamily="49" charset="0"/>
              </a:rPr>
              <a:t>commit.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Т.е. инкремент версии происходит даже при отсутствии изменений в данной сущности (может быть полезно если менялись связанные сущности)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1600" b="1" dirty="0" smtClean="0">
                <a:cs typeface="Courier New" pitchFamily="49" charset="0"/>
              </a:rPr>
              <a:t>PESSIMISTIC_FORCE_INCREMENT</a:t>
            </a:r>
            <a:r>
              <a:rPr lang="ru-RU" sz="1600" dirty="0" smtClean="0">
                <a:cs typeface="Courier New" pitchFamily="49" charset="0"/>
              </a:rPr>
              <a:t> - инкремент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 (с проверкой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) в момент получения блокировки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(3)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+ </a:t>
            </a:r>
            <a:r>
              <a:rPr lang="ru-RU" sz="1600" dirty="0" smtClean="0">
                <a:cs typeface="Courier New" pitchFamily="49" charset="0"/>
              </a:rPr>
              <a:t>инкремент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 (с проверкой </a:t>
            </a:r>
            <a:r>
              <a:rPr lang="en-US" sz="1600" dirty="0" smtClean="0">
                <a:cs typeface="Courier New" pitchFamily="49" charset="0"/>
              </a:rPr>
              <a:t>version</a:t>
            </a:r>
            <a:r>
              <a:rPr lang="ru-RU" sz="1600" dirty="0" smtClean="0">
                <a:cs typeface="Courier New" pitchFamily="49" charset="0"/>
              </a:rPr>
              <a:t>) при сохранении изменений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flush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или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commit,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были изменения)</a:t>
            </a:r>
            <a:endParaRPr lang="ru-RU" sz="1600" dirty="0" smtClean="0">
              <a:cs typeface="Courier New" pitchFamily="49" charset="0"/>
            </a:endParaRPr>
          </a:p>
          <a:p>
            <a:pPr marL="288000" indent="-288000" algn="just">
              <a:spcBef>
                <a:spcPts val="1200"/>
              </a:spcBef>
              <a:buAutoNum type="arabicParenBoth"/>
            </a:pP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Теоретически такие блокировки можно реализовать и без атрибута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@Version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через полное сравнение всех атрибутов. Но это достаточно накладно (и недостаточно надежно – например, могут быть проблемы со связанными сущностями), поэтому так делают не все реализации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ORM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согласно стандарта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JPA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такое поведение возможно, но не обязательно).</a:t>
            </a:r>
          </a:p>
          <a:p>
            <a:pPr marL="288000" indent="-288000" algn="just">
              <a:spcBef>
                <a:spcPts val="0"/>
              </a:spcBef>
              <a:buAutoNum type="arabicParenBoth"/>
            </a:pP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JDBC и в большинство RDBMS по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умолчанию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работают на уровне READ COMMITED, т.е.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инкремент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version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в нашей транзакции другие транзакции увидят только после завершения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нашей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а также не смогут изменить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version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до завершения нашей транзакции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: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команда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update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будет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“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висеть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”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в ожидании)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.</a:t>
            </a:r>
            <a:endParaRPr lang="ru-RU" sz="12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 marL="288000" indent="-288000" algn="just">
              <a:spcBef>
                <a:spcPts val="0"/>
              </a:spcBef>
              <a:buAutoNum type="arabicParenBoth"/>
            </a:pP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По стандарту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JPA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все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PESSIMISTIC_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* блокировки должны блокировать запись с момента вызова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lock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т.е. длительная блокировка), но это не обязательно должен быть явный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for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share / for update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см. пример)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+ Wildfly (</a:t>
            </a:r>
            <a:r>
              <a:rPr lang="ru-RU" dirty="0" smtClean="0"/>
              <a:t>модули)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1700" dirty="0" smtClean="0"/>
              <a:t>Можно просто выложить </a:t>
            </a:r>
            <a:r>
              <a:rPr lang="en-US" sz="1700" dirty="0" smtClean="0">
                <a:cs typeface="Courier New" pitchFamily="49" charset="0"/>
              </a:rPr>
              <a:t>postgresql-42.6.0.jar </a:t>
            </a:r>
            <a:r>
              <a:rPr lang="ru-RU" sz="1700" dirty="0" smtClean="0"/>
              <a:t>в </a:t>
            </a:r>
            <a:r>
              <a:rPr lang="en-US" sz="1700" b="1" dirty="0" smtClean="0"/>
              <a:t>standalone\deployments\</a:t>
            </a:r>
            <a:r>
              <a:rPr lang="ru-RU" sz="1700" dirty="0" smtClean="0"/>
              <a:t>, но это не очень хорошо для автоматического развертывания</a:t>
            </a:r>
            <a:endParaRPr lang="en-US" sz="17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 smtClean="0"/>
              <a:t>1. Добавить модуль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modules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layers.conf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layers=user,base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layers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base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    . . .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user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org/postgresql/main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module.xml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postgresql-42.6.0.jar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добавлять в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но это не очень хор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шо)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Для добавления в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использовать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Также можно использовать папку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modules/system/add-ons/&lt;add-on name&gt;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Courier New" pitchFamily="49" charset="0"/>
              </a:rPr>
              <a:t>OPTIMISTIC vs OPTIMISTIC_FORCE_INCREMENT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1.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Читаем данные Джона в двух разных транзакциях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Person john1 = em1.find(Person.class, id);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 . . john1.getCars();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Чтение данных о машинах должно быть до изменений второй транзакции (можно не вызывать явно если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cars EAGER)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Выставляем уровень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или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OPTIMISTIC_FORCE_INCREMENT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Person john2 = em2.find(Person.class, id, OPTIMISTIC);</a:t>
            </a:r>
            <a:endParaRPr lang="ru-RU" sz="15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2. Джон приобретает машину (во второй транзакции)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 mercedes = new Car();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mercedes.setPerson(john2);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em2.persist(mercedes);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john2.getCars().add(mercedes);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em2.getTransaction().commit();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T2 commits</a:t>
            </a:r>
            <a:endParaRPr lang="ru-RU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был уровень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OPTIMISTIC_FORCE_INCREMENT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то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version++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3. В первой транзакции (которая ничего не знает о покупке машины) добавляем пометку для Джона, основываясь на данных о его машинах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(john1.getCars().size()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john1.setLabel("John has a car");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john1.setLabel("John doesn't have a car");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em1.flush();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был уровень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то ошибки не будет, а если был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OPTIMISTIC_FORCE_INCREMENT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то мы увидим что версия изменилась и получим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OptimisticLockException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Version vs No version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PESSIMISTIC_READ</a:t>
            </a:r>
            <a:r>
              <a:rPr lang="ru-RU" sz="1600" dirty="0" smtClean="0">
                <a:cs typeface="Courier New" pitchFamily="49" charset="0"/>
              </a:rPr>
              <a:t> и</a:t>
            </a:r>
            <a:r>
              <a:rPr lang="en-US" sz="1600" dirty="0" smtClean="0">
                <a:cs typeface="Courier New" pitchFamily="49" charset="0"/>
              </a:rPr>
              <a:t> PESSIMISTIC_WRITE </a:t>
            </a:r>
            <a:r>
              <a:rPr lang="ru-RU" sz="1600" dirty="0" smtClean="0">
                <a:cs typeface="Courier New" pitchFamily="49" charset="0"/>
              </a:rPr>
              <a:t>обычно также меняют номер версии (если он есть). Это делается для повышения надежности в тех случаях когда смешиваются версионные и не версионные блокировки.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1600" dirty="0" smtClean="0">
                <a:cs typeface="Courier New" pitchFamily="49" charset="0"/>
              </a:rPr>
              <a:t>Рассмотрим пример</a:t>
            </a:r>
            <a:r>
              <a:rPr lang="en-US" sz="1600" dirty="0" smtClean="0">
                <a:cs typeface="Courier New" pitchFamily="49" charset="0"/>
              </a:rPr>
              <a:t>: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transaction A uses optimistic locking and reads entity E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transaction B acquires PESSIMISTIC_WRITE</a:t>
            </a: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lock on entity E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transaction B commits and releases lock of E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transaction A updates E and commits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Если бы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PESSIMISTIC_WRITE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не меняла номер версии, то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transaction A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не заметила бы изменений сделанных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transaction B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 чего защищают блокировки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54461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b="1" dirty="0" smtClean="0">
                <a:cs typeface="Courier New" pitchFamily="49" charset="0"/>
              </a:rPr>
              <a:t>Потерянные обновления</a:t>
            </a:r>
            <a:r>
              <a:rPr lang="ru-RU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lost update</a:t>
            </a:r>
            <a:r>
              <a:rPr lang="ru-RU" sz="1600" dirty="0" smtClean="0">
                <a:cs typeface="Courier New" pitchFamily="49" charset="0"/>
              </a:rPr>
              <a:t>) </a:t>
            </a:r>
            <a:r>
              <a:rPr lang="ru-RU" sz="1600" dirty="0" smtClean="0"/>
              <a:t>при одновременном изменении одного блока данных разными транзакциями теряются все изменения, кроме последнего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b="1" dirty="0" smtClean="0">
                <a:cs typeface="Courier New" pitchFamily="49" charset="0"/>
              </a:rPr>
              <a:t>Грязные чтения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(Dirty Read) </a:t>
            </a:r>
            <a:r>
              <a:rPr lang="ru-RU" sz="1600" dirty="0" smtClean="0">
                <a:cs typeface="Courier New" pitchFamily="49" charset="0"/>
              </a:rPr>
              <a:t>- </a:t>
            </a:r>
            <a:r>
              <a:rPr lang="ru-RU" sz="1600" dirty="0" smtClean="0"/>
              <a:t>чтение данных, добавленных или изменённых транзакцией, которая впоследствии не подтвердится (откатится)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b="1" dirty="0" smtClean="0">
                <a:cs typeface="Courier New" pitchFamily="49" charset="0"/>
              </a:rPr>
              <a:t>Неповторяемые чтения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(Non-repeatable read) </a:t>
            </a:r>
            <a:r>
              <a:rPr lang="ru-RU" sz="1600" dirty="0" smtClean="0">
                <a:cs typeface="Courier New" pitchFamily="49" charset="0"/>
              </a:rPr>
              <a:t> -</a:t>
            </a:r>
            <a:r>
              <a:rPr lang="ru-RU" sz="1600" dirty="0" smtClean="0"/>
              <a:t> при повторном чтении в рамках одной транзакции ранее прочитанные данные оказываются изменёнными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(другой, уже завершенной, транзакцией)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b="1" dirty="0" smtClean="0">
                <a:cs typeface="Courier New" pitchFamily="49" charset="0"/>
              </a:rPr>
              <a:t>Фантомное чтение</a:t>
            </a:r>
            <a:r>
              <a:rPr lang="ru-RU" sz="1600" dirty="0" smtClean="0">
                <a:cs typeface="Courier New" pitchFamily="49" charset="0"/>
              </a:rPr>
              <a:t> (</a:t>
            </a:r>
            <a:r>
              <a:rPr lang="en-US" sz="1600" dirty="0" smtClean="0">
                <a:cs typeface="Courier New" pitchFamily="49" charset="0"/>
              </a:rPr>
              <a:t>phantom reads</a:t>
            </a:r>
            <a:r>
              <a:rPr lang="ru-RU" sz="1600" dirty="0" smtClean="0">
                <a:cs typeface="Courier New" pitchFamily="49" charset="0"/>
              </a:rPr>
              <a:t>) – </a:t>
            </a:r>
            <a:r>
              <a:rPr lang="ru-RU" sz="1600" dirty="0" smtClean="0"/>
              <a:t>несколько последовательных выборок несколько по одним и тем же критериям дают разное множество строк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(т.к. другая, уже завершенная транзакция добавила или удалила строки)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Согласно стандарта </a:t>
            </a: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JPA</a:t>
            </a: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 блокировки должны защищать от проблем 2 и 3</a:t>
            </a: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.</a:t>
            </a: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 Как правило за счет уровня </a:t>
            </a:r>
            <a:r>
              <a:rPr lang="en-US" sz="1600" dirty="0" smtClean="0">
                <a:solidFill>
                  <a:srgbClr val="0070C0"/>
                </a:solidFill>
              </a:rPr>
              <a:t>READ COMMITTED</a:t>
            </a:r>
            <a:r>
              <a:rPr lang="ru-RU" sz="1600" dirty="0" smtClean="0">
                <a:solidFill>
                  <a:srgbClr val="0070C0"/>
                </a:solidFill>
              </a:rPr>
              <a:t> + версии или блокировки в БД. Теоретически они могут просто установить уровень </a:t>
            </a:r>
            <a:r>
              <a:rPr lang="en-US" sz="1600" dirty="0" smtClean="0">
                <a:solidFill>
                  <a:srgbClr val="0070C0"/>
                </a:solidFill>
              </a:rPr>
              <a:t>REPEATABLE READ</a:t>
            </a:r>
            <a:r>
              <a:rPr lang="ru-RU" sz="1600" dirty="0" smtClean="0">
                <a:solidFill>
                  <a:srgbClr val="0070C0"/>
                </a:solidFill>
              </a:rPr>
              <a:t> (но это сильно скажется на производительности)</a:t>
            </a: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От проблемы 1 защищает механизм </a:t>
            </a: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Version</a:t>
            </a:r>
            <a:r>
              <a:rPr lang="ru-RU" sz="1600" dirty="0" smtClean="0">
                <a:solidFill>
                  <a:srgbClr val="0070C0"/>
                </a:solidFill>
                <a:cs typeface="Courier New" pitchFamily="49" charset="0"/>
              </a:rPr>
              <a:t> (либо высокие уровни изоляции транзакции).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SERIALIZABLE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(+),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REPEATABLE READ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(-4),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READ COMMITTED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(+2),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READ UNCOMMITTED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(-)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Дисклаймер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В примерах приводятся запросы получаемые при работе с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СУБД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при помощи реализации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JPA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встроенной в сервер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wildfly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версии 26 (уровень изоляции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READ COMMITED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(version)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Long id;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null,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но до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persist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может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быть пуст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name;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//nullable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Integer age;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//nullable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int version;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null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age=?, name=?, version=? where id=? and version=?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(optimistic)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supported for non-versioned entities (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см. дисклаймер)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LockModeType.OPTIMISTIC);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update Person set age=?, name=?, version=? where id=? and version=?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//v+1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version as version_ from Person where id 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supported for non-versioned entities (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см. дисклаймер)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LockModeType.OPTIMISTIC_FORCE_INCREMENT);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update Person set age=?, name=?, version=? where id=? and version=?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//v+1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 . . 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version=? where id=? and version=?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//v+1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6381328"/>
            <a:ext cx="401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п. 2 выполняется, только если есть изменения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на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commit)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(pessimistic)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LockModeType.PESSIMISTIC_READ);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id from Person where id =?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and version =?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share</a:t>
            </a:r>
            <a:r>
              <a:rPr lang="ru-RU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//on lock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age=?, name=?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version=?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id=?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and version=?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LockModeType.PESSIMISTIC_WRITE);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id from Person where id 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and version =?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update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//on lock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age=?, name=?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version=?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where id=?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and version=?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&lt;for update&gt;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выборки будут ждать снятия блокировки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61653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Пример с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PESSIMISTIC_READ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не корректен в том смысле, что получив блокировку на чтении, мы не должны менять данные (и приводится здесь только в демонстрационных целях!)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(pessimistic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//not supported for non-versioned entities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см. дисклаймер)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LockModeType.PESSIMISTIC_FORCE_INCREMENT);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manager.getLockMode(person)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version=? where id=? and version=?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//v+1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 lock)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ru-RU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update Person set age=?, name=?, version=? where id=? and version=?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//v+1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Согласно стандарту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JPA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при установке блокировки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PESSIMISTIC_FORCE_INCREMENT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нужно получать долгосрочную блокировку у БД (если это нельзя обойти за счет других механизмов СУБД). В данном случае используется свойство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 COMMITED 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если другая транзакция уже изменила номер версии (но не закоммитила изменения), то мы в запросе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update (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п.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2)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будем ждать закрытия этой транзакции (т.е. будет как при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select for update)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6381328"/>
            <a:ext cx="401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п. 4 выполняется, только если есть изменения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на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commit)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in find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(Person.class, 1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. . . from Person person0_ where person0_.id=?</a:t>
            </a:r>
            <a:r>
              <a:rPr lang="ru-RU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share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age=?, name=?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version=?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where id=?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and version=?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params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Map&lt;String, Object&gt; properties = new HashMap&lt;&gt;();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map.put("jakarta.persistence", PessimisticLockScope.EXTENDED);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map.put("jakarta.persistence.lock.timeout", 1000L);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manager.find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(Person.class, 1L, LockModeType.PESSIMISTIC_WRITE, properties);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252000">
              <a:spcBef>
                <a:spcPts val="0"/>
              </a:spcBef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EXTENDED -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блокируются связанные сущности (т.е. те на которые ссылается текущая сущность). Поведение зависит от реализации</a:t>
            </a:r>
          </a:p>
          <a:p>
            <a:pPr marL="0" indent="252000">
              <a:spcBef>
                <a:spcPts val="0"/>
              </a:spcBef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timeout –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зависит от поддержки на уровне СУБД 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JDBC</a:t>
            </a:r>
          </a:p>
          <a:p>
            <a:pPr marL="0" indent="252000">
              <a:spcBef>
                <a:spcPts val="0"/>
              </a:spcBef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//CascadeType = ALL, PERSIST, MERGE, REMOVE, REFRESH, DETACH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+ Wildfly</a:t>
            </a:r>
            <a:r>
              <a:rPr lang="ru-RU" dirty="0" smtClean="0"/>
              <a:t> (модули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module.xml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 name="org.postgresql"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xmlns="urn:jboss:module:1.9"&gt;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&lt;resources&gt;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&lt;resource-root path="postgresql-42.6.0.jar"/&gt;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&lt;/resources&gt;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&lt;dependencies&gt;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&lt;module name="javax.api"/&gt;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&lt;module name="javax.transaction.api"/&gt;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&lt;/module&gt;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change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Уровень блокировки можно повышать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Person person = manager.find(Person.class, 1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manager.lock(person, LockModeType.PESSIMISTIC_WRITE);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out.println(manager.getLockMode(person));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//PESSIMISTIC_WRITE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(person.name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person.name = "default name";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//commit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сперва установить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PESSIMISTIC_WRITE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а потом запросить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PESSIMISTIC_READ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то ошибки не будет, но и уровень блокировки не понизится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events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User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static Logger LOG = Logger.getLogger(User.class.getName());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int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userName;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firstName;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fullName;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events</a:t>
            </a:r>
            <a:r>
              <a:rPr lang="ru-RU" dirty="0" smtClean="0"/>
              <a:t>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@PrePersist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logNewUserAttempt()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LOG.info("Attempting to add new user with username: " + userName);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@PostPersist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logNewUserAdded()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LOG.info("Added user '" + userName + "' with ID: " + 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@PreRemove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logUserRemovalAttempt()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LOG.info("Attempting to delete user: " + userName);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@PostRemove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logUserRemoval()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LOG.info("Deleted user: " + userName);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@PreUpdate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logUserUpdateAttempt()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LOG.info("Attempting to update user: " + userName);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@PostUpdate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logUserUpdate()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LOG.info("Updated user: " + userName);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@PostLoad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void logUserLoad()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fullName = firstName + " " +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events</a:t>
            </a:r>
            <a:r>
              <a:rPr lang="ru-RU" dirty="0" smtClean="0"/>
              <a:t>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UserEventListener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static Logger LOG = Logger.getLogger(Person.class.getName());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@PrePersist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@PreUpdate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@PreRemove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void beforeAnyUpdate(User user)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LOG.info("Before modify user: " + user.getId());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@PostPersist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@PostUpdate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@PostRemove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void afterAnyUpdate(User user)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LOG.info("After modify user: " + user.getId());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@PostLoad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void afterLoad(User user)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log.info("user loaded: " + user.getId());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@EntityListeners(UserEventListener.class)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User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synchronization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@Resource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TransactionSynchronizationRegistry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registry;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out.println(registry.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getTransactionStatus()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 smtClean="0">
                <a:latin typeface="Courier New" pitchFamily="49" charset="0"/>
                <a:cs typeface="Courier New" pitchFamily="49" charset="0"/>
              </a:rPr>
              <a:t>utx.begin();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out.println(registry.getTransactionStatus());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регистрировать вне транзакции, то будет ошибка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registry.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registerInterposedSynchronization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Synchronization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beforeCompletion()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LOG.info("beforeCompletion");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afterCompletion(int status)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LOG.info("afterCompletion: " + status);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 smtClean="0">
                <a:latin typeface="Courier New" pitchFamily="49" charset="0"/>
                <a:cs typeface="Courier New" pitchFamily="49" charset="0"/>
              </a:rPr>
              <a:t>utx.commit();</a:t>
            </a:r>
            <a:endParaRPr lang="en-US" sz="1600" u="sng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Container transactional beans</a:t>
            </a:r>
            <a:r>
              <a:rPr lang="ru-RU" dirty="0" smtClean="0"/>
              <a:t> (</a:t>
            </a:r>
            <a:r>
              <a:rPr lang="en-US" dirty="0" smtClean="0"/>
              <a:t>CMT)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@Stateless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//@Singleton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@Stateful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Serializable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@RequestScoped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у метода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@SesionScoped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@Transactional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у метода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Serializable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@WebServlet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 . 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работает на отдельных методах сервлета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MyServlet extends HttpServlet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@PersistenceContext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EntityManager manager;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Rollback transaction with CMT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AutoNum type="arabicPeriod"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Бросить исключение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Вызвать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setRollbackOnly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у менеджера транзакции</a:t>
            </a:r>
          </a:p>
          <a:p>
            <a:pPr>
              <a:spcBef>
                <a:spcPts val="0"/>
              </a:spcBef>
              <a:buAutoNum type="arabicPeriod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@Resource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TransactionSynchronizationRegistry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registry;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setRollbackOnly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transactionManager;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transactionManager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setRollbackOnly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AutoNum type="arabicPeriod"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AutoNum type="arabicPeriod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Аннотация </a:t>
            </a:r>
            <a:r>
              <a:rPr lang="en-US" dirty="0" smtClean="0"/>
              <a:t>Transactional (CMT)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добавлена на класс или на метод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@Transactional(TxType.REQUIRED_NEW)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@Transactional(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rollbackOn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{SQLException.class})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@Transactional(value = TxType.REQUIRES_NEW,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dontRollbackOn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{NotSupportedException.class})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AutoNum type="arabicPeriod"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AutoNum type="arabicPeriod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transactional beans</a:t>
            </a:r>
            <a:r>
              <a:rPr lang="ru-RU" dirty="0" smtClean="0"/>
              <a:t> (</a:t>
            </a:r>
            <a:r>
              <a:rPr lang="en-US" dirty="0" smtClean="0"/>
              <a:t>BMT)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@Stateless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//@Singleton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@TransactionManagement(TransactionManagementType.BEAN)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@Stateful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@TransactionManagement(TransactionManagementType.BEAN)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Serializable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@RequestScoped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@SesionScoped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BeanWithTransaction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Serializable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@WebServlet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 . 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MyServlet extends HttpServlet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@PersistenceContext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EntityManager manager;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@Resource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UserTransaction utx;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TransactionScoped </a:t>
            </a:r>
            <a:r>
              <a:rPr lang="en-US" dirty="0" smtClean="0">
                <a:latin typeface="+mn-lt"/>
              </a:rPr>
              <a:t>bean</a:t>
            </a:r>
            <a:endParaRPr lang="en-US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@TransactionScoped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TransactionBean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вызывать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setRollbackOnly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Пример использования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хранение паспортов по их номеру, т.к. в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persistent context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объекты ищутся только по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2. standalone-full.xml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&lt;subsystem xmlns="urn:jboss:domain:datasources:7.0"&gt;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&lt;datasources&gt;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&lt;datasource jndi-name="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pool-name="my-db" enabled="true"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use-java-context="true"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statistics-enabled="false"&gt;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&lt;connection-url&gt;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jdbc:postgresql://localhost:5432/my-db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&lt;/connection-url&gt;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&lt;driver&gt;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&lt;/driver&gt;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&lt;security&gt;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&lt;user-name&gt;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sysdba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&lt;/user-name&gt;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&lt;password&gt;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masterkey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&lt;/password&gt;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&lt;/security&gt;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&lt;/datasource&gt;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&lt;drivers&gt;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&lt;driver name="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module="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org.postgresql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&lt;driver-class&gt;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org.postgresql.Driver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&lt;/driver-class&gt;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&lt;/driver&gt;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&lt;/drivers&gt;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&lt;/datasources&gt;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&lt;/subsystem&gt;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(Hibernate)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(Person person : persons)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entityManager.persist(person);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\META-INF\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persistence.xml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&lt;persistence-unit name="my-db"&gt;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&lt;properties&gt;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&lt;property name="hibernate.jdbc.batch_size" value="100"/&gt;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&lt;/properties&gt;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&lt;/persistence-unit&gt;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entityManager.unwrap(Session.class).setJdbcBatchSize(100);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(Person person : persons)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entityManager.persist(person);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org.hibernate.engine.jdbc.batch.internal.BatchingBatch DEBUG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Formula (Hibernate)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@Formula("upper( substring( middle_name, 1 ) )")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getMiddleLetter()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@Formula("coalesce(decade1, 0) + coalesce(decade2,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+ coalesce(decade3, 0)")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BigDecimal getMonthByDecadesCalc();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DynamicUpdate (Hibernate)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//change only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Person set </a:t>
            </a:r>
            <a:r>
              <a:rPr lang="en-US" sz="1600" u="sng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age=?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name=?, </a:t>
            </a:r>
            <a:r>
              <a:rPr lang="en-US" sz="1600" u="sng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lastName=?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where id=?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использовать предварительно подготовленный запрос,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 генерировать каждый раз заново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@DynamicUpdate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@DynamicInsert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cs typeface="Courier New" pitchFamily="49" charset="0"/>
                <a:hlinkClick r:id="rId2"/>
              </a:rPr>
              <a:t>https://www.baeldung.com/learn-jpa-hibernate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Learn JPA &amp; Hibernate Series)</a:t>
            </a: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cs typeface="Courier New" pitchFamily="49" charset="0"/>
                <a:hlinkClick r:id="rId3"/>
              </a:rPr>
              <a:t>https://docs.oracle.com/javaee/7/tutorial/persistence-intro.htm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Introduction to the Java Persistence API</a:t>
            </a:r>
            <a:r>
              <a:rPr lang="en-US" sz="1600" dirty="0" smtClean="0"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cs typeface="Courier New" pitchFamily="49" charset="0"/>
                <a:hlinkClick r:id="rId4"/>
              </a:rPr>
              <a:t>https://www.javatpoint.com/jpa-tutorial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JPA Tutorial)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cs typeface="Courier New" pitchFamily="49" charset="0"/>
                <a:hlinkClick r:id="rId5"/>
              </a:rPr>
              <a:t>https://www.byteslounge.com/tutorials/container-vs-application-managed-entitymanager</a:t>
            </a:r>
            <a:r>
              <a:rPr lang="ru-RU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Container vs Application Managed EntityManager</a:t>
            </a:r>
            <a:r>
              <a:rPr lang="ru-RU" sz="1600" dirty="0" smtClean="0">
                <a:cs typeface="Courier New" pitchFamily="49" charset="0"/>
              </a:rPr>
              <a:t>)</a:t>
            </a: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cs typeface="Courier New" pitchFamily="49" charset="0"/>
                <a:hlinkClick r:id="rId6"/>
              </a:rPr>
              <a:t>https://www.byteslounge.com/tutorials/jpa-extended-persistence-context</a:t>
            </a:r>
            <a:r>
              <a:rPr lang="ru-RU" sz="1600" dirty="0" smtClean="0">
                <a:cs typeface="Courier New" pitchFamily="49" charset="0"/>
              </a:rPr>
              <a:t> (</a:t>
            </a:r>
            <a:r>
              <a:rPr lang="en-US" sz="1600" dirty="0" smtClean="0"/>
              <a:t>JPA EXTENDED Persistence Context</a:t>
            </a:r>
            <a:r>
              <a:rPr lang="ru-RU" sz="1600" dirty="0" smtClean="0">
                <a:cs typeface="Courier New" pitchFamily="49" charset="0"/>
              </a:rPr>
              <a:t>)</a:t>
            </a:r>
            <a:endParaRPr lang="en-US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7271</Words>
  <Application>Microsoft Office PowerPoint</Application>
  <PresentationFormat>Экран (4:3)</PresentationFormat>
  <Paragraphs>1731</Paragraphs>
  <Slides>93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4" baseType="lpstr">
      <vt:lpstr>Тема Office</vt:lpstr>
      <vt:lpstr>JDBC</vt:lpstr>
      <vt:lpstr>JDBC (connection)</vt:lpstr>
      <vt:lpstr>JDBC (select)</vt:lpstr>
      <vt:lpstr>JDBC (insert)</vt:lpstr>
      <vt:lpstr>JDBC (batch)</vt:lpstr>
      <vt:lpstr>JDBC (update ResultSet)</vt:lpstr>
      <vt:lpstr>JDBC + Wildfly (модули)</vt:lpstr>
      <vt:lpstr>JDBC + Wildfly (модули 2)</vt:lpstr>
      <vt:lpstr>Database + Wildfly</vt:lpstr>
      <vt:lpstr>Database + Wildfly (2)</vt:lpstr>
      <vt:lpstr>Database + Wildfly (3)</vt:lpstr>
      <vt:lpstr>ORM</vt:lpstr>
      <vt:lpstr>JPA Entities</vt:lpstr>
      <vt:lpstr>JPA Entities (Generator)</vt:lpstr>
      <vt:lpstr>JPA Entities (orm.xml)</vt:lpstr>
      <vt:lpstr>JPA (persistence.xml)</vt:lpstr>
      <vt:lpstr>JPA (persistence.xml) (2)</vt:lpstr>
      <vt:lpstr>JPA Entities (Table)</vt:lpstr>
      <vt:lpstr>JPA Entities (Column)</vt:lpstr>
      <vt:lpstr>JPA Entities (Column 2) </vt:lpstr>
      <vt:lpstr>JPA Entities (Column 3)</vt:lpstr>
      <vt:lpstr>JPA Entities (Composite Column)</vt:lpstr>
      <vt:lpstr>JPA Entities (Composite PK)</vt:lpstr>
      <vt:lpstr>JPA Entities (Composite PK 2)</vt:lpstr>
      <vt:lpstr>JPA Entities (Column converter)</vt:lpstr>
      <vt:lpstr>JPA Entities (1-1)</vt:lpstr>
      <vt:lpstr>JPA Entities (1-1) (2)</vt:lpstr>
      <vt:lpstr>JPA Entities (1-1) (3)</vt:lpstr>
      <vt:lpstr>JPA Entities (1-N)</vt:lpstr>
      <vt:lpstr>JPA Entities (1-N) (2)</vt:lpstr>
      <vt:lpstr>JPA Entities (N-N)</vt:lpstr>
      <vt:lpstr>JPA Entities (N-N) (2)</vt:lpstr>
      <vt:lpstr>JPA Entities (N-N) (3.1)</vt:lpstr>
      <vt:lpstr>JPA Entities (N-N) (3.2)</vt:lpstr>
      <vt:lpstr>JPA Entities (ElementCollection)</vt:lpstr>
      <vt:lpstr>JPA (наследование классов)</vt:lpstr>
      <vt:lpstr>JPA Inheritance strategy</vt:lpstr>
      <vt:lpstr>Single table strategy</vt:lpstr>
      <vt:lpstr>Joined strategy</vt:lpstr>
      <vt:lpstr>Table-per-class strategy</vt:lpstr>
      <vt:lpstr>Persistence Unit</vt:lpstr>
      <vt:lpstr>Persistence Unit (2)</vt:lpstr>
      <vt:lpstr>JPA (EntityManagerFactory)</vt:lpstr>
      <vt:lpstr>JPA Modes</vt:lpstr>
      <vt:lpstr>JTA and Resource Local</vt:lpstr>
      <vt:lpstr>Container Managed PC with CMT</vt:lpstr>
      <vt:lpstr>Container Managed PC with BMT</vt:lpstr>
      <vt:lpstr>Application Managed PC with BMT</vt:lpstr>
      <vt:lpstr>TransactionAttribute</vt:lpstr>
      <vt:lpstr>TRANSACTION vs EXTENDED PC</vt:lpstr>
      <vt:lpstr>INSERT</vt:lpstr>
      <vt:lpstr>UPDATE</vt:lpstr>
      <vt:lpstr>DELETE</vt:lpstr>
      <vt:lpstr>Hibernate SQL Log</vt:lpstr>
      <vt:lpstr>Query Type</vt:lpstr>
      <vt:lpstr>Named Query</vt:lpstr>
      <vt:lpstr>Native Query</vt:lpstr>
      <vt:lpstr>Query Values</vt:lpstr>
      <vt:lpstr>Criteria Query</vt:lpstr>
      <vt:lpstr>Criteria Query (Params)</vt:lpstr>
      <vt:lpstr>Query Pagination</vt:lpstr>
      <vt:lpstr>Entity states</vt:lpstr>
      <vt:lpstr>Entity merge</vt:lpstr>
      <vt:lpstr>Select detached and attached</vt:lpstr>
      <vt:lpstr>Select detached and attached (2)</vt:lpstr>
      <vt:lpstr>Remove</vt:lpstr>
      <vt:lpstr>getReference</vt:lpstr>
      <vt:lpstr>refresh</vt:lpstr>
      <vt:lpstr>Lock (modes)</vt:lpstr>
      <vt:lpstr>OPTIMISTIC vs OPTIMISTIC_FORCE_INCREMENT</vt:lpstr>
      <vt:lpstr>Version vs No version</vt:lpstr>
      <vt:lpstr>От чего защищают блокировки</vt:lpstr>
      <vt:lpstr>Дисклаймер</vt:lpstr>
      <vt:lpstr>Lock (version)</vt:lpstr>
      <vt:lpstr>Lock (optimistic)</vt:lpstr>
      <vt:lpstr>Lock (pessimistic)</vt:lpstr>
      <vt:lpstr>Lock (pessimistic 2)</vt:lpstr>
      <vt:lpstr>Lock in find</vt:lpstr>
      <vt:lpstr>Lock params</vt:lpstr>
      <vt:lpstr>Lock change</vt:lpstr>
      <vt:lpstr>Entity events</vt:lpstr>
      <vt:lpstr>Entity events (2)</vt:lpstr>
      <vt:lpstr>Entity events (3)</vt:lpstr>
      <vt:lpstr>Transaction synchronization</vt:lpstr>
      <vt:lpstr>Container transactional beans (CMT)</vt:lpstr>
      <vt:lpstr>Rollback transaction with CMT</vt:lpstr>
      <vt:lpstr>Аннотация Transactional (CMT)</vt:lpstr>
      <vt:lpstr>User transactional beans (BMT)</vt:lpstr>
      <vt:lpstr>TransactionScoped bean</vt:lpstr>
      <vt:lpstr>BATCH (Hibernate)</vt:lpstr>
      <vt:lpstr>Formula (Hibernate)</vt:lpstr>
      <vt:lpstr>DynamicUpdate (Hibernate)</vt:lpstr>
      <vt:lpstr>Литература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user</dc:creator>
  <cp:lastModifiedBy>emelyanov</cp:lastModifiedBy>
  <cp:revision>437</cp:revision>
  <dcterms:created xsi:type="dcterms:W3CDTF">2023-11-05T08:59:38Z</dcterms:created>
  <dcterms:modified xsi:type="dcterms:W3CDTF">2024-11-20T05:41:21Z</dcterms:modified>
</cp:coreProperties>
</file>