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348" r:id="rId13"/>
    <p:sldId id="273" r:id="rId14"/>
    <p:sldId id="275" r:id="rId15"/>
    <p:sldId id="274" r:id="rId16"/>
    <p:sldId id="350" r:id="rId17"/>
    <p:sldId id="351" r:id="rId18"/>
    <p:sldId id="276" r:id="rId19"/>
    <p:sldId id="277" r:id="rId20"/>
    <p:sldId id="281" r:id="rId21"/>
    <p:sldId id="278" r:id="rId22"/>
    <p:sldId id="280" r:id="rId23"/>
    <p:sldId id="292" r:id="rId24"/>
    <p:sldId id="322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6E73-A3F7-4819-AB8B-A132BA0B169E}" type="datetimeFigureOut">
              <a:rPr lang="ru-RU" smtClean="0"/>
              <a:pPr/>
              <a:t>12.11.2024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551F-9017-4D15-9CFB-EA19E37D820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6E73-A3F7-4819-AB8B-A132BA0B169E}" type="datetimeFigureOut">
              <a:rPr lang="ru-RU" smtClean="0"/>
              <a:pPr/>
              <a:t>12.11.2024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551F-9017-4D15-9CFB-EA19E37D820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6E73-A3F7-4819-AB8B-A132BA0B169E}" type="datetimeFigureOut">
              <a:rPr lang="ru-RU" smtClean="0"/>
              <a:pPr/>
              <a:t>12.11.2024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551F-9017-4D15-9CFB-EA19E37D820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6E73-A3F7-4819-AB8B-A132BA0B169E}" type="datetimeFigureOut">
              <a:rPr lang="ru-RU" smtClean="0"/>
              <a:pPr/>
              <a:t>12.11.2024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551F-9017-4D15-9CFB-EA19E37D820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6E73-A3F7-4819-AB8B-A132BA0B169E}" type="datetimeFigureOut">
              <a:rPr lang="ru-RU" smtClean="0"/>
              <a:pPr/>
              <a:t>12.11.2024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551F-9017-4D15-9CFB-EA19E37D820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6E73-A3F7-4819-AB8B-A132BA0B169E}" type="datetimeFigureOut">
              <a:rPr lang="ru-RU" smtClean="0"/>
              <a:pPr/>
              <a:t>12.11.2024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551F-9017-4D15-9CFB-EA19E37D820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6E73-A3F7-4819-AB8B-A132BA0B169E}" type="datetimeFigureOut">
              <a:rPr lang="ru-RU" smtClean="0"/>
              <a:pPr/>
              <a:t>12.11.2024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551F-9017-4D15-9CFB-EA19E37D820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6E73-A3F7-4819-AB8B-A132BA0B169E}" type="datetimeFigureOut">
              <a:rPr lang="ru-RU" smtClean="0"/>
              <a:pPr/>
              <a:t>12.11.2024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551F-9017-4D15-9CFB-EA19E37D820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6E73-A3F7-4819-AB8B-A132BA0B169E}" type="datetimeFigureOut">
              <a:rPr lang="ru-RU" smtClean="0"/>
              <a:pPr/>
              <a:t>12.11.2024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551F-9017-4D15-9CFB-EA19E37D820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6E73-A3F7-4819-AB8B-A132BA0B169E}" type="datetimeFigureOut">
              <a:rPr lang="ru-RU" smtClean="0"/>
              <a:pPr/>
              <a:t>12.11.2024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551F-9017-4D15-9CFB-EA19E37D820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6E73-A3F7-4819-AB8B-A132BA0B169E}" type="datetimeFigureOut">
              <a:rPr lang="ru-RU" smtClean="0"/>
              <a:pPr/>
              <a:t>12.11.2024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551F-9017-4D15-9CFB-EA19E37D820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6E73-A3F7-4819-AB8B-A132BA0B169E}" type="datetimeFigureOut">
              <a:rPr lang="ru-RU" smtClean="0"/>
              <a:pPr/>
              <a:t>12.11.2024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551F-9017-4D15-9CFB-EA19E37D820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xmlns.jcp.org/xml/ns/persistence/orm_2_2.xs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JDBC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&lt;dependency&gt;</a:t>
            </a:r>
            <a:br>
              <a:rPr lang="en-US" sz="2400" dirty="0"/>
            </a:br>
            <a:r>
              <a:rPr lang="en-US" sz="2400" dirty="0"/>
              <a:t>    &lt;groupId&gt;org.postgresql&lt;/groupId&gt;</a:t>
            </a:r>
            <a:br>
              <a:rPr lang="en-US" sz="2400" dirty="0"/>
            </a:br>
            <a:r>
              <a:rPr lang="en-US" sz="2400" dirty="0"/>
              <a:t>    &lt;artifactId&gt;postgresql&lt;/artifactId&gt;</a:t>
            </a:r>
            <a:br>
              <a:rPr lang="en-US" sz="2400" dirty="0"/>
            </a:br>
            <a:r>
              <a:rPr lang="en-US" sz="2400" dirty="0"/>
              <a:t>    &lt;version&gt;42.6.0&lt;/version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&lt;/</a:t>
            </a:r>
            <a:r>
              <a:rPr lang="en-US" sz="2400" dirty="0"/>
              <a:t>dependency&gt;</a:t>
            </a:r>
            <a:br>
              <a:rPr lang="en-US" sz="2400" dirty="0"/>
            </a:b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292080" y="2348880"/>
            <a:ext cx="2088232" cy="43204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 Application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292080" y="3068960"/>
            <a:ext cx="2088232" cy="43204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JDBC API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92080" y="3789040"/>
            <a:ext cx="2088232" cy="43204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JDBC Driver Manager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995936" y="4581128"/>
            <a:ext cx="1368152" cy="43204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JDBC Driver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652120" y="4581128"/>
            <a:ext cx="1368152" cy="43204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JDBC Driver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308304" y="4581128"/>
            <a:ext cx="1368152" cy="43204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JDBC Driver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Блок-схема: магнитный диск 11"/>
          <p:cNvSpPr/>
          <p:nvPr/>
        </p:nvSpPr>
        <p:spPr>
          <a:xfrm>
            <a:off x="4211960" y="5301208"/>
            <a:ext cx="936104" cy="133272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Oracle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Блок-схема: магнитный диск 12"/>
          <p:cNvSpPr/>
          <p:nvPr/>
        </p:nvSpPr>
        <p:spPr>
          <a:xfrm>
            <a:off x="5868144" y="5301208"/>
            <a:ext cx="936104" cy="133272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 SQL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Блок-схема: магнитный диск 13"/>
          <p:cNvSpPr/>
          <p:nvPr/>
        </p:nvSpPr>
        <p:spPr>
          <a:xfrm>
            <a:off x="7524328" y="5301208"/>
            <a:ext cx="936104" cy="133272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ODBC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Source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Прямая соединительная линия 17"/>
          <p:cNvCxnSpPr>
            <a:stCxn id="9" idx="2"/>
            <a:endCxn id="12" idx="1"/>
          </p:cNvCxnSpPr>
          <p:nvPr/>
        </p:nvCxnSpPr>
        <p:spPr>
          <a:xfrm>
            <a:off x="4680012" y="5013176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10" idx="2"/>
            <a:endCxn id="13" idx="1"/>
          </p:cNvCxnSpPr>
          <p:nvPr/>
        </p:nvCxnSpPr>
        <p:spPr>
          <a:xfrm>
            <a:off x="6336196" y="5013176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1" idx="2"/>
            <a:endCxn id="14" idx="1"/>
          </p:cNvCxnSpPr>
          <p:nvPr/>
        </p:nvCxnSpPr>
        <p:spPr>
          <a:xfrm>
            <a:off x="7992380" y="5013176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5" idx="2"/>
            <a:endCxn id="6" idx="0"/>
          </p:cNvCxnSpPr>
          <p:nvPr/>
        </p:nvCxnSpPr>
        <p:spPr>
          <a:xfrm>
            <a:off x="6336196" y="2780928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6" idx="2"/>
            <a:endCxn id="8" idx="0"/>
          </p:cNvCxnSpPr>
          <p:nvPr/>
        </p:nvCxnSpPr>
        <p:spPr>
          <a:xfrm>
            <a:off x="6336196" y="3501008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8" idx="2"/>
            <a:endCxn id="10" idx="0"/>
          </p:cNvCxnSpPr>
          <p:nvPr/>
        </p:nvCxnSpPr>
        <p:spPr>
          <a:xfrm>
            <a:off x="6336196" y="4221088"/>
            <a:ext cx="0" cy="36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8" idx="2"/>
            <a:endCxn id="9" idx="0"/>
          </p:cNvCxnSpPr>
          <p:nvPr/>
        </p:nvCxnSpPr>
        <p:spPr>
          <a:xfrm rot="5400000">
            <a:off x="5328084" y="3573016"/>
            <a:ext cx="360040" cy="16561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>
            <a:stCxn id="8" idx="2"/>
            <a:endCxn id="11" idx="0"/>
          </p:cNvCxnSpPr>
          <p:nvPr/>
        </p:nvCxnSpPr>
        <p:spPr>
          <a:xfrm rot="16200000" flipH="1">
            <a:off x="6984268" y="3573016"/>
            <a:ext cx="360040" cy="16561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+ Wildfly (2)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Получить подключение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private Connection getConnection() throws . . .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jndiName = 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java:jboss/datasources/my-db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InitialContext ctx = new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InitialContext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DataSource ds = (DataSource)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ctx.lookup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(jndiName);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ds.getConnection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Resource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(lookup = 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java:jboss/datasources/my-db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DataSource dataSource;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Connection con = dataSource.getConnection();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+ Wildfly (3)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661248"/>
            <a:ext cx="5151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Можно выполнить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Test (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 выпадающем списке)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Что будет если получить несколько подключений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Что будет если их не закрыть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80728"/>
            <a:ext cx="8151300" cy="468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861048"/>
            <a:ext cx="8363272" cy="2592288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EclipseLink (JPA)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Hibernate   (JPA)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NHibernate  (.Net)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Entity Framework 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.Net)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Doctrine    (PHP)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Tryton      (Python)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1196752"/>
            <a:ext cx="21602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55576" y="1556792"/>
            <a:ext cx="2160240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- Id : int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firstName : String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lastName : String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email : String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55576" y="2780928"/>
            <a:ext cx="216024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779912" y="1196752"/>
            <a:ext cx="1224136" cy="2016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ORM</a:t>
            </a:r>
            <a:endParaRPr lang="ru-RU" dirty="0"/>
          </a:p>
        </p:txBody>
      </p:sp>
      <p:pic>
        <p:nvPicPr>
          <p:cNvPr id="1026" name="Picture 2" descr="D:\Table_Stud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268760"/>
            <a:ext cx="2381250" cy="1981200"/>
          </a:xfrm>
          <a:prstGeom prst="rect">
            <a:avLst/>
          </a:prstGeom>
          <a:noFill/>
        </p:spPr>
      </p:pic>
      <p:cxnSp>
        <p:nvCxnSpPr>
          <p:cNvPr id="14" name="Прямая со стрелкой 13"/>
          <p:cNvCxnSpPr/>
          <p:nvPr/>
        </p:nvCxnSpPr>
        <p:spPr>
          <a:xfrm>
            <a:off x="2987824" y="1700808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5148064" y="1700808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987824" y="2636912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5076056" y="2636912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Entities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726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Student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@Id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Long id;   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String name;   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getters and setters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Дефолтный конструктор без параметров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@Entity(name="Student")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Student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@Id        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TABLE, SEQUENCE, IDENTITY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@GeneratedValue(strategy = GenerationType.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Long id;   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String name;   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getters and setters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Entities (Generator)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7260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TableGenerator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name = "empGen",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table = "ID_GEN",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pkColumnName = "GEN_KEY",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valueColumnName = "GEN_VALUE",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pkColumnValue = "EMP_ID",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allocationSize = 50)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@GeneratedValue(strategy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generator="empGen")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 id;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SequenceGenerator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name = "MAIN_SEQ",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sequenceName = "GEN_ID",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initialValue 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allocationSize = 50)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@Id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@GeneratedValue(strategy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SEQUENCE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generator="MAIN_SEQ")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 id;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@Id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@GeneratedValue(strategy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SEQUENCE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hibernate_sequence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 id;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Entities (orm.xml)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7260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&lt;?xml version="1.0" encoding="UTF-8" ?&gt;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entity-mappings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version="2.2"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xmlns="http://xmlns.jcp.org/xml/ns/persistence/orm"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xmlns:xsi="http://www.w3.org/2001/XMLSchema-instance"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xsi:schemaLocation="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http://xmlns.jcp.org/xml/ns/persistence/orm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hlinkClick r:id="rId2"/>
              </a:rPr>
              <a:t>http://xmlns.jcp.org/xml/ns/persistence/orm_2_2.xsd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sequence-generator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MAIN_SEQ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 sequence-name="GEN_ID" allocation-size="5"/&gt;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&lt;entity class="org.datanucleus.samples.jpa.tutorial.Product" name="Product"&gt;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&lt;table name="JPA_PRODUCTS"/&gt;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&lt;inheritance strategy="JOINED"/&gt;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&lt;attributes&gt;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&lt;id name="id"&gt;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&lt;generated-value strategy="AUTO"/&gt;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&lt;/id&gt;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&lt;basic name="name"&gt;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&lt;column name="PRODUCT_NAME" length="100"/&gt;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&lt;/basic&gt;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&lt;basic name="description"&gt;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&lt;column length="255"/&gt;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&lt;/basic&gt;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&lt;/attributes&gt;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&lt;/entity&gt;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&lt;/entity-mappings&gt;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@Id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@GeneratedValue(strategy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SEQUENCE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generator="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MAIN_SEQ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 id;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JPA (</a:t>
            </a:r>
            <a:r>
              <a:rPr lang="en-US" dirty="0" smtClean="0">
                <a:latin typeface="+mn-lt"/>
                <a:cs typeface="Courier New" pitchFamily="49" charset="0"/>
              </a:rPr>
              <a:t>persistence.xml)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616624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resources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\META-INF\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persistence.xml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resources\META-INF\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orm.xml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Файл для мэпинга данных по умолчанию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&lt;persistence version="2.2"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      xmlns="http://xmlns.jcp.org/xml/ns/persistence"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      xmlns:xsi="http://www.w3.org/2001/XMLSchema-instance"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      xsi:schemaLocation="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  http://xmlns.jcp.org/xml/ns/persistence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  http://xmlns.jcp.org/xml/ns/persistence/persistence_2_2.xsd"&gt;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&lt;persistence-unit name="my-db"&gt;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&lt;jta-data-source&gt;java:jboss/datasources/my-db&lt;/jta-data-source&gt;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&lt;properties&gt;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&lt;property name="hibernate.hbm2ddl.auto"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value="create-drop" /&gt; &lt;!–- update --&gt;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&lt;property name="hibernate.show_sql"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value="false" /&gt;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&lt;/properties&gt;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&lt;mapping-file&gt;ormap.xml&lt;/mapping-file&gt;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&lt;jar-file&gt;lib/MyOrderApp.jar&lt;/jar-file&gt;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&lt;/persistence-unit&gt;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&lt;/persistence&gt;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Если сущности лежат в других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jar-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файлах, то их нужно указывать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JPA (</a:t>
            </a:r>
            <a:r>
              <a:rPr lang="en-US" dirty="0" smtClean="0">
                <a:latin typeface="+mn-lt"/>
                <a:cs typeface="Courier New" pitchFamily="49" charset="0"/>
              </a:rPr>
              <a:t>persistence.xml) (2)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616624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&lt;persistence . . .&gt;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&lt;persistence-unit name="my-db"&gt;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&lt;jta-data-source&gt;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java:jboss/datasources/my-db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&lt;/jta-data-source&gt;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&lt;!-- 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включаем только указанные классы --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&lt;class&gt;com.acme.Order&lt;/class&gt;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&lt;class&gt;com.acme.Customer&lt;/class&gt;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&lt;class&gt;com.acme.Item&lt;/class&gt;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&lt;exclude-unlisted-classes/&gt;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&lt;/persistence-unit&gt;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&lt;/persistence&gt;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Entities (Table)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726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@Table(name = "tb_student",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uniqueConstraints={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@UniqueConstraint(columnNames={"name", "family"}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name = "cs1"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@UniqueConstraint(columnNames={"passport"}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name = "cs2"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),   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},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indexes={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@Index(columnList = "name, age DESC"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name = "ix1", unique = true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@Index(columnList = "address"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name = "ix2", unique = false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Student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@Id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Long id;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String name;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String family;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Integer age;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String passport;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String address;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Entities (Column)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726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@SecondaryTables({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 @SecondaryTable(name="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stud_def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public class Student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@Id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private Long id;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@Column(unique=true, nullable=false, length=50)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private String name;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@Column(name="col_grant", scale=10, precision=2) 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//NUMERIC(10,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private BigDecimal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grant;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@Column(insertable=false, updatable=false)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private boolean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major;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@Column(columnDefinition="TEXT not null", table="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stud_def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private String def;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@Column(columnDefinition="integer default 25")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private int age;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Таблица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Student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с колонками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(id, name, col_grant, age)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Таблица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stud_def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с колонками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(id, def)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JDBC (connection)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private static </a:t>
            </a:r>
            <a:r>
              <a:rPr lang="en-US" sz="2400" b="1" dirty="0" smtClean="0"/>
              <a:t>Connection</a:t>
            </a:r>
            <a:r>
              <a:rPr lang="en-US" sz="2400" dirty="0" smtClean="0"/>
              <a:t> connect() throws </a:t>
            </a:r>
            <a:r>
              <a:rPr lang="en-US" sz="2400" b="1" dirty="0" smtClean="0"/>
              <a:t>SQLException</a:t>
            </a:r>
            <a:r>
              <a:rPr lang="en-US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    Properties props = new Properties();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    props.put("user", "sysdba");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    props.put("password", "masterkey");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String url = </a:t>
            </a:r>
            <a:r>
              <a:rPr lang="en-US" sz="2400" b="1" dirty="0" smtClean="0"/>
              <a:t>"jdbc:postgresql://localhost:5432/testDb"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    return </a:t>
            </a:r>
            <a:r>
              <a:rPr lang="en-US" sz="2400" b="1" dirty="0" smtClean="0"/>
              <a:t>DriverManager.getConnection</a:t>
            </a:r>
            <a:r>
              <a:rPr lang="en-US" sz="2400" dirty="0" smtClean="0"/>
              <a:t>(url, props);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META-INF\services\java.sql.Driver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Entities (Column 2) 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7260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public class Student {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@Transient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private Integer age;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@Column(name = "b_date")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@Temporal(TemporalType.DATE)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private Date birthDate;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@Version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private int version;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@Enumerated(EnumType.STRING)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private Gender gender;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@Lob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@Basic(fetch = FetchType.LAZY) //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нужен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hibernate-enhance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private byte[] attachment;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 enum Gender { MALE, FEMALE }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&lt;groupId&gt;org.hibernate.orm.tooling&lt;/groupId&gt;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&lt;artifactId&gt;hibernate-enhance-maven-plugin&lt;/artifactId&gt;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&lt;version&gt;5.3.28.Final&lt;/version&gt;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Entities (Column 3)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726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@Access(AccessType.FIELD)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из-за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@Id 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и так будет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AccessType.FIELD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public class Simple {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private Integer id;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@Version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@Access( AccessType.FIELD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private Integer version;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@Id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public Integer getId()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return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public void setId( Integer id 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this.id =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По умолчанию внутри класса будут использоваться либо только поля, либо только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getter-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ы (по первой аннотации).</a:t>
            </a:r>
            <a:endParaRPr lang="en-US" sz="15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Entities (Composite Column)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726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Выносим часто повторяющийся набор полей в отдельный объект (если возможно, то лучше использовать наследование)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@Embeddable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ContactPerson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@Column(name="name")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String firstName;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String lastName;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String phone;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Company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@Embedded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//@EmbeddedId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@AttributeOverrides({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@AttributeOverride(name="firstName", column=@Column("cp_name")),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@AttributeOverride(name="lastName", column=@Column("cp_name2"))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ContactPerson contactPerson;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//HQL: SELECT c.contactPerson.firstName FROM Company c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Таблица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Company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cp_name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cp_name2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phone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 . .)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Entities (Composite PK)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@Embeddable </a:t>
            </a:r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//equals and hashCode 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public class AccountId implements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String accountNumber;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String accountType;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public class Account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@EmbeddedId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AccountId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@MapsId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("accountNumber") </a:t>
            </a:r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3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Мэпим часть ключа на данное поле</a:t>
            </a:r>
            <a:endParaRPr lang="en-US" sz="13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String accountNumber;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public class AccountId implements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String accountNumber;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String accountType;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@IdClass(AccountId.class)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public class Account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@Id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private String accountNumber;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@Id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private String accountType;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Entities (Composite PK 2)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EmpPK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Integer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String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@IdClass(EmpPK.class)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Employee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@Id Integer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@Id String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@OneToOne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Организация отношения 1 к 1 с композитным ключом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@PrimaryKeyJoinColumns({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@PrimaryKeyJoinColumn(name="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", referencedColumnName="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EMP_ID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@PrimaryKeyJoinColumn(name="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", referencedColumnName="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EMP_NAME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")})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EmployeeInfo info;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@IdClass(EmpPK.class)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EmployeeInfo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@Id @Column(name="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EMP_ID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Integer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@Id @Column(name="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EMP_NAME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String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JDBC (select)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String query = "select COF_NAME, SUP_ID, PRICE, SALES, TOTAL from COFFEES";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try (</a:t>
            </a:r>
            <a:r>
              <a:rPr lang="en-US" sz="2400" b="1" dirty="0" smtClean="0"/>
              <a:t>Statement stmt = con.createStatement()</a:t>
            </a:r>
            <a:r>
              <a:rPr lang="en-US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</a:t>
            </a:r>
            <a:r>
              <a:rPr lang="en-US" sz="2400" b="1" dirty="0" smtClean="0"/>
              <a:t>ResultSet rs = stmt.executeQuery(query)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while (</a:t>
            </a:r>
            <a:r>
              <a:rPr lang="en-US" sz="2400" b="1" dirty="0" smtClean="0"/>
              <a:t>rs.next()</a:t>
            </a:r>
            <a:r>
              <a:rPr lang="en-US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    String coffeeName = </a:t>
            </a:r>
            <a:r>
              <a:rPr lang="en-US" sz="2400" b="1" dirty="0" smtClean="0"/>
              <a:t>rs.getString("COF_NAME")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    int supplierID = </a:t>
            </a:r>
            <a:r>
              <a:rPr lang="en-US" sz="2400" b="1" dirty="0" smtClean="0"/>
              <a:t>rs.getInt("SUP_ID")</a:t>
            </a:r>
            <a:r>
              <a:rPr lang="en-US" sz="2400" dirty="0" smtClean="0"/>
              <a:t>;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или индекс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    float price = rs.getFloat("PRICE");</a:t>
            </a:r>
            <a:r>
              <a:rPr lang="ru-RU" sz="2400" dirty="0" smtClean="0"/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 rs.wasNull();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    int sales = rs.getInt("SALES");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    int total = rs.getInt("TOTAL");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    System.out.println(coffeeName + ", " + supplierID + ", “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+ price + ", " + sales + ", " + total);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}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//stmt.close();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try (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PreparedStatement stmt = con.prepareStatement(query)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ResultSet rs = stmt.executeQuery();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JDBC (insert)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String query = "insert into SUPPLIERS(SUP_ID, SUP_NAME, STREET) values(</a:t>
            </a:r>
            <a:r>
              <a:rPr lang="en-US" sz="2400" b="1" dirty="0" smtClean="0"/>
              <a:t>?, ?, ?</a:t>
            </a:r>
            <a:r>
              <a:rPr lang="en-US" sz="2400" dirty="0" smtClean="0"/>
              <a:t>)";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try (PreparedStatement stmt = con.prepareStatement(query))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stmt.setInt(1, 1000);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stmt.setString(2, "1000");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stmt.setString(3, "street 1000");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stmt.setBinaryStream(4, new FileInputStream("d:/test.dat"));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stmt.</a:t>
            </a:r>
            <a:r>
              <a:rPr lang="en-US" sz="2400" b="1" dirty="0" smtClean="0"/>
              <a:t>executeUpdate</a:t>
            </a:r>
            <a:r>
              <a:rPr lang="en-US" sz="2400" dirty="0" smtClean="0"/>
              <a:t>();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количество измененных строк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con.commit();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//rollback();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------------------------------------------------------------------------------------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for (int i = 1000; i &lt; 2000;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stmt.setInt(1, i);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stmt.setString(2, Integer.toString(i));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stmt.setString(3, "street #" + Integer.toString(i));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stmt.</a:t>
            </a:r>
            <a:r>
              <a:rPr lang="en-US" sz="2400" b="1" dirty="0" smtClean="0"/>
              <a:t>addBatch</a:t>
            </a:r>
            <a:r>
              <a:rPr lang="en-US" sz="2400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stmt.executeBatch()</a:t>
            </a:r>
            <a:r>
              <a:rPr lang="en-US" sz="2400" dirty="0" smtClean="0"/>
              <a:t>;</a:t>
            </a:r>
            <a:endParaRPr lang="ru-RU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JDBC (batch)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con.setAutoCommit(false);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try (Statement stmt = con.createStatement())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stmt.addBatch("INSERT INTO COFFEES VALUES('Amaretto', 49, 9.99)");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stmt.addBatch("INSERT INTO COFFEES "VALUES('Hazelnut', 49, 9.99)");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stmt.addBatch("INSERT INTO COFFEES VALUES('Amaretto', 49, 10.99)");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stmt.addBatch("INSERT INTO COFFEES VALUES('Hazelnut', 49, 10.99)");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int[] updateCounts = stmt.executeBatch();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con.commit();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Нужен ли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commit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для чтения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} finally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con.setAutoCommit(true);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}</a:t>
            </a:r>
            <a:endParaRPr lang="ru-RU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JDBC (update ResultSet)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try (Statement stmt = con.createStatement(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   </a:t>
            </a:r>
            <a:r>
              <a:rPr lang="en-US" sz="2000" b="1" dirty="0" smtClean="0"/>
              <a:t>ResultSet.TYPE_SCROLL_SENSITIVE, ResultSet.CONCUR_UPDATABLE</a:t>
            </a:r>
            <a:r>
              <a:rPr lang="en-US" sz="2000" dirty="0" smtClean="0"/>
              <a:t>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ResultSet uprs = stmt.executeQuery("SELECT * FROM COFFEES");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while (uprs.next())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float f = uprs.getFloat("PRICE");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uprs.updateFloat("PRICE", f * percentage);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uprs.updateRow();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//uprs.deleteRow();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}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Можно даже выполнить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nsert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JDBC + Wildfly (</a:t>
            </a:r>
            <a:r>
              <a:rPr lang="ru-RU" dirty="0" smtClean="0"/>
              <a:t>модули)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fontScale="92500" lnSpcReduction="10000"/>
          </a:bodyPr>
          <a:lstStyle/>
          <a:p>
            <a:pPr marL="0" indent="360000">
              <a:spcBef>
                <a:spcPts val="0"/>
              </a:spcBef>
              <a:buNone/>
            </a:pPr>
            <a:r>
              <a:rPr lang="ru-RU" sz="1700" dirty="0" smtClean="0"/>
              <a:t>Можно просто выложить </a:t>
            </a:r>
            <a:r>
              <a:rPr lang="en-US" sz="1700" dirty="0" smtClean="0">
                <a:cs typeface="Courier New" pitchFamily="49" charset="0"/>
              </a:rPr>
              <a:t>postgresql-42.6.0.jar </a:t>
            </a:r>
            <a:r>
              <a:rPr lang="ru-RU" sz="1700" dirty="0" smtClean="0"/>
              <a:t>в </a:t>
            </a:r>
            <a:r>
              <a:rPr lang="en-US" sz="1700" b="1" dirty="0" smtClean="0"/>
              <a:t>standalone\deployments\</a:t>
            </a:r>
            <a:r>
              <a:rPr lang="ru-RU" sz="1700" dirty="0" smtClean="0"/>
              <a:t>, но это не очень хорошо для автоматического развертывания</a:t>
            </a:r>
            <a:endParaRPr lang="en-US" sz="1700" dirty="0" smtClean="0"/>
          </a:p>
          <a:p>
            <a:pPr marL="457200" indent="-457200">
              <a:spcBef>
                <a:spcPts val="0"/>
              </a:spcBef>
              <a:buNone/>
            </a:pPr>
            <a:endParaRPr lang="en-US" sz="2000" dirty="0" smtClean="0"/>
          </a:p>
          <a:p>
            <a:pPr marL="457200" indent="-457200">
              <a:spcBef>
                <a:spcPts val="0"/>
              </a:spcBef>
              <a:buNone/>
            </a:pPr>
            <a:r>
              <a:rPr lang="ru-RU" sz="2000" dirty="0" smtClean="0"/>
              <a:t>1. Добавить модуль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modules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layers.conf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layers=user,base</a:t>
            </a:r>
            <a:endParaRPr lang="ru-RU" sz="20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system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layers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base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              . . .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user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org/postgresql/main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module.xml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postgresql-42.6.0.jar</a:t>
            </a:r>
          </a:p>
          <a:p>
            <a:pPr marL="457200" indent="-457200">
              <a:spcBef>
                <a:spcPts val="0"/>
              </a:spcBef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Можно добавлять в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 (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но это не очень хор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о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шо)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Для добавления в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можно использовать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cli</a:t>
            </a:r>
            <a:endParaRPr lang="ru-RU" sz="20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Также можно использовать папку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modules/system/add-ons/&lt;add-on name&gt;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JDBC + Wildfly</a:t>
            </a:r>
            <a:r>
              <a:rPr lang="ru-RU" dirty="0" smtClean="0"/>
              <a:t> (модули 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module.xml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module name="org.postgresql"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xmlns="urn:jboss:module:1.9"&gt;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&lt;resources&gt;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&lt;resource-root path="postgresql-42.6.0.jar"/&gt;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&lt;/resources&gt;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&lt;dependencies&gt;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&lt;module name="javax.api"/&gt;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&lt;module name="javax.transaction.api"/&gt;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&lt;/dependencies&gt;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&lt;/module&gt;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+ Wildfly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2. standalone-full.xml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&lt;subsystem xmlns="urn:jboss:domain:datasources:7.0"&gt;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&lt;datasources&gt;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&lt;datasource jndi-name="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java:jboss/datasources/my-db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pool-name="my-db" enabled="true"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use-java-context="true"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statistics-enabled="false"&gt;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&lt;connection-url&gt;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jdbc:postgresql://localhost:5432/my-db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&lt;/connection-url&gt;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&lt;driver&gt;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postgresql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&lt;/driver&gt;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&lt;security&gt;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&lt;user-name&gt;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sysdba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&lt;/user-name&gt;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&lt;password&gt;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masterkey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&lt;/password&gt;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&lt;/security&gt;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&lt;/datasource&gt;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&lt;drivers&gt;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&lt;driver name="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postgresql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 module="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org.postgresql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&lt;driver-class&gt;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org.postgresql.Driver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&lt;/driver-class&gt;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&lt;/driver&gt;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&lt;/drivers&gt;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&lt;/datasources&gt;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&lt;/subsystem&gt;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</TotalTime>
  <Words>2168</Words>
  <Application>Microsoft Office PowerPoint</Application>
  <PresentationFormat>Экран (4:3)</PresentationFormat>
  <Paragraphs>463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JDBC</vt:lpstr>
      <vt:lpstr>JDBC (connection)</vt:lpstr>
      <vt:lpstr>JDBC (select)</vt:lpstr>
      <vt:lpstr>JDBC (insert)</vt:lpstr>
      <vt:lpstr>JDBC (batch)</vt:lpstr>
      <vt:lpstr>JDBC (update ResultSet)</vt:lpstr>
      <vt:lpstr>JDBC + Wildfly (модули)</vt:lpstr>
      <vt:lpstr>JDBC + Wildfly (модули 2)</vt:lpstr>
      <vt:lpstr>Database + Wildfly</vt:lpstr>
      <vt:lpstr>Database + Wildfly (2)</vt:lpstr>
      <vt:lpstr>Database + Wildfly (3)</vt:lpstr>
      <vt:lpstr>ORM</vt:lpstr>
      <vt:lpstr>JPA Entities</vt:lpstr>
      <vt:lpstr>JPA Entities (Generator)</vt:lpstr>
      <vt:lpstr>JPA Entities (orm.xml)</vt:lpstr>
      <vt:lpstr>JPA (persistence.xml)</vt:lpstr>
      <vt:lpstr>JPA (persistence.xml) (2)</vt:lpstr>
      <vt:lpstr>JPA Entities (Table)</vt:lpstr>
      <vt:lpstr>JPA Entities (Column)</vt:lpstr>
      <vt:lpstr>JPA Entities (Column 2) </vt:lpstr>
      <vt:lpstr>JPA Entities (Column 3)</vt:lpstr>
      <vt:lpstr>JPA Entities (Composite Column)</vt:lpstr>
      <vt:lpstr>JPA Entities (Composite PK)</vt:lpstr>
      <vt:lpstr>JPA Entities (Composite PK 2)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user</dc:creator>
  <cp:lastModifiedBy>emelyanov</cp:lastModifiedBy>
  <cp:revision>332</cp:revision>
  <dcterms:created xsi:type="dcterms:W3CDTF">2023-11-05T08:59:38Z</dcterms:created>
  <dcterms:modified xsi:type="dcterms:W3CDTF">2024-11-12T11:38:46Z</dcterms:modified>
</cp:coreProperties>
</file>