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63" r:id="rId4"/>
    <p:sldId id="264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18.10.2024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18.10.2024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18.10.2024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18.10.2024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18.10.2024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18.10.2024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18.10.2024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18.10.2024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18.10.2024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18.10.2024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18.10.2024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FC3ED-55D1-4322-BDB6-3973F1194B5F}" type="datetimeFigureOut">
              <a:rPr lang="ru-RU" smtClean="0"/>
              <a:pPr/>
              <a:t>18.10.2024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Задача 1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908720"/>
            <a:ext cx="8352928" cy="5616624"/>
          </a:xfrm>
        </p:spPr>
        <p:txBody>
          <a:bodyPr>
            <a:noAutofit/>
          </a:bodyPr>
          <a:lstStyle/>
          <a:p>
            <a:pPr marL="0" indent="457200" algn="just">
              <a:spcBef>
                <a:spcPts val="1200"/>
              </a:spcBef>
              <a:buNone/>
            </a:pPr>
            <a:r>
              <a:rPr lang="ru-RU" sz="1800" dirty="0" smtClean="0">
                <a:cs typeface="Courier New" pitchFamily="49" charset="0"/>
              </a:rPr>
              <a:t>Парковка может вмещать не более 5 автомобилей. Если парковка заполнена, то прибывший автомобиль должен подождать пока не освободится место</a:t>
            </a:r>
            <a:r>
              <a:rPr lang="ru-RU" sz="1800" dirty="0" smtClean="0">
                <a:cs typeface="Courier New" pitchFamily="49" charset="0"/>
              </a:rPr>
              <a:t>.</a:t>
            </a:r>
            <a:endParaRPr lang="en-US" sz="1800" dirty="0" smtClean="0">
              <a:cs typeface="Courier New" pitchFamily="49" charset="0"/>
            </a:endParaRPr>
          </a:p>
          <a:p>
            <a:pPr marL="0" indent="457200" algn="just">
              <a:spcBef>
                <a:spcPts val="1200"/>
              </a:spcBef>
              <a:buNone/>
            </a:pPr>
            <a:r>
              <a:rPr lang="ru-RU" sz="1800" dirty="0" smtClean="0">
                <a:cs typeface="Courier New" pitchFamily="49" charset="0"/>
              </a:rPr>
              <a:t>Парковка – это разделяемый ресурс. Автомобили – это потоки которые пытаются получить к нему доступ. Главный поток программы занимается генерацией потоков-автомобилей. Автомобили генерируются через случайные промежутки времени. Общее число автомобилей, средняя частота их генерации и время (</a:t>
            </a:r>
            <a:r>
              <a:rPr lang="en-US" sz="1800" dirty="0" smtClean="0">
                <a:cs typeface="Courier New" pitchFamily="49" charset="0"/>
              </a:rPr>
              <a:t>min, max) </a:t>
            </a:r>
            <a:r>
              <a:rPr lang="ru-RU" sz="1800" dirty="0" smtClean="0">
                <a:cs typeface="Courier New" pitchFamily="49" charset="0"/>
              </a:rPr>
              <a:t>проведенное на парковке настраиваются.</a:t>
            </a:r>
            <a:endParaRPr lang="ru-RU" sz="1800" dirty="0" smtClean="0">
              <a:cs typeface="Courier New" pitchFamily="49" charset="0"/>
            </a:endParaRPr>
          </a:p>
          <a:p>
            <a:pPr marL="0" indent="457200" algn="just">
              <a:spcBef>
                <a:spcPts val="1200"/>
              </a:spcBef>
              <a:buNone/>
            </a:pPr>
            <a:r>
              <a:rPr lang="ru-RU" sz="1800" dirty="0" smtClean="0">
                <a:cs typeface="Courier New" pitchFamily="49" charset="0"/>
              </a:rPr>
              <a:t>Реализовать через </a:t>
            </a:r>
            <a:r>
              <a:rPr lang="en-US" sz="1800" dirty="0" smtClean="0">
                <a:cs typeface="Courier New" pitchFamily="49" charset="0"/>
              </a:rPr>
              <a:t>wait/notify</a:t>
            </a:r>
            <a:r>
              <a:rPr lang="ru-RU" sz="1800" dirty="0" smtClean="0">
                <a:cs typeface="Courier New" pitchFamily="49" charset="0"/>
              </a:rPr>
              <a:t>.</a:t>
            </a:r>
            <a:endParaRPr lang="ru-RU" sz="1800" dirty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dirty="0" smtClean="0"/>
              <a:t>2</a:t>
            </a:r>
            <a:r>
              <a:rPr lang="ru-RU" dirty="0" smtClean="0"/>
              <a:t>. Корабли в порту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16624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ru-RU" sz="1600" dirty="0" smtClean="0"/>
              <a:t>Есть транспортные корабли, которые входят в бухту и ждут очереди на разгрузку.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1600" dirty="0" smtClean="0"/>
              <a:t>Каждый корабль везёт некоторое количество (от 1 до 5) одного типа груза (Хлеб, Бананы, Одежда). Также у корабля есть имя (или номер) для логирования.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1600" dirty="0" smtClean="0"/>
              <a:t>В бухте может быть не более 5 кораблей одновременно.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1600" dirty="0" smtClean="0"/>
              <a:t>Причалы разгружают корабли вошедшие в бухту. Каждый причал разгружает определённый тип груза (для каждого типа есть ровно 1 причал). Время разгрузки прямо пропорционально количеству груза на корабле. (Корабль у причала не считается как корабль стоящий в бухте)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1600" dirty="0" smtClean="0"/>
              <a:t>После разгрузки корабль уходит из порта (при этом он не считается как корабль стоящий в бухте</a:t>
            </a:r>
            <a:r>
              <a:rPr lang="ru-RU" sz="1600" dirty="0" smtClean="0"/>
              <a:t>).</a:t>
            </a:r>
            <a:endParaRPr lang="ru-RU" sz="1600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ru-RU" sz="1600" dirty="0" smtClean="0"/>
              <a:t>Есть </a:t>
            </a:r>
            <a:r>
              <a:rPr lang="ru-RU" sz="1600" dirty="0" smtClean="0"/>
              <a:t>генератор кораблей (поток), </a:t>
            </a:r>
            <a:r>
              <a:rPr lang="ru-RU" sz="1600" dirty="0" smtClean="0"/>
              <a:t>который случайным образом генерирует </a:t>
            </a:r>
            <a:r>
              <a:rPr lang="ru-RU" sz="1600" dirty="0" smtClean="0"/>
              <a:t>корабли (сообщения) </a:t>
            </a:r>
            <a:r>
              <a:rPr lang="ru-RU" sz="1600" dirty="0" smtClean="0"/>
              <a:t>и отправляет их в </a:t>
            </a:r>
            <a:r>
              <a:rPr lang="ru-RU" sz="1600" dirty="0" smtClean="0"/>
              <a:t>бухту (буфер сообщений). </a:t>
            </a:r>
            <a:r>
              <a:rPr lang="ru-RU" sz="1600" dirty="0" smtClean="0"/>
              <a:t>Если в бухте есть место, то корабль туда заходит, если нет, то ждет у входа в бухту (генератор приостанавливает работу</a:t>
            </a:r>
            <a:r>
              <a:rPr lang="ru-RU" sz="1600" dirty="0" smtClean="0"/>
              <a:t>).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1600" dirty="0" smtClean="0"/>
              <a:t>Причалы – это потоки разгружающие корабли (обрабатывающие сообщения). Время обработки (реализуется как пуза) зависит от количества груза.</a:t>
            </a:r>
            <a:endParaRPr lang="ru-RU" sz="1600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ru-RU" sz="1600" dirty="0" smtClean="0"/>
              <a:t>На входе в программу задается: </a:t>
            </a:r>
            <a:r>
              <a:rPr lang="ru-RU" sz="1600" dirty="0" smtClean="0"/>
              <a:t>частота генерации кораблей (</a:t>
            </a:r>
            <a:r>
              <a:rPr lang="en-US" sz="1600" dirty="0" smtClean="0"/>
              <a:t>min</a:t>
            </a:r>
            <a:r>
              <a:rPr lang="ru-RU" sz="1600" dirty="0" smtClean="0"/>
              <a:t>, </a:t>
            </a:r>
            <a:r>
              <a:rPr lang="en-US" sz="1600" dirty="0" smtClean="0"/>
              <a:t>max)</a:t>
            </a:r>
            <a:r>
              <a:rPr lang="ru-RU" sz="1600" dirty="0" smtClean="0"/>
              <a:t> </a:t>
            </a:r>
            <a:r>
              <a:rPr lang="ru-RU" sz="1600" dirty="0" smtClean="0"/>
              <a:t>а также время на разгрузку 1 единицы товара у причала.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1600" dirty="0" smtClean="0"/>
              <a:t>* У генератора есть лимит кораблей, которые он создает, при достижении лимита генератор должен завершить работу. Программа должна завершить работу после обработки всех кораблей.</a:t>
            </a:r>
            <a:endParaRPr lang="ru-RU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ru-RU" dirty="0" smtClean="0"/>
              <a:t>3. Обедающие философы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12568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ru-RU" sz="1600" dirty="0" smtClean="0"/>
              <a:t>Есть 5 философов сидящих за </a:t>
            </a:r>
            <a:r>
              <a:rPr lang="ru-RU" sz="1600" dirty="0" smtClean="0"/>
              <a:t>круглым столом</a:t>
            </a:r>
            <a:r>
              <a:rPr lang="ru-RU" sz="1600" dirty="0" smtClean="0"/>
              <a:t>: они могут размышлять или </a:t>
            </a:r>
            <a:r>
              <a:rPr lang="ru-RU" sz="1600" dirty="0" smtClean="0"/>
              <a:t>есть</a:t>
            </a:r>
            <a:r>
              <a:rPr lang="ru-RU" sz="1600" dirty="0" smtClean="0"/>
              <a:t> </a:t>
            </a:r>
            <a:r>
              <a:rPr lang="ru-RU" sz="1600" dirty="0" smtClean="0"/>
              <a:t>(или пытаться есть)</a:t>
            </a:r>
            <a:r>
              <a:rPr lang="ru-RU" sz="1600" dirty="0" smtClean="0"/>
              <a:t>.</a:t>
            </a:r>
            <a:endParaRPr lang="ru-RU" sz="1600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ru-RU" sz="1600" dirty="0" smtClean="0"/>
              <a:t>На столе </a:t>
            </a:r>
            <a:r>
              <a:rPr lang="ru-RU" sz="1600" dirty="0" smtClean="0"/>
              <a:t>(по кругу) стоит </a:t>
            </a:r>
            <a:r>
              <a:rPr lang="ru-RU" sz="1600" dirty="0" smtClean="0"/>
              <a:t>5 тарелок с едой (еда бесконечна) и 5 вилок лежащих между тарелками.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1600" dirty="0" smtClean="0"/>
              <a:t>Каждый философ время от времени хочет есть (если он в течении определенного времени не поест, то он встает и уходит - GAME OVER).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1600" dirty="0" smtClean="0"/>
              <a:t>Чтобы поесть философу нужно взять 2 вилки (справа и слева от тарелки), после этого он ест определенное время и кладет вилки на стол (тоже по одной).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1600" dirty="0" smtClean="0"/>
              <a:t>Философ, если захочет, может положить вилку на стол (если он взял одну и не может взять другую).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1600" dirty="0" smtClean="0"/>
              <a:t>Программа должна содержать 5 однотипных потоков (философов</a:t>
            </a:r>
            <a:r>
              <a:rPr lang="ru-RU" sz="1600" dirty="0" smtClean="0"/>
              <a:t>), </a:t>
            </a:r>
            <a:r>
              <a:rPr lang="ru-RU" sz="1600" dirty="0" smtClean="0"/>
              <a:t>которые действуя по некоторому алгоритму </a:t>
            </a:r>
            <a:r>
              <a:rPr lang="ru-RU" sz="1600" dirty="0" smtClean="0"/>
              <a:t>пытаются </a:t>
            </a:r>
            <a:r>
              <a:rPr lang="en-US" sz="1600" dirty="0" smtClean="0"/>
              <a:t>“</a:t>
            </a:r>
            <a:r>
              <a:rPr lang="ru-RU" sz="1600" dirty="0" smtClean="0"/>
              <a:t>пообедать</a:t>
            </a:r>
            <a:r>
              <a:rPr lang="en-US" sz="1600" dirty="0" smtClean="0"/>
              <a:t>”,</a:t>
            </a:r>
            <a:r>
              <a:rPr lang="ru-RU" sz="1600" dirty="0" smtClean="0"/>
              <a:t> получив доступ к вилкам (независимым разделяемым ресурсам). </a:t>
            </a:r>
            <a:r>
              <a:rPr lang="ru-RU" sz="1600" dirty="0" smtClean="0"/>
              <a:t>Цель программы: обеспечить чтобы философы как можно дольше сидели за столом (длительность считается как количество приемов пищи).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1600" dirty="0" smtClean="0"/>
              <a:t>На входе в программу задается: интервал [min - max] для генерации случайного времени в течении которого философ </a:t>
            </a:r>
            <a:r>
              <a:rPr lang="ru-RU" sz="1600" dirty="0" smtClean="0"/>
              <a:t>размышляет, время в течении которого философ ест </a:t>
            </a:r>
            <a:r>
              <a:rPr lang="ru-RU" sz="1600" dirty="0" smtClean="0"/>
              <a:t>и время в течении которого философ готов ждать еды.</a:t>
            </a:r>
            <a:endParaRPr lang="ru-RU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ru-RU" dirty="0" smtClean="0"/>
              <a:t>Задача 1 (решение)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12568"/>
          </a:xfrm>
        </p:spPr>
        <p:txBody>
          <a:bodyPr>
            <a:noAutofit/>
          </a:bodyPr>
          <a:lstStyle/>
          <a:p>
            <a:pPr marL="457200" indent="-457200">
              <a:buNone/>
            </a:pP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private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static final Car[] PLACES = new Car[5];</a:t>
            </a:r>
            <a:endParaRPr lang="ru-RU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None/>
            </a:pPr>
            <a:r>
              <a:rPr lang="ru-RU" sz="1400" dirty="0" smtClean="0"/>
              <a:t>    </a:t>
            </a:r>
            <a:r>
              <a:rPr lang="en-US" sz="1400" dirty="0" smtClean="0"/>
              <a:t>public </a:t>
            </a:r>
            <a:r>
              <a:rPr lang="en-US" sz="1400" dirty="0" smtClean="0"/>
              <a:t>void run() {</a:t>
            </a:r>
          </a:p>
          <a:p>
            <a:pPr marL="457200" indent="-457200">
              <a:buNone/>
            </a:pPr>
            <a:r>
              <a:rPr lang="ru-RU" sz="1400" dirty="0" smtClean="0"/>
              <a:t>        </a:t>
            </a:r>
            <a:r>
              <a:rPr lang="en-US" sz="1400" dirty="0" smtClean="0"/>
              <a:t>int </a:t>
            </a:r>
            <a:r>
              <a:rPr lang="en-US" sz="1400" dirty="0" smtClean="0"/>
              <a:t>place;</a:t>
            </a:r>
          </a:p>
          <a:p>
            <a:pPr marL="457200" indent="-457200">
              <a:buNone/>
            </a:pPr>
            <a:r>
              <a:rPr lang="en-US" sz="1400" dirty="0" smtClean="0"/>
              <a:t>        synchronized (PLACES) {</a:t>
            </a:r>
          </a:p>
          <a:p>
            <a:pPr marL="457200" indent="-457200">
              <a:buNone/>
            </a:pPr>
            <a:r>
              <a:rPr lang="en-US" sz="1400" dirty="0" smtClean="0"/>
              <a:t>            while ((place = findEmptyPlace()) &lt; 0) {</a:t>
            </a:r>
          </a:p>
          <a:p>
            <a:pPr marL="457200" indent="-457200">
              <a:buNone/>
            </a:pPr>
            <a:r>
              <a:rPr lang="en-US" sz="1400" dirty="0" smtClean="0"/>
              <a:t>                try {</a:t>
            </a:r>
          </a:p>
          <a:p>
            <a:pPr marL="457200" indent="-457200">
              <a:buNone/>
            </a:pPr>
            <a:r>
              <a:rPr lang="en-US" sz="1400" dirty="0" smtClean="0"/>
              <a:t>                    PLACES.wait();</a:t>
            </a:r>
          </a:p>
          <a:p>
            <a:pPr marL="457200" indent="-457200">
              <a:buNone/>
            </a:pPr>
            <a:r>
              <a:rPr lang="en-US" sz="1400" dirty="0" smtClean="0"/>
              <a:t>                } catch (InterruptedException e) {</a:t>
            </a:r>
            <a:r>
              <a:rPr lang="ru-RU" sz="1400" dirty="0" smtClean="0"/>
              <a:t> </a:t>
            </a:r>
            <a:r>
              <a:rPr lang="en-US" sz="1400" dirty="0" smtClean="0"/>
              <a:t>throw new RuntimeException(e); }</a:t>
            </a:r>
          </a:p>
          <a:p>
            <a:pPr marL="457200" indent="-457200">
              <a:buNone/>
            </a:pPr>
            <a:r>
              <a:rPr lang="en-US" sz="1400" dirty="0" smtClean="0"/>
              <a:t>            }</a:t>
            </a:r>
          </a:p>
          <a:p>
            <a:pPr marL="457200" indent="-457200">
              <a:buNone/>
            </a:pPr>
            <a:r>
              <a:rPr lang="en-US" sz="1400" dirty="0" smtClean="0"/>
              <a:t>            PLACES[place] = this;</a:t>
            </a:r>
          </a:p>
          <a:p>
            <a:pPr marL="457200" indent="-457200">
              <a:buNone/>
            </a:pPr>
            <a:r>
              <a:rPr lang="en-US" sz="1400" dirty="0" smtClean="0"/>
              <a:t>            System.out.println("Car " + num + " take place " + place);</a:t>
            </a:r>
          </a:p>
          <a:p>
            <a:pPr marL="457200" indent="-457200">
              <a:buNone/>
            </a:pPr>
            <a:r>
              <a:rPr lang="en-US" sz="1400" dirty="0" smtClean="0"/>
              <a:t>        }</a:t>
            </a:r>
          </a:p>
          <a:p>
            <a:pPr marL="457200" indent="-457200">
              <a:buNone/>
            </a:pPr>
            <a:r>
              <a:rPr lang="en-US" sz="1400" dirty="0" smtClean="0"/>
              <a:t>        delay(ThreadLocalRandom.current().nextInt(500, 1000));</a:t>
            </a:r>
          </a:p>
          <a:p>
            <a:pPr marL="457200" indent="-457200">
              <a:buNone/>
            </a:pPr>
            <a:r>
              <a:rPr lang="en-US" sz="1400" dirty="0" smtClean="0"/>
              <a:t>        synchronized (PLACES) {</a:t>
            </a:r>
          </a:p>
          <a:p>
            <a:pPr marL="457200" indent="-457200">
              <a:buNone/>
            </a:pPr>
            <a:r>
              <a:rPr lang="en-US" sz="1400" dirty="0" smtClean="0"/>
              <a:t>            PLACES[place] = null;</a:t>
            </a:r>
          </a:p>
          <a:p>
            <a:pPr marL="457200" indent="-457200">
              <a:buNone/>
            </a:pPr>
            <a:r>
              <a:rPr lang="en-US" sz="1400" dirty="0" smtClean="0"/>
              <a:t>            System.out.println("Car " + num + " leave place " + place);</a:t>
            </a:r>
          </a:p>
          <a:p>
            <a:pPr marL="457200" indent="-457200">
              <a:buNone/>
            </a:pPr>
            <a:r>
              <a:rPr lang="en-US" sz="1400" dirty="0" smtClean="0"/>
              <a:t>            PLACES.notify();</a:t>
            </a:r>
          </a:p>
          <a:p>
            <a:pPr marL="457200" indent="-457200">
              <a:buNone/>
            </a:pPr>
            <a:r>
              <a:rPr lang="en-US" sz="1400" dirty="0" smtClean="0"/>
              <a:t>        }</a:t>
            </a:r>
          </a:p>
          <a:p>
            <a:pPr marL="457200" indent="-457200">
              <a:buNone/>
            </a:pPr>
            <a:r>
              <a:rPr lang="en-US" sz="1400" dirty="0" smtClean="0"/>
              <a:t>    }</a:t>
            </a:r>
            <a:endParaRPr lang="ru-RU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659</Words>
  <Application>Microsoft Office PowerPoint</Application>
  <PresentationFormat>Экран (4:3)</PresentationFormat>
  <Paragraphs>42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Задача 1</vt:lpstr>
      <vt:lpstr>2. Корабли в порту</vt:lpstr>
      <vt:lpstr>3. Обедающие философы</vt:lpstr>
      <vt:lpstr>Задача 1 (решение)</vt:lpstr>
    </vt:vector>
  </TitlesOfParts>
  <Company>Krokoz™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Конкатенация строк</dc:title>
  <dc:creator>eee</dc:creator>
  <cp:lastModifiedBy>emelyanov</cp:lastModifiedBy>
  <cp:revision>18</cp:revision>
  <dcterms:created xsi:type="dcterms:W3CDTF">2023-09-19T09:20:31Z</dcterms:created>
  <dcterms:modified xsi:type="dcterms:W3CDTF">2024-10-18T07:53:27Z</dcterms:modified>
</cp:coreProperties>
</file>