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83" r:id="rId11"/>
    <p:sldId id="265" r:id="rId12"/>
    <p:sldId id="267" r:id="rId13"/>
    <p:sldId id="273" r:id="rId14"/>
    <p:sldId id="268" r:id="rId15"/>
    <p:sldId id="269" r:id="rId16"/>
    <p:sldId id="270" r:id="rId17"/>
    <p:sldId id="272" r:id="rId18"/>
    <p:sldId id="274" r:id="rId19"/>
    <p:sldId id="271" r:id="rId20"/>
    <p:sldId id="276" r:id="rId21"/>
    <p:sldId id="277" r:id="rId22"/>
    <p:sldId id="278" r:id="rId23"/>
    <p:sldId id="275" r:id="rId24"/>
    <p:sldId id="280" r:id="rId25"/>
    <p:sldId id="281" r:id="rId26"/>
    <p:sldId id="25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11.09.2024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11.09.2024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11.09.2024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11.09.2024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11.09.2024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TOC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76064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ru-RU" sz="4400" b="1" dirty="0" smtClean="0"/>
              <a:t>Современные технологии промышленной разработки программного обеспечения</a:t>
            </a:r>
          </a:p>
          <a:p>
            <a:pPr marL="0" indent="0" algn="ctr">
              <a:spcBef>
                <a:spcPts val="1200"/>
              </a:spcBef>
              <a:buNone/>
            </a:pP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+ JavaEE</a:t>
            </a:r>
            <a:endParaRPr lang="ru-RU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</a:rPr>
              <a:t>(байткод)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spcBef>
                <a:spcPts val="1200"/>
              </a:spcBef>
              <a:buNone/>
            </a:pP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 smtClean="0"/>
              <a:t>http</a:t>
            </a:r>
            <a:r>
              <a:rPr lang="ru-RU" sz="2800" dirty="0" smtClean="0"/>
              <a:t>://</a:t>
            </a:r>
            <a:r>
              <a:rPr lang="en-US" sz="2800" dirty="0" smtClean="0"/>
              <a:t>www</a:t>
            </a:r>
            <a:r>
              <a:rPr lang="ru-RU" sz="2800" dirty="0" smtClean="0"/>
              <a:t>.</a:t>
            </a:r>
            <a:r>
              <a:rPr lang="en-US" sz="2800" dirty="0" smtClean="0"/>
              <a:t>skipy</a:t>
            </a:r>
            <a:r>
              <a:rPr lang="ru-RU" sz="2800" dirty="0" smtClean="0"/>
              <a:t>.</a:t>
            </a:r>
            <a:r>
              <a:rPr lang="en-US" sz="2800" dirty="0" smtClean="0"/>
              <a:t>ru</a:t>
            </a:r>
            <a:endParaRPr lang="en-US" sz="2800" dirty="0" smtClean="0">
              <a:hlinkClick r:id="rId2"/>
            </a:endParaRPr>
          </a:p>
          <a:p>
            <a:r>
              <a:rPr lang="en-US" sz="2800" dirty="0" smtClean="0"/>
              <a:t>http</a:t>
            </a:r>
            <a:r>
              <a:rPr lang="ru-RU" sz="2800" dirty="0" smtClean="0"/>
              <a:t>://</a:t>
            </a:r>
            <a:r>
              <a:rPr lang="en-US" sz="2800" dirty="0" smtClean="0"/>
              <a:t>docs</a:t>
            </a:r>
            <a:r>
              <a:rPr lang="ru-RU" sz="2800" dirty="0" smtClean="0"/>
              <a:t>.</a:t>
            </a:r>
            <a:r>
              <a:rPr lang="en-US" sz="2800" dirty="0" smtClean="0"/>
              <a:t>oracle</a:t>
            </a:r>
            <a:r>
              <a:rPr lang="ru-RU" sz="2800" dirty="0" smtClean="0"/>
              <a:t>.</a:t>
            </a:r>
            <a:r>
              <a:rPr lang="en-US" sz="2800" dirty="0" smtClean="0"/>
              <a:t>com</a:t>
            </a:r>
            <a:r>
              <a:rPr lang="ru-RU" sz="2800" dirty="0" smtClean="0"/>
              <a:t>/</a:t>
            </a:r>
            <a:r>
              <a:rPr lang="en-US" sz="2800" dirty="0" smtClean="0"/>
              <a:t>javase</a:t>
            </a:r>
            <a:r>
              <a:rPr lang="ru-RU" sz="2800" dirty="0" smtClean="0"/>
              <a:t>/</a:t>
            </a:r>
            <a:r>
              <a:rPr lang="en-US" sz="2800" dirty="0" smtClean="0"/>
              <a:t>tutorial</a:t>
            </a:r>
            <a:endParaRPr lang="ru-RU" sz="2800" dirty="0" smtClean="0"/>
          </a:p>
          <a:p>
            <a:r>
              <a:rPr lang="ru-RU" sz="2800" dirty="0" smtClean="0"/>
              <a:t>Брюс Эккель Философия </a:t>
            </a:r>
            <a:r>
              <a:rPr lang="en-US" sz="2800" dirty="0" smtClean="0"/>
              <a:t>Java</a:t>
            </a:r>
            <a:endParaRPr lang="ru-RU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spcBef>
                <a:spcPts val="1200"/>
              </a:spcBef>
              <a:buNone/>
            </a:pP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void sort(int[] a)</a:t>
            </a:r>
          </a:p>
          <a:p>
            <a:pPr>
              <a:buNone/>
            </a:pPr>
            <a:r>
              <a:rPr lang="en-US" sz="2400" dirty="0" smtClean="0"/>
              <a:t>Int binarySearch(int[] arr, int v)</a:t>
            </a:r>
          </a:p>
          <a:p>
            <a:pPr>
              <a:buNone/>
            </a:pPr>
            <a:r>
              <a:rPr lang="en-US" sz="2400" dirty="0" smtClean="0"/>
              <a:t>int[] copyOf(int[] arr, int newLength)</a:t>
            </a:r>
          </a:p>
          <a:p>
            <a:pPr>
              <a:buNone/>
            </a:pPr>
            <a:r>
              <a:rPr lang="en-US" sz="2400" dirty="0" smtClean="0"/>
              <a:t>int[] copyOfRange(int[] original, int from, int to)</a:t>
            </a:r>
          </a:p>
          <a:p>
            <a:pPr>
              <a:buNone/>
            </a:pPr>
            <a:r>
              <a:rPr lang="en-US" sz="2400" dirty="0" smtClean="0"/>
              <a:t>boolean equals(int[] a, int[] a2)</a:t>
            </a:r>
          </a:p>
          <a:p>
            <a:pPr>
              <a:buNone/>
            </a:pPr>
            <a:r>
              <a:rPr lang="en-US" sz="2400" dirty="0" smtClean="0"/>
              <a:t>void fill(int[] a,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int fromIndex, int toIndex,</a:t>
            </a:r>
            <a:r>
              <a:rPr lang="en-US" sz="2400" dirty="0" smtClean="0"/>
              <a:t> int val)</a:t>
            </a:r>
          </a:p>
          <a:p>
            <a:pPr>
              <a:buNone/>
            </a:pPr>
            <a:r>
              <a:rPr lang="en-US" sz="2400" dirty="0" smtClean="0"/>
              <a:t>int hashCode(int a[])</a:t>
            </a:r>
          </a:p>
          <a:p>
            <a:pPr>
              <a:buNone/>
            </a:pPr>
            <a:r>
              <a:rPr lang="en-US" sz="2400" dirty="0" smtClean="0"/>
              <a:t>IntStream stream(int[] array)</a:t>
            </a:r>
          </a:p>
          <a:p>
            <a:pPr>
              <a:buNone/>
            </a:pPr>
            <a:r>
              <a:rPr lang="en-US" sz="2400" dirty="0" smtClean="0"/>
              <a:t>String toString(int[] a)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/>
              <a:t>Arrays (static)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Числовые операции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+  -  *  /  %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Унарные операции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+  -  ++  --</a:t>
            </a:r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ru-RU" sz="2000" dirty="0" smtClean="0"/>
              <a:t>Побитовые операции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&amp;   |    ^    ~</a:t>
            </a:r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ru-RU" sz="2000" dirty="0" smtClean="0"/>
              <a:t>Сравнение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== </a:t>
            </a:r>
            <a:r>
              <a:rPr lang="ru-RU" sz="2000" dirty="0" smtClean="0"/>
              <a:t>  </a:t>
            </a:r>
            <a:r>
              <a:rPr lang="en-US" sz="2000" dirty="0" smtClean="0"/>
              <a:t>!= </a:t>
            </a:r>
            <a:r>
              <a:rPr lang="ru-RU" sz="2000" dirty="0" smtClean="0"/>
              <a:t>  </a:t>
            </a:r>
            <a:r>
              <a:rPr lang="en-US" sz="2000" dirty="0" smtClean="0"/>
              <a:t>&gt; </a:t>
            </a:r>
            <a:r>
              <a:rPr lang="ru-RU" sz="2000" dirty="0" smtClean="0"/>
              <a:t>  </a:t>
            </a:r>
            <a:r>
              <a:rPr lang="en-US" sz="2000" dirty="0" smtClean="0"/>
              <a:t>&gt;= </a:t>
            </a:r>
            <a:r>
              <a:rPr lang="ru-RU" sz="2000" dirty="0" smtClean="0"/>
              <a:t>  </a:t>
            </a:r>
            <a:r>
              <a:rPr lang="en-US" sz="2000" dirty="0" smtClean="0"/>
              <a:t>&lt; </a:t>
            </a:r>
            <a:r>
              <a:rPr lang="ru-RU" sz="2000" dirty="0" smtClean="0"/>
              <a:t> </a:t>
            </a:r>
            <a:r>
              <a:rPr lang="en-US" sz="2000" dirty="0" smtClean="0"/>
              <a:t> &lt;=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Логические операции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||   &amp;&amp;   !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268760"/>
            <a:ext cx="432048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000" dirty="0" smtClean="0"/>
              <a:t>int a = 5 / 2;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//2</a:t>
            </a:r>
          </a:p>
          <a:p>
            <a:pPr>
              <a:buNone/>
            </a:pPr>
            <a:r>
              <a:rPr lang="en-US" sz="2000" dirty="0" smtClean="0"/>
              <a:t>float b = 5 / 2;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//2.0</a:t>
            </a:r>
          </a:p>
          <a:p>
            <a:pPr>
              <a:buNone/>
            </a:pPr>
            <a:r>
              <a:rPr lang="en-US" sz="2000" dirty="0" smtClean="0"/>
              <a:t>float c = (float) 5 / 2;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//2.5</a:t>
            </a:r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int a = 1;</a:t>
            </a:r>
          </a:p>
          <a:p>
            <a:pPr>
              <a:buNone/>
            </a:pPr>
            <a:r>
              <a:rPr lang="en-US" sz="2000" dirty="0" smtClean="0"/>
              <a:t>int b = a++;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//b = 1, a = 2</a:t>
            </a:r>
          </a:p>
          <a:p>
            <a:r>
              <a:rPr lang="en-US" sz="2000" dirty="0" smtClean="0"/>
              <a:t>int c = ++a;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//a = 3, c = 3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(c) { … }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нельзя, если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не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boolean</a:t>
            </a:r>
          </a:p>
          <a:p>
            <a:pPr>
              <a:buNone/>
            </a:pPr>
            <a:r>
              <a:rPr lang="en-US" sz="2000" dirty="0" smtClean="0"/>
              <a:t>if (c != 0) {…}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((a == 5) || (b == 6)) { … } </a:t>
            </a:r>
          </a:p>
          <a:p>
            <a:pPr>
              <a:buNone/>
            </a:pPr>
            <a:r>
              <a:rPr lang="en-US" sz="2000" dirty="0" smtClean="0"/>
              <a:t>boolean v = (a == 5) &amp;&amp; (b == 6);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Операции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1900" dirty="0" smtClean="0"/>
              <a:t>Сдвиги</a:t>
            </a:r>
            <a:r>
              <a:rPr lang="en-US" sz="1900" dirty="0" smtClean="0"/>
              <a:t>:</a:t>
            </a:r>
          </a:p>
          <a:p>
            <a:pPr>
              <a:buNone/>
            </a:pPr>
            <a:r>
              <a:rPr lang="en-US" sz="1900" dirty="0" smtClean="0"/>
              <a:t>&lt;&lt;    &gt;&gt;    &gt;&gt;&gt;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ru-RU" sz="1900" dirty="0" smtClean="0"/>
              <a:t>Присвоение</a:t>
            </a:r>
            <a:r>
              <a:rPr lang="en-US" sz="1900" dirty="0" smtClean="0"/>
              <a:t>:</a:t>
            </a:r>
          </a:p>
          <a:p>
            <a:pPr>
              <a:buNone/>
            </a:pPr>
            <a:r>
              <a:rPr lang="en-US" sz="1900" dirty="0" smtClean="0"/>
              <a:t>=   +=   -=   *=   /=</a:t>
            </a:r>
            <a:r>
              <a:rPr lang="ru-RU" sz="1900" dirty="0" smtClean="0"/>
              <a:t>   %=   </a:t>
            </a:r>
            <a:r>
              <a:rPr lang="en-US" sz="1900" dirty="0" smtClean="0"/>
              <a:t>&amp;=   ^=   |=</a:t>
            </a:r>
          </a:p>
          <a:p>
            <a:pPr>
              <a:buNone/>
            </a:pPr>
            <a:r>
              <a:rPr lang="en-US" sz="1900" dirty="0" smtClean="0"/>
              <a:t>&lt;&lt;=   &gt;&gt;=   &gt;&gt;&gt;=</a:t>
            </a:r>
          </a:p>
          <a:p>
            <a:pPr>
              <a:buNone/>
            </a:pPr>
            <a:endParaRPr lang="ru-RU" sz="1900" dirty="0" smtClean="0"/>
          </a:p>
          <a:p>
            <a:pPr>
              <a:buNone/>
            </a:pPr>
            <a:r>
              <a:rPr lang="ru-RU" sz="1900" dirty="0" smtClean="0"/>
              <a:t>Приведение типа</a:t>
            </a:r>
            <a:r>
              <a:rPr lang="en-US" sz="1900" dirty="0" smtClean="0"/>
              <a:t>:</a:t>
            </a:r>
          </a:p>
          <a:p>
            <a:pPr>
              <a:buNone/>
            </a:pPr>
            <a:r>
              <a:rPr lang="en-US" sz="1900" dirty="0" smtClean="0"/>
              <a:t>(</a:t>
            </a:r>
            <a:r>
              <a:rPr lang="ru-RU" sz="1900" dirty="0" smtClean="0"/>
              <a:t>имя_типа</a:t>
            </a:r>
            <a:r>
              <a:rPr lang="en-US" sz="1900" dirty="0" smtClean="0"/>
              <a:t>)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ru-RU" sz="1900" dirty="0" smtClean="0"/>
              <a:t>Проверка типа</a:t>
            </a:r>
            <a:r>
              <a:rPr lang="en-US" sz="1900" dirty="0" smtClean="0"/>
              <a:t>:</a:t>
            </a:r>
          </a:p>
          <a:p>
            <a:pPr>
              <a:buNone/>
            </a:pPr>
            <a:r>
              <a:rPr lang="en-US" sz="1900" dirty="0" smtClean="0"/>
              <a:t>instanceof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ru-RU" sz="1900" dirty="0" smtClean="0"/>
              <a:t>Тернарный оператор</a:t>
            </a:r>
            <a:r>
              <a:rPr lang="en-US" sz="1900" dirty="0" smtClean="0"/>
              <a:t>:</a:t>
            </a:r>
          </a:p>
          <a:p>
            <a:pPr>
              <a:buNone/>
            </a:pPr>
            <a:r>
              <a:rPr lang="en-US" sz="1900" dirty="0" smtClean="0"/>
              <a:t>? :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052736"/>
            <a:ext cx="432048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dirty="0" smtClean="0"/>
              <a:t> int a = -2;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//0xFFFF_FFFE</a:t>
            </a:r>
          </a:p>
          <a:p>
            <a:pPr>
              <a:buNone/>
            </a:pPr>
            <a:r>
              <a:rPr lang="en-US" dirty="0" smtClean="0"/>
              <a:t> int b = a &gt;&gt; 1;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//-1</a:t>
            </a:r>
          </a:p>
          <a:p>
            <a:pPr>
              <a:buNone/>
            </a:pPr>
            <a:r>
              <a:rPr lang="en-US" dirty="0" smtClean="0"/>
              <a:t> int c = a &gt;&gt;&gt; 1;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//2_147_483_647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//0x7FFF_FFFF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 c = 5;</a:t>
            </a:r>
          </a:p>
          <a:p>
            <a:pPr>
              <a:buNone/>
            </a:pPr>
            <a:r>
              <a:rPr lang="en-US" dirty="0" smtClean="0"/>
              <a:t>int v = c = 7;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long a = (long) b + (long) c;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Animal a = new Cat();</a:t>
            </a:r>
          </a:p>
          <a:p>
            <a:pPr>
              <a:buNone/>
            </a:pPr>
            <a:r>
              <a:rPr lang="en-US" dirty="0" smtClean="0"/>
              <a:t>if (a instanceof Cat) {</a:t>
            </a:r>
          </a:p>
          <a:p>
            <a:pPr>
              <a:buNone/>
            </a:pPr>
            <a:r>
              <a:rPr lang="en-US" dirty="0" smtClean="0"/>
              <a:t>    Cat c = (Cat) a;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 max = a &gt; b ? a : b;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Операции</a:t>
            </a:r>
            <a:r>
              <a:rPr lang="en-US" sz="4400" dirty="0" smtClean="0"/>
              <a:t> (2)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Приоритеты операций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6" name="AutoShape 2" descr="800.webp (800×614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027" name="Picture 3" descr="D:\8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7621588" cy="5849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if (a == b) {</a:t>
            </a:r>
          </a:p>
          <a:p>
            <a:pPr>
              <a:buNone/>
            </a:pPr>
            <a:r>
              <a:rPr lang="en-US" sz="2000" dirty="0" smtClean="0"/>
              <a:t>	…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(a == b) {</a:t>
            </a:r>
          </a:p>
          <a:p>
            <a:pPr>
              <a:buNone/>
            </a:pPr>
            <a:r>
              <a:rPr lang="en-US" sz="2000" dirty="0" smtClean="0"/>
              <a:t>	…</a:t>
            </a:r>
          </a:p>
          <a:p>
            <a:pPr>
              <a:buNone/>
            </a:pPr>
            <a:r>
              <a:rPr lang="en-US" sz="2000" dirty="0" smtClean="0"/>
              <a:t>} else {</a:t>
            </a:r>
          </a:p>
          <a:p>
            <a:pPr>
              <a:buNone/>
            </a:pPr>
            <a:r>
              <a:rPr lang="en-US" sz="2000" dirty="0" smtClean="0"/>
              <a:t>	…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(a == 1) {</a:t>
            </a:r>
          </a:p>
          <a:p>
            <a:pPr>
              <a:buNone/>
            </a:pPr>
            <a:r>
              <a:rPr lang="en-US" sz="2000" dirty="0" smtClean="0"/>
              <a:t>} else if (a == 2) {</a:t>
            </a:r>
          </a:p>
          <a:p>
            <a:pPr>
              <a:buNone/>
            </a:pPr>
            <a:r>
              <a:rPr lang="en-US" sz="2000" dirty="0" smtClean="0"/>
              <a:t>} else if (a == 3) {</a:t>
            </a:r>
          </a:p>
          <a:p>
            <a:pPr>
              <a:buNone/>
            </a:pPr>
            <a:r>
              <a:rPr lang="en-US" sz="2000" dirty="0" smtClean="0"/>
              <a:t>} else { 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268760"/>
            <a:ext cx="432048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000" dirty="0" smtClean="0"/>
              <a:t>int v;</a:t>
            </a:r>
          </a:p>
          <a:p>
            <a:pPr>
              <a:buNone/>
            </a:pPr>
            <a:r>
              <a:rPr lang="en-US" sz="2000" dirty="0" smtClean="0"/>
              <a:t>switch (a) {</a:t>
            </a:r>
          </a:p>
          <a:p>
            <a:pPr>
              <a:buNone/>
            </a:pPr>
            <a:r>
              <a:rPr lang="en-US" sz="2000" dirty="0" smtClean="0"/>
              <a:t>    case 0: </a:t>
            </a:r>
          </a:p>
          <a:p>
            <a:pPr>
              <a:buNone/>
            </a:pPr>
            <a:r>
              <a:rPr lang="en-US" sz="2000" dirty="0" smtClean="0"/>
              <a:t>    case 1: </a:t>
            </a:r>
          </a:p>
          <a:p>
            <a:pPr>
              <a:buNone/>
            </a:pPr>
            <a:r>
              <a:rPr lang="en-US" sz="2000" dirty="0" smtClean="0"/>
              <a:t>        v = 10;</a:t>
            </a:r>
          </a:p>
          <a:p>
            <a:pPr>
              <a:buNone/>
            </a:pPr>
            <a:r>
              <a:rPr lang="en-US" sz="2000" dirty="0" smtClean="0"/>
              <a:t>        break;</a:t>
            </a:r>
            <a:r>
              <a:rPr lang="ru-RU" sz="2000" dirty="0" smtClean="0"/>
              <a:t>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//&lt;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---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    case 2: </a:t>
            </a:r>
          </a:p>
          <a:p>
            <a:pPr>
              <a:buNone/>
            </a:pPr>
            <a:r>
              <a:rPr lang="en-US" sz="2000" dirty="0" smtClean="0"/>
              <a:t>        v = 100;</a:t>
            </a:r>
          </a:p>
          <a:p>
            <a:pPr>
              <a:buNone/>
            </a:pPr>
            <a:r>
              <a:rPr lang="en-US" sz="2000" dirty="0" smtClean="0"/>
              <a:t>        break;</a:t>
            </a:r>
          </a:p>
          <a:p>
            <a:pPr>
              <a:buNone/>
            </a:pPr>
            <a:r>
              <a:rPr lang="en-US" sz="2000" dirty="0" smtClean="0"/>
              <a:t>    default: </a:t>
            </a:r>
          </a:p>
          <a:p>
            <a:pPr>
              <a:buNone/>
            </a:pPr>
            <a:r>
              <a:rPr lang="en-US" sz="2000" dirty="0" smtClean="0"/>
              <a:t>        v = 1000;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Целые числа, значения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ENUM,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строки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Управляющие конструкции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int a = 0;</a:t>
            </a:r>
          </a:p>
          <a:p>
            <a:pPr>
              <a:buNone/>
            </a:pPr>
            <a:r>
              <a:rPr lang="en-US" sz="2000" dirty="0" smtClean="0"/>
              <a:t>while (a &lt; 100) {</a:t>
            </a:r>
          </a:p>
          <a:p>
            <a:pPr>
              <a:buNone/>
            </a:pPr>
            <a:r>
              <a:rPr lang="en-US" sz="2000" dirty="0" smtClean="0"/>
              <a:t>    a++;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do {</a:t>
            </a:r>
          </a:p>
          <a:p>
            <a:pPr>
              <a:buNone/>
            </a:pPr>
            <a:r>
              <a:rPr lang="en-US" sz="2000" dirty="0" smtClean="0"/>
              <a:t>    a++;</a:t>
            </a:r>
          </a:p>
          <a:p>
            <a:pPr>
              <a:buNone/>
            </a:pPr>
            <a:r>
              <a:rPr lang="en-US" sz="2000" dirty="0" smtClean="0"/>
              <a:t>} while (a &lt; 200);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int[] a = new int[10];</a:t>
            </a:r>
          </a:p>
          <a:p>
            <a:pPr>
              <a:buNone/>
            </a:pPr>
            <a:r>
              <a:rPr lang="en-US" sz="2000" dirty="0" smtClean="0"/>
              <a:t>for (int v : a) {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также можно делать с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Iterable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объектами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268760"/>
            <a:ext cx="432048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000" dirty="0" smtClean="0"/>
              <a:t>for (int i = 0; i &lt; 100; i++) {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for (int i = 0, k = 100; i &lt; 100; i++, k--) {  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for (int i = 0; i &lt; 100; ) {</a:t>
            </a:r>
          </a:p>
          <a:p>
            <a:pPr>
              <a:buNone/>
            </a:pPr>
            <a:r>
              <a:rPr lang="en-US" sz="2000" dirty="0" smtClean="0"/>
              <a:t>   if (a == 10) {</a:t>
            </a:r>
          </a:p>
          <a:p>
            <a:pPr>
              <a:buNone/>
            </a:pPr>
            <a:r>
              <a:rPr lang="en-US" sz="2000" dirty="0" smtClean="0"/>
              <a:t>      i += 10;</a:t>
            </a:r>
          </a:p>
          <a:p>
            <a:pPr>
              <a:buNone/>
            </a:pPr>
            <a:r>
              <a:rPr lang="en-US" sz="2000" dirty="0" smtClean="0"/>
              <a:t>   } else {</a:t>
            </a:r>
          </a:p>
          <a:p>
            <a:pPr>
              <a:buNone/>
            </a:pPr>
            <a:r>
              <a:rPr lang="en-US" sz="2000" dirty="0" smtClean="0"/>
              <a:t>      i ++;</a:t>
            </a:r>
          </a:p>
          <a:p>
            <a:pPr>
              <a:buNone/>
            </a:pPr>
            <a:r>
              <a:rPr lang="en-US" sz="2000" dirty="0" smtClean="0"/>
              <a:t>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Управляющие конструкции</a:t>
            </a:r>
            <a:r>
              <a:rPr lang="en-US" sz="4400" dirty="0" smtClean="0"/>
              <a:t> (2)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/>
              <a:t>while (true) {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while (true) {</a:t>
            </a:r>
          </a:p>
          <a:p>
            <a:pPr>
              <a:buNone/>
            </a:pPr>
            <a:r>
              <a:rPr lang="en-US" sz="2000" dirty="0" smtClean="0"/>
              <a:t>    if (userInput) </a:t>
            </a:r>
            <a:r>
              <a:rPr lang="en-US" sz="2000" b="1" dirty="0" smtClean="0"/>
              <a:t>break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while (true) {</a:t>
            </a:r>
          </a:p>
          <a:p>
            <a:pPr>
              <a:buNone/>
            </a:pPr>
            <a:r>
              <a:rPr lang="en-US" sz="2000" dirty="0" smtClean="0"/>
              <a:t>    if (userInput) {</a:t>
            </a:r>
          </a:p>
          <a:p>
            <a:pPr>
              <a:buNone/>
            </a:pPr>
            <a:r>
              <a:rPr lang="en-US" sz="2000" b="1" dirty="0" smtClean="0"/>
              <a:t>        break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w1:</a:t>
            </a:r>
          </a:p>
          <a:p>
            <a:pPr>
              <a:buNone/>
            </a:pPr>
            <a:r>
              <a:rPr lang="en-US" sz="2000" dirty="0" smtClean="0"/>
              <a:t>while (true) {</a:t>
            </a:r>
          </a:p>
          <a:p>
            <a:pPr>
              <a:buNone/>
            </a:pPr>
            <a:r>
              <a:rPr lang="en-US" sz="2000" dirty="0" smtClean="0"/>
              <a:t>    for (int i = 0; I &lt; 100; i++) {</a:t>
            </a:r>
          </a:p>
          <a:p>
            <a:pPr>
              <a:buNone/>
            </a:pPr>
            <a:r>
              <a:rPr lang="en-US" sz="2000" dirty="0" smtClean="0"/>
              <a:t>        if (userInput) </a:t>
            </a:r>
            <a:r>
              <a:rPr lang="en-US" sz="2000" b="1" dirty="0" smtClean="0"/>
              <a:t>break w1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268760"/>
            <a:ext cx="432048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1700" dirty="0" smtClean="0"/>
              <a:t>for ( ; ; ) {</a:t>
            </a:r>
          </a:p>
          <a:p>
            <a:pPr>
              <a:buNone/>
            </a:pPr>
            <a:r>
              <a:rPr lang="en-US" sz="1700" dirty="0" smtClean="0"/>
              <a:t>}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for ( ; ; ) {</a:t>
            </a:r>
          </a:p>
          <a:p>
            <a:pPr>
              <a:buNone/>
            </a:pPr>
            <a:r>
              <a:rPr lang="en-US" sz="1700" dirty="0" smtClean="0"/>
              <a:t>   </a:t>
            </a:r>
            <a:r>
              <a:rPr lang="en-US" sz="1700" b="1" dirty="0" smtClean="0"/>
              <a:t>break</a:t>
            </a:r>
            <a:r>
              <a:rPr lang="en-US" sz="1700" dirty="0" smtClean="0"/>
              <a:t>;  </a:t>
            </a:r>
          </a:p>
          <a:p>
            <a:pPr>
              <a:buNone/>
            </a:pPr>
            <a:r>
              <a:rPr lang="en-US" sz="1700" dirty="0" smtClean="0"/>
              <a:t>}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int a = 1000;</a:t>
            </a:r>
          </a:p>
          <a:p>
            <a:r>
              <a:rPr lang="en-US" sz="1700" dirty="0" smtClean="0"/>
              <a:t>for (int i =1; i &lt;100; i++) {</a:t>
            </a:r>
          </a:p>
          <a:p>
            <a:r>
              <a:rPr lang="en-US" sz="1700" dirty="0" smtClean="0"/>
              <a:t>   a = a / 2;</a:t>
            </a:r>
          </a:p>
          <a:p>
            <a:r>
              <a:rPr lang="en-US" sz="1700" dirty="0" smtClean="0"/>
              <a:t>   if (a % 2 == 0) {</a:t>
            </a:r>
          </a:p>
          <a:p>
            <a:pPr>
              <a:buNone/>
            </a:pPr>
            <a:r>
              <a:rPr lang="en-US" sz="1700" dirty="0" smtClean="0"/>
              <a:t>      </a:t>
            </a:r>
            <a:r>
              <a:rPr lang="en-US" sz="1700" b="1" dirty="0" smtClean="0"/>
              <a:t>continue</a:t>
            </a:r>
            <a:r>
              <a:rPr lang="en-US" sz="1700" dirty="0" smtClean="0"/>
              <a:t>;  </a:t>
            </a:r>
          </a:p>
          <a:p>
            <a:pPr>
              <a:buNone/>
            </a:pPr>
            <a:r>
              <a:rPr lang="en-US" sz="1700" dirty="0" smtClean="0"/>
              <a:t>   }</a:t>
            </a:r>
          </a:p>
          <a:p>
            <a:pPr>
              <a:buNone/>
            </a:pPr>
            <a:r>
              <a:rPr lang="en-US" sz="1700" dirty="0" smtClean="0"/>
              <a:t>   a ++;</a:t>
            </a:r>
          </a:p>
          <a:p>
            <a:pPr>
              <a:buNone/>
            </a:pPr>
            <a:r>
              <a:rPr lang="en-US" sz="1700" dirty="0" smtClean="0"/>
              <a:t>}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Управляющие конструкции</a:t>
            </a:r>
            <a:r>
              <a:rPr lang="en-US" sz="4400" dirty="0" smtClean="0"/>
              <a:t> (3)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4176464" cy="547260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public class Bicycle {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public int pos = 100;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protected int speed;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public Bicycle() {</a:t>
            </a:r>
            <a:endParaRPr lang="ru-RU" sz="1400" dirty="0" smtClean="0"/>
          </a:p>
          <a:p>
            <a:pPr>
              <a:spcBef>
                <a:spcPts val="0"/>
              </a:spcBef>
              <a:buNone/>
            </a:pPr>
            <a:r>
              <a:rPr lang="ru-RU" sz="1400" dirty="0" smtClean="0"/>
              <a:t>        </a:t>
            </a:r>
            <a:r>
              <a:rPr lang="en-US" sz="1400" dirty="0" smtClean="0"/>
              <a:t>this</a:t>
            </a:r>
            <a:r>
              <a:rPr lang="ru-RU" sz="1400" dirty="0" smtClean="0"/>
              <a:t>(</a:t>
            </a:r>
            <a:r>
              <a:rPr lang="en-US" sz="1400" dirty="0" smtClean="0"/>
              <a:t>10);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public Bicycle(int startSpeed)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speed = startSpeed;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public void changePos(int increment)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pos += increment;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public void setSpeed(int speed)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this.speed = speed;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public int getSpeed()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return this.speed;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}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980728"/>
            <a:ext cx="4320480" cy="5256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public class MountainBike extends Bicycle {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private final int seatHeight;</a:t>
            </a:r>
          </a:p>
          <a:p>
            <a:pPr>
              <a:lnSpc>
                <a:spcPct val="110000"/>
              </a:lnSpc>
              <a:buNone/>
            </a:pPr>
            <a:endParaRPr lang="en-US" sz="1400" dirty="0" smtClean="0"/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public MountainBike(int seatHeight,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int startPos, int startSpeed) {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super(startPos, startSpeed);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this.seatHeight = seatHeight;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}   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public int getHeight() {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return seatHeight;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}   </a:t>
            </a:r>
          </a:p>
          <a:p>
            <a:pPr>
              <a:lnSpc>
                <a:spcPct val="110000"/>
              </a:lnSpc>
              <a:buNone/>
            </a:pPr>
            <a:endParaRPr lang="en-US" sz="1400" dirty="0" smtClean="0"/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@Override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public void changePos(int increment) {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if (seatHeight &lt; 100) {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super.changePos(increment);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}        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}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}</a:t>
            </a:r>
          </a:p>
          <a:p>
            <a:pPr>
              <a:lnSpc>
                <a:spcPct val="110000"/>
              </a:lnSpc>
              <a:buNone/>
            </a:pPr>
            <a:endParaRPr lang="en-US" sz="1400" dirty="0" smtClean="0"/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MountainBike bike = new MountainBike (100, 0, 0);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bike.setSpeed(10);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System.out.println(bike.pos);</a:t>
            </a:r>
            <a:endParaRPr lang="ru-RU" sz="1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Объекты</a:t>
            </a:r>
            <a:r>
              <a:rPr lang="en-US" sz="4400" dirty="0" smtClean="0"/>
              <a:t> </a:t>
            </a:r>
            <a:r>
              <a:rPr lang="ru-RU" sz="4400" dirty="0" smtClean="0"/>
              <a:t>и классы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public class Bicycle {</a:t>
            </a:r>
          </a:p>
          <a:p>
            <a:pPr>
              <a:buNone/>
            </a:pPr>
            <a:r>
              <a:rPr lang="en-US" sz="1600" dirty="0" smtClean="0"/>
              <a:t>        </a:t>
            </a:r>
          </a:p>
          <a:p>
            <a:pPr>
              <a:buNone/>
            </a:pPr>
            <a:r>
              <a:rPr lang="en-US" sz="1600" dirty="0" smtClean="0"/>
              <a:t>    private static int price;</a:t>
            </a:r>
          </a:p>
          <a:p>
            <a:pPr>
              <a:buNone/>
            </a:pPr>
            <a:r>
              <a:rPr lang="en-US" sz="1600" dirty="0" smtClean="0"/>
              <a:t>    public static final String NAME = "bicycle";        </a:t>
            </a:r>
          </a:p>
          <a:p>
            <a:pPr>
              <a:buNone/>
            </a:pPr>
            <a:r>
              <a:rPr lang="en-US" sz="1600" dirty="0" smtClean="0"/>
              <a:t>   </a:t>
            </a:r>
          </a:p>
          <a:p>
            <a:pPr>
              <a:buNone/>
            </a:pPr>
            <a:r>
              <a:rPr lang="en-US" sz="1600" dirty="0" smtClean="0"/>
              <a:t>    public static int getPrice() {</a:t>
            </a:r>
          </a:p>
          <a:p>
            <a:pPr>
              <a:buNone/>
            </a:pPr>
            <a:r>
              <a:rPr lang="en-US" sz="1600" dirty="0" smtClean="0"/>
              <a:t>        return price;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System.out.println(Bicycle.NAME );</a:t>
            </a:r>
          </a:p>
          <a:p>
            <a:pPr>
              <a:buNone/>
            </a:pPr>
            <a:r>
              <a:rPr lang="en-US" sz="1400" dirty="0" smtClean="0"/>
              <a:t>System.out.println(Bicycle.getPrice());</a:t>
            </a:r>
          </a:p>
          <a:p>
            <a:pPr>
              <a:buNone/>
            </a:pPr>
            <a:r>
              <a:rPr lang="en-US" sz="1400" dirty="0" smtClean="0"/>
              <a:t>System.out.println(Bicycle.class.getCanonicalName());</a:t>
            </a:r>
          </a:p>
          <a:p>
            <a:pPr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Значения по умолчанию 0,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false, null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Сборка мусора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System.gc();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Параметры по ссылке и по значению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124744"/>
            <a:ext cx="432048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ru-RU" sz="1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Объекты</a:t>
            </a:r>
            <a:r>
              <a:rPr lang="en-US" sz="4400" dirty="0" smtClean="0"/>
              <a:t> (2)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0" y="1124744"/>
            <a:ext cx="417646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void print(String name, String…values)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    System.out.println(name + ": ");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for (String value : values)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        System.out.println("  " + value);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    }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так нельзя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int i = 10;</a:t>
            </a:r>
          </a:p>
          <a:p>
            <a:pPr>
              <a:buNone/>
            </a:pPr>
            <a:r>
              <a:rPr lang="en-US" sz="2000" dirty="0" smtClean="0"/>
              <a:t>int i = 20;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так можно</a:t>
            </a:r>
          </a:p>
          <a:p>
            <a:pPr>
              <a:buNone/>
            </a:pPr>
            <a:r>
              <a:rPr lang="en-US" sz="2000" dirty="0" smtClean="0"/>
              <a:t>{ int i = 10; }</a:t>
            </a:r>
          </a:p>
          <a:p>
            <a:pPr>
              <a:buNone/>
            </a:pPr>
            <a:r>
              <a:rPr lang="en-US" sz="2000" dirty="0" smtClean="0"/>
              <a:t>{ int i = 10; }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for (int i =1; i &lt;100; i++) {</a:t>
            </a:r>
          </a:p>
          <a:p>
            <a:pPr>
              <a:buNone/>
              <a:defRPr/>
            </a:pPr>
            <a:r>
              <a:rPr lang="en-US" sz="2000" dirty="0" smtClean="0"/>
              <a:t>   …</a:t>
            </a:r>
            <a:endParaRPr lang="ru-RU" sz="2000" dirty="0" smtClean="0"/>
          </a:p>
          <a:p>
            <a:pPr>
              <a:buNone/>
              <a:defRPr/>
            </a:pPr>
            <a:r>
              <a:rPr lang="en-US" sz="2000" dirty="0" smtClean="0"/>
              <a:t>}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for (int i =1; i &lt;100; i++) {</a:t>
            </a:r>
          </a:p>
          <a:p>
            <a:pPr lvl="0">
              <a:buNone/>
              <a:defRPr/>
            </a:pPr>
            <a:r>
              <a:rPr lang="en-US" sz="2000" dirty="0" smtClean="0"/>
              <a:t>   …</a:t>
            </a:r>
            <a:endParaRPr lang="ru-RU" sz="2000" dirty="0" smtClean="0"/>
          </a:p>
          <a:p>
            <a:pPr lvl="0">
              <a:buNone/>
              <a:defRPr/>
            </a:pPr>
            <a:r>
              <a:rPr lang="en-US" sz="2000" dirty="0" smtClean="0"/>
              <a:t>}</a:t>
            </a:r>
            <a:endParaRPr lang="ru-RU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268760"/>
            <a:ext cx="432048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20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noProof="0" dirty="0" smtClean="0"/>
              <a:t>Переменные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16016" y="1268760"/>
            <a:ext cx="417646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644008" y="1052736"/>
            <a:ext cx="4176464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public class Test {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    private int value = 100;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    public int test1(int value)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        return value;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/>
              <a:t>    public int test2()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/>
              <a:t>        return value;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/>
              <a:t>   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/>
              <a:t>    public int test3()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/>
              <a:t>        int value = 300;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/>
              <a:t>        return value + this.value;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/>
              <a:t>    }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Перекрытие локальными переменными полей класса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r>
              <a:rPr lang="ru-RU" sz="2400" dirty="0" smtClean="0"/>
              <a:t>Примитивные типы данных:</a:t>
            </a:r>
          </a:p>
          <a:p>
            <a:pPr lvl="1"/>
            <a:r>
              <a:rPr lang="ru-RU" sz="2400" dirty="0" smtClean="0"/>
              <a:t>целочисленные типы</a:t>
            </a:r>
            <a:r>
              <a:rPr lang="en-US" sz="2400" dirty="0" smtClean="0"/>
              <a:t> (</a:t>
            </a:r>
            <a:r>
              <a:rPr lang="ru-RU" sz="2400" dirty="0" smtClean="0"/>
              <a:t>знаковые): byte, short, int, long;</a:t>
            </a:r>
          </a:p>
          <a:p>
            <a:pPr lvl="1"/>
            <a:r>
              <a:rPr lang="ru-RU" sz="2400" dirty="0" smtClean="0"/>
              <a:t>символьный тип (без знаковый): char;</a:t>
            </a:r>
          </a:p>
          <a:p>
            <a:pPr lvl="1"/>
            <a:r>
              <a:rPr lang="ru-RU" sz="2400" dirty="0" smtClean="0"/>
              <a:t>типы с плавающей точкой: float, double;</a:t>
            </a:r>
          </a:p>
          <a:p>
            <a:pPr lvl="1"/>
            <a:r>
              <a:rPr lang="ru-RU" sz="2400" dirty="0" smtClean="0"/>
              <a:t>логический тип: boolean</a:t>
            </a:r>
            <a:r>
              <a:rPr lang="en-US" sz="2400" dirty="0" smtClean="0"/>
              <a:t>;</a:t>
            </a:r>
          </a:p>
          <a:p>
            <a:pPr lvl="1"/>
            <a:r>
              <a:rPr lang="ru-RU" sz="2400" dirty="0" smtClean="0"/>
              <a:t>специальный тип </a:t>
            </a:r>
            <a:r>
              <a:rPr lang="en-US" sz="2400" dirty="0" smtClean="0"/>
              <a:t>void.</a:t>
            </a:r>
            <a:endParaRPr lang="ru-RU" sz="2400" dirty="0" smtClean="0"/>
          </a:p>
          <a:p>
            <a:r>
              <a:rPr lang="ru-RU" sz="2400" dirty="0" smtClean="0"/>
              <a:t>Ссылочные типы данных:</a:t>
            </a:r>
          </a:p>
          <a:p>
            <a:pPr lvl="1"/>
            <a:r>
              <a:rPr lang="ru-RU" sz="2400" dirty="0" smtClean="0"/>
              <a:t>классы</a:t>
            </a:r>
            <a:r>
              <a:rPr lang="en-US" sz="2400" dirty="0" smtClean="0"/>
              <a:t> (</a:t>
            </a:r>
            <a:r>
              <a:rPr lang="ru-RU" sz="2400" dirty="0" smtClean="0"/>
              <a:t>в том числе </a:t>
            </a:r>
            <a:r>
              <a:rPr lang="en-US" sz="2400" dirty="0" smtClean="0"/>
              <a:t>String </a:t>
            </a:r>
            <a:r>
              <a:rPr lang="ru-RU" sz="2400" dirty="0" smtClean="0"/>
              <a:t>и классы обертки </a:t>
            </a:r>
            <a:r>
              <a:rPr lang="en-US" sz="2400" dirty="0" smtClean="0"/>
              <a:t>Byte, Short, Integer, Long, Character, Float, Double, Boolean, Void)</a:t>
            </a:r>
            <a:r>
              <a:rPr lang="ru-RU" sz="2400" dirty="0" smtClean="0"/>
              <a:t>;</a:t>
            </a:r>
          </a:p>
          <a:p>
            <a:pPr lvl="1"/>
            <a:r>
              <a:rPr lang="ru-RU" sz="2400" dirty="0" smtClean="0"/>
              <a:t>интерфейсы;</a:t>
            </a:r>
          </a:p>
          <a:p>
            <a:pPr lvl="1"/>
            <a:r>
              <a:rPr lang="ru-RU" sz="2400" dirty="0" smtClean="0"/>
              <a:t>массивы: структуры данных, которые хранят элементы одного типа.</a:t>
            </a: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ru-RU" sz="1400" dirty="0" smtClean="0"/>
              <a:t>Имя класса = Имя Файла (исключения)</a:t>
            </a:r>
            <a:endParaRPr lang="en-US" sz="1400" dirty="0" smtClean="0"/>
          </a:p>
          <a:p>
            <a:pPr marL="0" indent="0">
              <a:spcBef>
                <a:spcPts val="30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ru-RU" sz="1400" dirty="0" smtClean="0"/>
              <a:t>Имена классов</a:t>
            </a:r>
            <a:r>
              <a:rPr lang="en-US" sz="1400" dirty="0" smtClean="0"/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/>
              <a:t>ru.krista.core.dataaccess.DataSession</a:t>
            </a:r>
            <a:endParaRPr lang="ru-RU" sz="14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/>
              <a:t>ru.krista.retools.datasource.SelectionDataSet</a:t>
            </a:r>
            <a:endParaRPr lang="ru-RU" sz="1400" dirty="0" smtClean="0"/>
          </a:p>
          <a:p>
            <a:pPr marL="0" indent="0">
              <a:spcBef>
                <a:spcPts val="300"/>
              </a:spcBef>
              <a:buNone/>
            </a:pPr>
            <a:endParaRPr lang="ru-RU" sz="14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/>
              <a:t>org.apache.commons.io.FilenameUtils</a:t>
            </a:r>
            <a:endParaRPr lang="ru-RU" sz="14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/>
              <a:t>org.apache.commons.lang3.StringUtils</a:t>
            </a:r>
            <a:endParaRPr lang="ru-RU" sz="1400" dirty="0" smtClean="0"/>
          </a:p>
          <a:p>
            <a:pPr marL="0" indent="0">
              <a:spcBef>
                <a:spcPts val="300"/>
              </a:spcBef>
              <a:buNone/>
            </a:pPr>
            <a:endParaRPr lang="ru-RU" sz="14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/>
              <a:t>com.fasterxml.jackson.databind.ObjectMapper</a:t>
            </a:r>
            <a:br>
              <a:rPr lang="en-US" sz="1400" dirty="0" smtClean="0"/>
            </a:br>
            <a:r>
              <a:rPr lang="en-US" sz="1400" dirty="0" smtClean="0"/>
              <a:t>com.fasterxml.jackson.databind.ObjectReader</a:t>
            </a:r>
            <a:br>
              <a:rPr lang="en-US" sz="1400" dirty="0" smtClean="0"/>
            </a:br>
            <a:r>
              <a:rPr lang="en-US" sz="1400" dirty="0" smtClean="0"/>
              <a:t>com.fasterxml.jackson.dataformat.yaml.YAMLFactory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268760"/>
            <a:ext cx="432048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20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noProof="0" dirty="0" smtClean="0"/>
              <a:t>Имена файлов и пакеты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16016" y="1268760"/>
            <a:ext cx="417646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644008" y="1052736"/>
            <a:ext cx="417646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dirty="0" smtClean="0"/>
              <a:t>class Circle {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//Circle.java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ts val="300"/>
              </a:spcBef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}</a:t>
            </a:r>
          </a:p>
          <a:p>
            <a:pPr lvl="0">
              <a:spcBef>
                <a:spcPts val="300"/>
              </a:spcBef>
              <a:defRPr/>
            </a:pPr>
            <a:endParaRPr lang="en-US" dirty="0" smtClean="0"/>
          </a:p>
          <a:p>
            <a:pPr lvl="0">
              <a:spcBef>
                <a:spcPts val="300"/>
              </a:spcBef>
              <a:defRPr/>
            </a:pPr>
            <a:endParaRPr lang="en-US" dirty="0" smtClean="0"/>
          </a:p>
          <a:p>
            <a:pPr lvl="0">
              <a:spcBef>
                <a:spcPts val="300"/>
              </a:spcBef>
              <a:defRPr/>
            </a:pPr>
            <a:r>
              <a:rPr lang="en-US" dirty="0" smtClean="0"/>
              <a:t>package graphics;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class Circle {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//graphics/Circle.java</a:t>
            </a:r>
          </a:p>
          <a:p>
            <a:pPr lvl="0">
              <a:spcBef>
                <a:spcPts val="300"/>
              </a:spcBef>
              <a:defRPr/>
            </a:pPr>
            <a:r>
              <a:rPr lang="en-US" dirty="0" smtClean="0"/>
              <a:t>}</a:t>
            </a:r>
            <a:endParaRPr lang="ru-RU" dirty="0" smtClean="0"/>
          </a:p>
          <a:p>
            <a:pPr lvl="0">
              <a:spcBef>
                <a:spcPts val="300"/>
              </a:spcBef>
              <a:defRPr/>
            </a:pPr>
            <a:endParaRPr lang="en-US" dirty="0" smtClean="0"/>
          </a:p>
          <a:p>
            <a:pPr lvl="0">
              <a:spcBef>
                <a:spcPts val="300"/>
              </a:spcBef>
              <a:defRPr/>
            </a:pPr>
            <a:endParaRPr lang="en-US" dirty="0" smtClean="0"/>
          </a:p>
          <a:p>
            <a:pPr lvl="0">
              <a:spcBef>
                <a:spcPts val="300"/>
              </a:spcBef>
              <a:defRPr/>
            </a:pPr>
            <a:r>
              <a:rPr lang="en-US" dirty="0" smtClean="0"/>
              <a:t>package paint.graphics;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class Circle {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//paint/graphics/Circle.java</a:t>
            </a:r>
          </a:p>
          <a:p>
            <a:pPr lvl="0">
              <a:spcBef>
                <a:spcPts val="300"/>
              </a:spcBef>
              <a:defRPr/>
            </a:pPr>
            <a:r>
              <a:rPr lang="en-US" dirty="0" smtClean="0"/>
              <a:t>}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Доступ внутри пакета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и извне пакета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------------------------------------------------------------</a:t>
            </a:r>
            <a:endParaRPr lang="ru-RU" sz="1600" dirty="0" smtClean="0"/>
          </a:p>
          <a:p>
            <a:pPr lvl="0">
              <a:spcBef>
                <a:spcPts val="300"/>
              </a:spcBef>
              <a:buNone/>
              <a:defRPr/>
            </a:pPr>
            <a:r>
              <a:rPr lang="en-US" sz="1600" dirty="0" smtClean="0"/>
              <a:t>package graphics;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class Drawable {</a:t>
            </a:r>
            <a:endParaRPr lang="ru-RU" sz="1600" dirty="0" smtClean="0"/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}</a:t>
            </a:r>
          </a:p>
          <a:p>
            <a:pPr>
              <a:spcBef>
                <a:spcPts val="300"/>
              </a:spcBef>
              <a:buNone/>
              <a:defRPr/>
            </a:pPr>
            <a:endParaRPr lang="ru-RU" sz="16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/>
              <a:t>------------------------------------------------------------</a:t>
            </a:r>
            <a:endParaRPr lang="ru-RU" sz="1600" dirty="0" smtClean="0"/>
          </a:p>
          <a:p>
            <a:pPr lvl="0">
              <a:spcBef>
                <a:spcPts val="300"/>
              </a:spcBef>
              <a:buNone/>
              <a:defRPr/>
            </a:pPr>
            <a:r>
              <a:rPr lang="en-US" sz="1600" dirty="0" smtClean="0"/>
              <a:t>package graphics;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class Circle extends Drawable {</a:t>
            </a:r>
            <a:endParaRPr lang="ru-RU" sz="1600" dirty="0" smtClean="0"/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}</a:t>
            </a:r>
          </a:p>
          <a:p>
            <a:pPr>
              <a:spcBef>
                <a:spcPts val="300"/>
              </a:spcBef>
              <a:buNone/>
              <a:defRPr/>
            </a:pPr>
            <a:endParaRPr lang="en-US" sz="1600" dirty="0" smtClean="0"/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------------------------------------------------------------</a:t>
            </a:r>
            <a:endParaRPr lang="ru-RU" sz="1600" dirty="0" smtClean="0"/>
          </a:p>
          <a:p>
            <a:pPr lvl="0">
              <a:spcBef>
                <a:spcPts val="300"/>
              </a:spcBef>
              <a:buNone/>
              <a:defRPr/>
            </a:pPr>
            <a:r>
              <a:rPr lang="en-US" sz="1600" dirty="0" smtClean="0"/>
              <a:t>package graphics.poligon;</a:t>
            </a:r>
          </a:p>
          <a:p>
            <a:pPr lvl="0">
              <a:spcBef>
                <a:spcPts val="300"/>
              </a:spcBef>
              <a:buNone/>
              <a:defRPr/>
            </a:pPr>
            <a:r>
              <a:rPr lang="en-US" sz="1600" dirty="0" smtClean="0"/>
              <a:t>import graphics.Drawable;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class Star extends Drawable {</a:t>
            </a:r>
            <a:endParaRPr lang="ru-RU" sz="1600" dirty="0" smtClean="0"/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}</a:t>
            </a:r>
          </a:p>
          <a:p>
            <a:pPr>
              <a:spcBef>
                <a:spcPts val="300"/>
              </a:spcBef>
              <a:buNone/>
              <a:defRPr/>
            </a:pPr>
            <a:endParaRPr lang="en-US" sz="1600" dirty="0" smtClean="0"/>
          </a:p>
          <a:p>
            <a:pPr marL="0" indent="0">
              <a:spcBef>
                <a:spcPts val="300"/>
              </a:spcBef>
              <a:buNone/>
            </a:pPr>
            <a:endParaRPr lang="en-US" sz="16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268760"/>
            <a:ext cx="432048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20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noProof="0" dirty="0" smtClean="0"/>
              <a:t>Импорт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16016" y="1268760"/>
            <a:ext cx="417646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644008" y="1052736"/>
            <a:ext cx="417646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300"/>
              </a:spcBef>
              <a:defRPr/>
            </a:pPr>
            <a:r>
              <a:rPr lang="en-US" dirty="0" smtClean="0"/>
              <a:t>package paint;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import graphics.Drawable;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import graphics.Circle;</a:t>
            </a:r>
          </a:p>
          <a:p>
            <a:pPr lvl="0">
              <a:spcBef>
                <a:spcPts val="300"/>
              </a:spcBef>
              <a:defRPr/>
            </a:pPr>
            <a:endParaRPr lang="en-US" dirty="0" smtClean="0"/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class MyForm {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    private Drawable fon;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    private Circle figure;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}</a:t>
            </a:r>
          </a:p>
          <a:p>
            <a:pPr>
              <a:spcBef>
                <a:spcPts val="300"/>
              </a:spcBef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--------------------------------------------------------</a:t>
            </a:r>
          </a:p>
          <a:p>
            <a:pPr lvl="0">
              <a:spcBef>
                <a:spcPts val="300"/>
              </a:spcBef>
              <a:defRPr/>
            </a:pPr>
            <a:r>
              <a:rPr lang="en-US" dirty="0" smtClean="0"/>
              <a:t>package paint;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import graphics.*;</a:t>
            </a:r>
          </a:p>
          <a:p>
            <a:pPr lvl="0">
              <a:spcBef>
                <a:spcPts val="300"/>
              </a:spcBef>
              <a:defRPr/>
            </a:pPr>
            <a:endParaRPr lang="en-US" dirty="0" smtClean="0"/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class MyForm {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    private Drawable fon;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    private Circle figure;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spcBef>
                <a:spcPts val="300"/>
              </a:spcBef>
              <a:defRPr/>
            </a:pPr>
            <a:endParaRPr kumimoji="0" lang="ru-RU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/>
          </a:bodyPr>
          <a:lstStyle/>
          <a:p>
            <a:pPr lvl="0">
              <a:spcBef>
                <a:spcPts val="300"/>
              </a:spcBef>
              <a:buNone/>
              <a:defRPr/>
            </a:pPr>
            <a:r>
              <a:rPr lang="en-US" sz="1600" dirty="0" smtClean="0"/>
              <a:t>package paint;</a:t>
            </a:r>
          </a:p>
          <a:p>
            <a:pPr lvl="0">
              <a:spcBef>
                <a:spcPts val="300"/>
              </a:spcBef>
              <a:buNone/>
              <a:defRPr/>
            </a:pPr>
            <a:endParaRPr lang="en-US" sz="1600" dirty="0" smtClean="0"/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class MyForm {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    private graphics.Drawable fon;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    private graphics.Circle figure;</a:t>
            </a:r>
          </a:p>
          <a:p>
            <a:pPr>
              <a:spcBef>
                <a:spcPts val="300"/>
              </a:spcBef>
              <a:buNone/>
              <a:defRPr/>
            </a:pPr>
            <a:endParaRPr lang="en-US" sz="1600" dirty="0" smtClean="0"/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    private Integer size;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sz="1600" dirty="0" smtClean="0"/>
              <a:t>}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Случай одноименных классов из разных пакетов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//java.lang.*    Integer, Long, Double, String</a:t>
            </a:r>
            <a:endParaRPr lang="ru-RU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268760"/>
            <a:ext cx="432048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20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noProof="0" dirty="0" smtClean="0"/>
              <a:t>Импорт</a:t>
            </a:r>
            <a:r>
              <a:rPr lang="en-US" sz="4400" noProof="0" dirty="0" smtClean="0"/>
              <a:t> (2)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644008" y="1052736"/>
            <a:ext cx="417646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dirty="0" smtClean="0"/>
              <a:t>class Calc { 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    public static calc() {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        return Math.cos(Math.PI / 3);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    }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}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//java.lang.Math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---------------------------------------------------------</a:t>
            </a:r>
          </a:p>
          <a:p>
            <a:pPr>
              <a:spcBef>
                <a:spcPts val="300"/>
              </a:spcBef>
              <a:defRPr/>
            </a:pPr>
            <a:endParaRPr lang="en-US" dirty="0" smtClean="0"/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import static java.lang.Math.PI;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import static java.lang.Math.cos;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//import static java.lang.Math.*;</a:t>
            </a:r>
          </a:p>
          <a:p>
            <a:pPr>
              <a:spcBef>
                <a:spcPts val="300"/>
              </a:spcBef>
              <a:defRPr/>
            </a:pPr>
            <a:endParaRPr lang="en-US" dirty="0" smtClean="0"/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class Calc {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    public static calc() {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        return cos(PI / 3);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    }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}</a:t>
            </a:r>
          </a:p>
          <a:p>
            <a:pPr>
              <a:spcBef>
                <a:spcPts val="300"/>
              </a:spcBef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268760"/>
            <a:ext cx="432048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20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noProof="0" dirty="0" smtClean="0"/>
              <a:t>Модификаторы доступа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16016" y="1268760"/>
            <a:ext cx="417646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Modifier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Subclass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modifier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class Circle {</a:t>
            </a:r>
          </a:p>
          <a:p>
            <a:pPr>
              <a:buNone/>
            </a:pPr>
            <a:r>
              <a:rPr lang="en-US" sz="1600" dirty="0" smtClean="0"/>
              <a:t>    int x, y;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лучше писать на отдельных строчках</a:t>
            </a:r>
          </a:p>
          <a:p>
            <a:pPr>
              <a:buNone/>
            </a:pPr>
            <a:r>
              <a:rPr lang="ru-RU" sz="1600" dirty="0" smtClean="0"/>
              <a:t>    </a:t>
            </a:r>
            <a:r>
              <a:rPr lang="en-US" sz="1600" dirty="0" smtClean="0"/>
              <a:t>int radius = 10;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//final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 поля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и инициализация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--------------------------------------------------------------</a:t>
            </a:r>
          </a:p>
          <a:p>
            <a:pPr>
              <a:buNone/>
            </a:pPr>
            <a:r>
              <a:rPr lang="en-US" sz="1600" dirty="0" smtClean="0"/>
              <a:t>class Circle {</a:t>
            </a:r>
          </a:p>
          <a:p>
            <a:pPr>
              <a:buNone/>
            </a:pPr>
            <a:r>
              <a:rPr lang="en-US" sz="1600" dirty="0" smtClean="0"/>
              <a:t>    int x, y;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public Circle(int x) {</a:t>
            </a:r>
          </a:p>
          <a:p>
            <a:pPr>
              <a:buNone/>
            </a:pPr>
            <a:r>
              <a:rPr lang="en-US" sz="1600" dirty="0" smtClean="0"/>
              <a:t>        this.x = x;</a:t>
            </a:r>
          </a:p>
          <a:p>
            <a:pPr>
              <a:buNone/>
            </a:pPr>
            <a:r>
              <a:rPr lang="en-US" sz="1600" dirty="0" smtClean="0"/>
              <a:t>        this.y = 1; 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-----------------------------------------------------------------</a:t>
            </a:r>
          </a:p>
          <a:p>
            <a:pPr>
              <a:buNone/>
            </a:pPr>
            <a:r>
              <a:rPr lang="en-US" sz="1600" dirty="0" smtClean="0"/>
              <a:t>class Circle {</a:t>
            </a:r>
          </a:p>
          <a:p>
            <a:pPr>
              <a:buNone/>
            </a:pPr>
            <a:r>
              <a:rPr lang="en-US" sz="1600" dirty="0" smtClean="0"/>
              <a:t>    int x, y;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     x = (int) Math.round(Math.random() * 100);</a:t>
            </a:r>
          </a:p>
          <a:p>
            <a:pPr>
              <a:buNone/>
            </a:pPr>
            <a:r>
              <a:rPr lang="en-US" sz="1600" dirty="0" smtClean="0"/>
              <a:t>        y = 100 – x;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Инициализация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572000" y="1124744"/>
            <a:ext cx="417646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class Circle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    int x = prepareX();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    private static int prepareX()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        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---------------------------------------------------------------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class Circle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    int x = prepareX();</a:t>
            </a:r>
          </a:p>
          <a:p>
            <a:pPr marL="342900" lvl="0" indent="-342900">
              <a:spcBef>
                <a:spcPct val="20000"/>
              </a:spcBef>
            </a:pPr>
            <a:endParaRPr lang="ru-RU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ru-RU" sz="1600" dirty="0" smtClean="0"/>
              <a:t>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рекомендуется использовать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private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или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final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методы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    //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пояснить про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final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поля, методы, классы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ru-RU" sz="1600" dirty="0" smtClean="0"/>
              <a:t>    </a:t>
            </a:r>
            <a:r>
              <a:rPr lang="en-US" sz="1600" dirty="0" smtClean="0"/>
              <a:t>protected final int prepareX() {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        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/>
              <a:t>}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class Circle {</a:t>
            </a:r>
          </a:p>
          <a:p>
            <a:pPr>
              <a:buNone/>
            </a:pPr>
            <a:r>
              <a:rPr lang="en-US" sz="1600" dirty="0" smtClean="0"/>
              <a:t>    static int pts;</a:t>
            </a:r>
            <a:endParaRPr lang="ru-RU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ru-RU" sz="1600" dirty="0" smtClean="0"/>
              <a:t>    </a:t>
            </a:r>
            <a:r>
              <a:rPr lang="en-US" sz="1600" dirty="0" smtClean="0"/>
              <a:t>static final int DEFAULT_RADIUS = 10;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--------------------------------------------------------------</a:t>
            </a:r>
          </a:p>
          <a:p>
            <a:pPr>
              <a:buNone/>
            </a:pPr>
            <a:r>
              <a:rPr lang="en-US" sz="1600" dirty="0" smtClean="0"/>
              <a:t>class Circle {</a:t>
            </a:r>
          </a:p>
          <a:p>
            <a:pPr>
              <a:buNone/>
            </a:pPr>
            <a:r>
              <a:rPr lang="en-US" sz="1600" dirty="0" smtClean="0"/>
              <a:t>    static int pts;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ru-RU" sz="1600" dirty="0" smtClean="0"/>
              <a:t> </a:t>
            </a:r>
            <a:r>
              <a:rPr lang="en-US" sz="1600" dirty="0" smtClean="0"/>
              <a:t>static {</a:t>
            </a:r>
          </a:p>
          <a:p>
            <a:pPr>
              <a:buNone/>
            </a:pPr>
            <a:r>
              <a:rPr lang="en-US" sz="1600" dirty="0" smtClean="0"/>
              <a:t>        pts = (int) Math.round(Math.random() * 5);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Инициализация</a:t>
            </a:r>
            <a:r>
              <a:rPr lang="en-US" sz="4400" dirty="0" smtClean="0"/>
              <a:t> (static)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572000" y="1124744"/>
            <a:ext cx="417646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1600" dirty="0" smtClean="0"/>
              <a:t>class Circle {</a:t>
            </a:r>
          </a:p>
          <a:p>
            <a:pPr>
              <a:buNone/>
            </a:pPr>
            <a:r>
              <a:rPr lang="en-US" sz="1600" dirty="0" smtClean="0"/>
              <a:t>    static int pts = calcPts();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ru-RU" sz="1600" dirty="0" smtClean="0"/>
              <a:t> </a:t>
            </a:r>
            <a:r>
              <a:rPr lang="en-US" sz="1600" dirty="0" smtClean="0"/>
              <a:t>public static int calcPts() {</a:t>
            </a:r>
          </a:p>
          <a:p>
            <a:pPr>
              <a:buNone/>
            </a:pPr>
            <a:r>
              <a:rPr lang="en-US" sz="1600" dirty="0" smtClean="0"/>
              <a:t>        return 12;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Простое приложение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public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/>
              <a:t>class Main {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    public static void main(String[] args) {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        System.out.println("Hello, World!");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    }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}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boolean result = true;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//false</a:t>
            </a:r>
            <a:endParaRPr lang="ru-RU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char capitalC = 'C';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byte b = -100;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int i = 10, j = 100;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не рекомендуется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--------------------------------------------------------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int i;</a:t>
            </a:r>
          </a:p>
          <a:p>
            <a:pPr>
              <a:buNone/>
            </a:pPr>
            <a:r>
              <a:rPr lang="en-US" sz="2400" dirty="0" smtClean="0"/>
              <a:t>System.out.println(i);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//Uncompilable source code - variable i might not have been initialized</a:t>
            </a:r>
          </a:p>
          <a:p>
            <a:pPr>
              <a:buNone/>
            </a:pPr>
            <a:r>
              <a:rPr lang="en-US" sz="2400" dirty="0" smtClean="0"/>
              <a:t>--------------------------------------------------------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int i;</a:t>
            </a:r>
          </a:p>
          <a:p>
            <a:pPr>
              <a:buNone/>
            </a:pPr>
            <a:r>
              <a:rPr lang="en-US" sz="2400" dirty="0" smtClean="0"/>
              <a:t>i = 10;</a:t>
            </a:r>
          </a:p>
          <a:p>
            <a:pPr>
              <a:buNone/>
            </a:pPr>
            <a:r>
              <a:rPr lang="en-US" sz="2400" dirty="0" smtClean="0"/>
              <a:t>System.out.println(i);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Переменные</a:t>
            </a:r>
            <a:r>
              <a:rPr lang="en-US" dirty="0" smtClean="0"/>
              <a:t> (</a:t>
            </a:r>
            <a:r>
              <a:rPr lang="ru-RU" dirty="0" smtClean="0"/>
              <a:t>имена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Допустимые символы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/>
              <a:t>letters, digits,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"$"</a:t>
            </a:r>
            <a:r>
              <a:rPr lang="en-US" sz="2400" dirty="0" smtClean="0"/>
              <a:t>, "_ " (</a:t>
            </a:r>
            <a:r>
              <a:rPr lang="ru-RU" sz="2400" dirty="0" smtClean="0"/>
              <a:t>вначале </a:t>
            </a:r>
            <a:r>
              <a:rPr lang="en-US" sz="2400" dirty="0" smtClean="0"/>
              <a:t>letter</a:t>
            </a:r>
            <a:r>
              <a:rPr lang="ru-RU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int int_value = 1;</a:t>
            </a:r>
          </a:p>
          <a:p>
            <a:pPr>
              <a:buNone/>
            </a:pPr>
            <a:r>
              <a:rPr lang="en-US" sz="2400" dirty="0" smtClean="0"/>
              <a:t>Byte byteValue</a:t>
            </a:r>
            <a:r>
              <a:rPr lang="ru-RU" sz="2400" dirty="0" smtClean="0"/>
              <a:t>2</a:t>
            </a:r>
            <a:r>
              <a:rPr lang="en-US" sz="2400" dirty="0" smtClean="0"/>
              <a:t> = 1;</a:t>
            </a:r>
          </a:p>
          <a:p>
            <a:pPr>
              <a:buNone/>
            </a:pPr>
            <a:r>
              <a:rPr lang="en-US" sz="2400" dirty="0" smtClean="0"/>
              <a:t>Object </a:t>
            </a:r>
            <a:r>
              <a:rPr lang="ru-RU" sz="2400" dirty="0" smtClean="0"/>
              <a:t>этоОбъект = </a:t>
            </a:r>
            <a:r>
              <a:rPr lang="en-US" sz="2400" dirty="0" smtClean="0"/>
              <a:t>new Object();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не рекомендуется</a:t>
            </a:r>
          </a:p>
          <a:p>
            <a:pPr>
              <a:buNone/>
            </a:pPr>
            <a:r>
              <a:rPr lang="en-US" sz="2400" dirty="0" smtClean="0"/>
              <a:t>StringBuilder sb = new StringBuilder();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имя класса</a:t>
            </a:r>
          </a:p>
          <a:p>
            <a:pPr>
              <a:buNone/>
            </a:pPr>
            <a:r>
              <a:rPr lang="en-US" sz="2400" dirty="0" smtClean="0"/>
              <a:t>static final int NUM_GEARS = 6;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имя константы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//case-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чувствительны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Int i = 100;</a:t>
            </a:r>
          </a:p>
          <a:p>
            <a:pPr>
              <a:buNone/>
            </a:pPr>
            <a:r>
              <a:rPr lang="en-US" dirty="0" smtClean="0"/>
              <a:t>long v = 1000;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long num = 1234_5678_9012_3456L;</a:t>
            </a:r>
          </a:p>
          <a:p>
            <a:pPr>
              <a:buNone/>
            </a:pPr>
            <a:r>
              <a:rPr lang="en-US" dirty="0" smtClean="0"/>
              <a:t>float pi = 100.0;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нельзя</a:t>
            </a:r>
          </a:p>
          <a:p>
            <a:pPr>
              <a:buNone/>
            </a:pPr>
            <a:r>
              <a:rPr lang="en-US" dirty="0" smtClean="0"/>
              <a:t>float pi = </a:t>
            </a:r>
            <a:r>
              <a:rPr lang="ru-RU" dirty="0" smtClean="0"/>
              <a:t>100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float pi = 100.0e10f;</a:t>
            </a:r>
          </a:p>
          <a:p>
            <a:pPr>
              <a:buNone/>
            </a:pPr>
            <a:r>
              <a:rPr lang="en-US" dirty="0" smtClean="0"/>
              <a:t>float pi = 3.14_15F;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long hexBytes = 0xFF_EC_DE_5E;</a:t>
            </a:r>
          </a:p>
          <a:p>
            <a:pPr>
              <a:buNone/>
            </a:pPr>
            <a:r>
              <a:rPr lang="en-US" dirty="0" smtClean="0"/>
              <a:t>int bytes = 0b11010010_01101001_10010100;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Числовые литералы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4114800" cy="511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int i1 = 2_000_000_000;</a:t>
            </a:r>
          </a:p>
          <a:p>
            <a:pPr>
              <a:buNone/>
            </a:pPr>
            <a:r>
              <a:rPr lang="en-US" sz="2000" dirty="0" smtClean="0"/>
              <a:t>int i2 = 2_000_000_000;</a:t>
            </a:r>
          </a:p>
          <a:p>
            <a:pPr>
              <a:buNone/>
            </a:pPr>
            <a:r>
              <a:rPr lang="en-US" sz="2000" dirty="0" smtClean="0"/>
              <a:t>System.out.println(i1 + i2);</a:t>
            </a:r>
          </a:p>
          <a:p>
            <a:pPr>
              <a:buNone/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-294967296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Math.addExact(i1, i2);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ArithmeticException</a:t>
            </a:r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long v = (long) i1 + (long) i2;</a:t>
            </a:r>
            <a:endParaRPr lang="ru-RU" sz="20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716016" y="1340768"/>
            <a:ext cx="397078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byte b = (byte) 0xF0;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//-16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System.out.println(b == 0xF0);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  <a:p>
            <a:pPr marL="342900" lvl="0" indent="-342900">
              <a:spcBef>
                <a:spcPct val="20000"/>
              </a:spcBef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int v = b &amp; 0xFF;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/>
              <a:t>System.out.println(v == 0xF0);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/>
              <a:t>System.out.println(v == (byte) 0xF0);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</a:p>
          <a:p>
            <a:pPr marL="342900" lvl="0" indent="-342900">
              <a:spcBef>
                <a:spcPct val="20000"/>
              </a:spcBef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Типы данных (числа)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true/false, null</a:t>
            </a:r>
          </a:p>
          <a:p>
            <a:pPr>
              <a:buNone/>
            </a:pPr>
            <a:r>
              <a:rPr lang="en-US" sz="2400" dirty="0" smtClean="0"/>
              <a:t>char c = 'a';</a:t>
            </a:r>
          </a:p>
          <a:p>
            <a:pPr>
              <a:buNone/>
            </a:pPr>
            <a:r>
              <a:rPr lang="en-US" sz="2400" dirty="0" smtClean="0"/>
              <a:t>char c = '\u000A';</a:t>
            </a:r>
          </a:p>
          <a:p>
            <a:pPr>
              <a:buNone/>
            </a:pPr>
            <a:r>
              <a:rPr lang="en-US" sz="2400" dirty="0" smtClean="0"/>
              <a:t>char c = '\n';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  \b, \t, \n, \f, \r, \", \', \\</a:t>
            </a:r>
          </a:p>
          <a:p>
            <a:pPr>
              <a:buNone/>
            </a:pPr>
            <a:r>
              <a:rPr lang="en-US" sz="2400" dirty="0" smtClean="0"/>
              <a:t>String text = "S\u00ED Se\u00F1or";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 Sí Señor in Spanish</a:t>
            </a:r>
          </a:p>
          <a:p>
            <a:pPr>
              <a:buNone/>
            </a:pPr>
            <a:r>
              <a:rPr lang="en-US" sz="2400" dirty="0" smtClean="0"/>
              <a:t>int a \u003D 8;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не рекомендуется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ru-RU" sz="2400" u="sng" dirty="0" smtClean="0"/>
              <a:t>Комментарии</a:t>
            </a:r>
            <a:r>
              <a:rPr lang="en-US" sz="2400" u="sng" dirty="0" smtClean="0"/>
              <a:t>:</a:t>
            </a:r>
          </a:p>
          <a:p>
            <a:pPr>
              <a:buNone/>
            </a:pPr>
            <a:r>
              <a:rPr lang="en-US" sz="2400" dirty="0" smtClean="0"/>
              <a:t>// </a:t>
            </a:r>
            <a:r>
              <a:rPr lang="ru-RU" sz="2400" dirty="0" smtClean="0"/>
              <a:t>однострочный комментарий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/* </a:t>
            </a:r>
            <a:r>
              <a:rPr lang="ru-RU" sz="2400" dirty="0" smtClean="0"/>
              <a:t>Многострочный</a:t>
            </a:r>
          </a:p>
          <a:p>
            <a:pPr>
              <a:buNone/>
            </a:pPr>
            <a:r>
              <a:rPr lang="ru-RU" sz="2400" dirty="0" smtClean="0"/>
              <a:t> комментарий</a:t>
            </a:r>
            <a:r>
              <a:rPr lang="en-US" sz="2400" dirty="0" smtClean="0"/>
              <a:t> */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Прочие литералы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/>
              <a:t>/**</a:t>
            </a:r>
          </a:p>
          <a:p>
            <a:pPr>
              <a:buNone/>
            </a:pPr>
            <a:r>
              <a:rPr lang="en-US" sz="2000" dirty="0" smtClean="0"/>
              <a:t>     * Returns a string representation of the integer argument</a:t>
            </a:r>
          </a:p>
          <a:p>
            <a:pPr>
              <a:buNone/>
            </a:pPr>
            <a:r>
              <a:rPr lang="en-US" sz="2000" dirty="0" smtClean="0"/>
              <a:t>     * as an unsigned integer in base</a:t>
            </a:r>
            <a:r>
              <a:rPr lang="en-US" sz="2000" b="1" dirty="0" smtClean="0"/>
              <a:t>&amp;nbsp;</a:t>
            </a:r>
            <a:r>
              <a:rPr lang="en-US" sz="2000" dirty="0" smtClean="0"/>
              <a:t>16.</a:t>
            </a:r>
          </a:p>
          <a:p>
            <a:pPr>
              <a:buNone/>
            </a:pPr>
            <a:r>
              <a:rPr lang="en-US" sz="2000" dirty="0" smtClean="0"/>
              <a:t>     *</a:t>
            </a:r>
          </a:p>
          <a:p>
            <a:pPr>
              <a:buNone/>
            </a:pPr>
            <a:r>
              <a:rPr lang="en-US" sz="2000" dirty="0" smtClean="0"/>
              <a:t>     * </a:t>
            </a:r>
            <a:r>
              <a:rPr lang="en-US" sz="2000" b="1" dirty="0" smtClean="0"/>
              <a:t>&lt;p&gt;</a:t>
            </a:r>
            <a:r>
              <a:rPr lang="en-US" sz="2000" dirty="0" smtClean="0"/>
              <a:t>The unsigned integer value is the argument plus 2</a:t>
            </a:r>
            <a:r>
              <a:rPr lang="en-US" sz="2000" b="1" dirty="0" smtClean="0"/>
              <a:t>&lt;sup&gt;</a:t>
            </a:r>
            <a:r>
              <a:rPr lang="en-US" sz="2000" dirty="0" smtClean="0"/>
              <a:t>32</a:t>
            </a:r>
            <a:r>
              <a:rPr lang="en-US" sz="2000" b="1" dirty="0" smtClean="0"/>
              <a:t>&lt;/sup&gt;</a:t>
            </a:r>
          </a:p>
          <a:p>
            <a:pPr>
              <a:buNone/>
            </a:pPr>
            <a:r>
              <a:rPr lang="en-US" sz="2000" dirty="0" smtClean="0"/>
              <a:t>     * if the argument is negative; otherwise, it is equal to the argument. </a:t>
            </a:r>
          </a:p>
          <a:p>
            <a:pPr>
              <a:buNone/>
            </a:pPr>
            <a:r>
              <a:rPr lang="en-US" sz="2000" dirty="0" smtClean="0"/>
              <a:t>     *</a:t>
            </a:r>
          </a:p>
          <a:p>
            <a:pPr>
              <a:buNone/>
            </a:pPr>
            <a:r>
              <a:rPr lang="en-US" sz="2000" dirty="0" smtClean="0"/>
              <a:t>     * </a:t>
            </a:r>
            <a:r>
              <a:rPr lang="en-US" sz="2000" b="1" dirty="0" smtClean="0"/>
              <a:t>&lt;p&gt;</a:t>
            </a:r>
            <a:r>
              <a:rPr lang="en-US" sz="2000" dirty="0" smtClean="0"/>
              <a:t>If uppercase letters are desired,</a:t>
            </a:r>
          </a:p>
          <a:p>
            <a:pPr>
              <a:buNone/>
            </a:pPr>
            <a:r>
              <a:rPr lang="en-US" sz="2000" dirty="0" smtClean="0"/>
              <a:t>     * the </a:t>
            </a:r>
            <a:r>
              <a:rPr lang="en-US" sz="2000" b="1" dirty="0" smtClean="0"/>
              <a:t>{@link java.lang.String#toUpperCase()}</a:t>
            </a:r>
            <a:r>
              <a:rPr lang="en-US" sz="2000" dirty="0" smtClean="0"/>
              <a:t> method may be called on the result:</a:t>
            </a:r>
          </a:p>
          <a:p>
            <a:pPr>
              <a:buNone/>
            </a:pPr>
            <a:r>
              <a:rPr lang="en-US" sz="2000" dirty="0" smtClean="0"/>
              <a:t>     *</a:t>
            </a:r>
          </a:p>
          <a:p>
            <a:pPr>
              <a:buNone/>
            </a:pPr>
            <a:r>
              <a:rPr lang="en-US" sz="2000" dirty="0" smtClean="0"/>
              <a:t>     * </a:t>
            </a:r>
            <a:r>
              <a:rPr lang="en-US" sz="2000" b="1" dirty="0" smtClean="0"/>
              <a:t>&lt;blockquote&gt;</a:t>
            </a:r>
          </a:p>
          <a:p>
            <a:pPr>
              <a:buNone/>
            </a:pPr>
            <a:r>
              <a:rPr lang="en-US" sz="2000" dirty="0" smtClean="0"/>
              <a:t>     *  {@code Integer.toHexString(n).toUpperCase()}</a:t>
            </a:r>
          </a:p>
          <a:p>
            <a:pPr>
              <a:buNone/>
            </a:pPr>
            <a:r>
              <a:rPr lang="en-US" sz="2000" dirty="0" smtClean="0"/>
              <a:t>     * </a:t>
            </a:r>
            <a:r>
              <a:rPr lang="en-US" sz="2000" b="1" dirty="0" smtClean="0"/>
              <a:t>&lt;/blockquote&gt;</a:t>
            </a:r>
          </a:p>
          <a:p>
            <a:pPr>
              <a:buNone/>
            </a:pPr>
            <a:r>
              <a:rPr lang="en-US" sz="2000" dirty="0" smtClean="0"/>
              <a:t>     *</a:t>
            </a:r>
          </a:p>
          <a:p>
            <a:pPr>
              <a:buNone/>
            </a:pPr>
            <a:r>
              <a:rPr lang="en-US" sz="2000" dirty="0" smtClean="0"/>
              <a:t>     * </a:t>
            </a:r>
            <a:r>
              <a:rPr lang="en-US" sz="2000" b="1" dirty="0" smtClean="0"/>
              <a:t>@param</a:t>
            </a:r>
            <a:r>
              <a:rPr lang="en-US" sz="2000" dirty="0" smtClean="0"/>
              <a:t>   i   an integer to be converted to a string.</a:t>
            </a:r>
          </a:p>
          <a:p>
            <a:pPr>
              <a:buNone/>
            </a:pPr>
            <a:r>
              <a:rPr lang="en-US" sz="2000" dirty="0" smtClean="0"/>
              <a:t>     * </a:t>
            </a:r>
            <a:r>
              <a:rPr lang="en-US" sz="2000" b="1" dirty="0" smtClean="0"/>
              <a:t>@return  </a:t>
            </a:r>
            <a:r>
              <a:rPr lang="en-US" sz="2000" dirty="0" smtClean="0"/>
              <a:t>the string representation of the unsigned integer value</a:t>
            </a:r>
          </a:p>
          <a:p>
            <a:pPr>
              <a:buNone/>
            </a:pPr>
            <a:r>
              <a:rPr lang="en-US" sz="2000" dirty="0" smtClean="0"/>
              <a:t>     *          represented by the argument in hexadecimal (base&amp;nbsp;16).</a:t>
            </a:r>
          </a:p>
          <a:p>
            <a:pPr>
              <a:buNone/>
            </a:pPr>
            <a:r>
              <a:rPr lang="en-US" sz="2000" dirty="0" smtClean="0"/>
              <a:t>     * </a:t>
            </a:r>
            <a:r>
              <a:rPr lang="en-US" sz="2000" b="1" dirty="0" smtClean="0"/>
              <a:t>@see </a:t>
            </a:r>
            <a:r>
              <a:rPr lang="en-US" sz="2000" dirty="0" smtClean="0"/>
              <a:t>#parseUnsignedInt(String, int)</a:t>
            </a:r>
          </a:p>
          <a:p>
            <a:pPr>
              <a:buNone/>
            </a:pPr>
            <a:r>
              <a:rPr lang="en-US" sz="2000" dirty="0" smtClean="0"/>
              <a:t>     */</a:t>
            </a:r>
          </a:p>
          <a:p>
            <a:pPr>
              <a:buNone/>
            </a:pPr>
            <a:r>
              <a:rPr lang="en-US" sz="2000" dirty="0" smtClean="0"/>
              <a:t>    public static String toHexString(int i) { … }</a:t>
            </a:r>
            <a:endParaRPr lang="en-US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/>
              <a:t>JavaDoc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4176464" cy="51845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int[] anArray;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int[] a</a:t>
            </a:r>
            <a:r>
              <a:rPr lang="ru-RU" sz="2000" dirty="0" smtClean="0"/>
              <a:t> = </a:t>
            </a:r>
            <a:r>
              <a:rPr lang="en-US" sz="2000" dirty="0" smtClean="0"/>
              <a:t>new int[5];</a:t>
            </a:r>
          </a:p>
          <a:p>
            <a:pPr>
              <a:buNone/>
            </a:pPr>
            <a:r>
              <a:rPr lang="en-US" sz="2000" dirty="0" smtClean="0"/>
              <a:t>int a[] = new int[5];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не рекомендуется</a:t>
            </a:r>
          </a:p>
          <a:p>
            <a:pPr>
              <a:buNone/>
            </a:pPr>
            <a:r>
              <a:rPr lang="en-US" sz="2000" dirty="0" smtClean="0"/>
              <a:t>int[] a</a:t>
            </a:r>
            <a:r>
              <a:rPr lang="ru-RU" sz="2000" dirty="0" smtClean="0"/>
              <a:t> = </a:t>
            </a:r>
            <a:r>
              <a:rPr lang="en-US" sz="2000" dirty="0" smtClean="0"/>
              <a:t>new int[]{0, 1, 2, 3, 4};</a:t>
            </a:r>
          </a:p>
          <a:p>
            <a:pPr>
              <a:buNone/>
            </a:pPr>
            <a:r>
              <a:rPr lang="en-US" sz="2000" dirty="0" smtClean="0"/>
              <a:t>byte[][] b</a:t>
            </a:r>
            <a:r>
              <a:rPr lang="ru-RU" sz="2000" dirty="0" smtClean="0"/>
              <a:t> = </a:t>
            </a:r>
            <a:r>
              <a:rPr lang="en-US" sz="2000" dirty="0" smtClean="0"/>
              <a:t>new byte[10][10];</a:t>
            </a:r>
          </a:p>
          <a:p>
            <a:pPr>
              <a:buNone/>
            </a:pPr>
            <a:r>
              <a:rPr lang="en-US" sz="2000" dirty="0" smtClean="0"/>
              <a:t>byte[][] b</a:t>
            </a:r>
            <a:r>
              <a:rPr lang="ru-RU" sz="2000" dirty="0" smtClean="0"/>
              <a:t> = </a:t>
            </a:r>
            <a:r>
              <a:rPr lang="en-US" sz="2000" dirty="0" smtClean="0"/>
              <a:t>new byte[][]{ </a:t>
            </a:r>
          </a:p>
          <a:p>
            <a:pPr>
              <a:buNone/>
            </a:pPr>
            <a:r>
              <a:rPr lang="en-US" sz="2000" dirty="0" smtClean="0"/>
              <a:t>   {0, 1, 2},</a:t>
            </a:r>
          </a:p>
          <a:p>
            <a:pPr>
              <a:buNone/>
            </a:pPr>
            <a:r>
              <a:rPr lang="en-US" sz="2000" dirty="0" smtClean="0"/>
              <a:t>   {10, 11, 12} 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r>
              <a:rPr lang="en-US" sz="2000" dirty="0" smtClean="0"/>
              <a:t>--------------------------------------------</a:t>
            </a:r>
          </a:p>
          <a:p>
            <a:pPr>
              <a:buNone/>
            </a:pPr>
            <a:r>
              <a:rPr lang="en-US" sz="2000" dirty="0" smtClean="0"/>
              <a:t>byte[][] b</a:t>
            </a:r>
            <a:r>
              <a:rPr lang="ru-RU" sz="2000" dirty="0" smtClean="0"/>
              <a:t> = </a:t>
            </a:r>
            <a:r>
              <a:rPr lang="en-US" sz="2000" dirty="0" smtClean="0"/>
              <a:t>new byte[10][];</a:t>
            </a:r>
          </a:p>
          <a:p>
            <a:pPr>
              <a:buNone/>
            </a:pPr>
            <a:r>
              <a:rPr lang="en-US" sz="2000" dirty="0" smtClean="0"/>
              <a:t>b[0] = new byte[5];</a:t>
            </a:r>
          </a:p>
          <a:p>
            <a:pPr>
              <a:buNone/>
            </a:pPr>
            <a:r>
              <a:rPr lang="en-US" sz="2000" dirty="0" smtClean="0"/>
              <a:t>b[1] = new byte[10];</a:t>
            </a:r>
          </a:p>
          <a:p>
            <a:pPr>
              <a:buNone/>
            </a:pPr>
            <a:r>
              <a:rPr lang="en-US" sz="2000" dirty="0" smtClean="0"/>
              <a:t>System.out.println(b[1][2]);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 0</a:t>
            </a:r>
          </a:p>
          <a:p>
            <a:pPr>
              <a:buNone/>
            </a:pPr>
            <a:r>
              <a:rPr lang="en-US" sz="2000" dirty="0" smtClean="0"/>
              <a:t>--------------------------------------------</a:t>
            </a:r>
          </a:p>
          <a:p>
            <a:pPr>
              <a:buNone/>
            </a:pPr>
            <a:r>
              <a:rPr lang="en-US" sz="2000" dirty="0" smtClean="0"/>
              <a:t>String[] v = new String[10];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268760"/>
            <a:ext cx="432048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char[] c = new char[128];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for (int i = 0; i &lt; c.length; i++)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c[i] = i;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byte[] b1 = new byte[100];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/>
              <a:t>byte[] b2 = new byte[10];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System.arraycopy(b1, 20, b2, 0, 10);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String[] copyTo = Arrays.copyOfRange(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                         copyFrom, 2, 9);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/>
              <a:t>Массивы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2272</Words>
  <Application>Microsoft Office PowerPoint</Application>
  <PresentationFormat>Экран (4:3)</PresentationFormat>
  <Paragraphs>602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Слайд 1</vt:lpstr>
      <vt:lpstr>Типы данных</vt:lpstr>
      <vt:lpstr>Переменные</vt:lpstr>
      <vt:lpstr>Переменные (имена)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Простое приложение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130</cp:revision>
  <dcterms:created xsi:type="dcterms:W3CDTF">2023-09-19T09:20:31Z</dcterms:created>
  <dcterms:modified xsi:type="dcterms:W3CDTF">2024-09-11T08:23:30Z</dcterms:modified>
</cp:coreProperties>
</file>